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63" r:id="rId4"/>
    <p:sldId id="258" r:id="rId5"/>
    <p:sldId id="259" r:id="rId6"/>
    <p:sldId id="266" r:id="rId7"/>
    <p:sldId id="268" r:id="rId8"/>
    <p:sldId id="267" r:id="rId9"/>
    <p:sldId id="271" r:id="rId10"/>
    <p:sldId id="270" r:id="rId11"/>
    <p:sldId id="272" r:id="rId12"/>
    <p:sldId id="260" r:id="rId13"/>
    <p:sldId id="265" r:id="rId14"/>
    <p:sldId id="264" r:id="rId15"/>
    <p:sldId id="261" r:id="rId16"/>
    <p:sldId id="26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A63"/>
    <a:srgbClr val="3A007B"/>
    <a:srgbClr val="7B0068"/>
    <a:srgbClr val="BD0089"/>
    <a:srgbClr val="00A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329" autoAdjust="0"/>
  </p:normalViewPr>
  <p:slideViewPr>
    <p:cSldViewPr snapToGrid="0" snapToObjects="1">
      <p:cViewPr varScale="1">
        <p:scale>
          <a:sx n="66" d="100"/>
          <a:sy n="66" d="100"/>
        </p:scale>
        <p:origin x="1422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6D13B-5BCF-4673-8991-8990D625D55D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F5D98-BAE8-4F44-B2DB-226FCEB5C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08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27192-2DB8-4425-A0A0-4DAC4DB6FAC4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A44C2-B1B5-42BA-93F9-814460388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059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A44C2-B1B5-42BA-93F9-814460388E1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632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Or thrive?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A44C2-B1B5-42BA-93F9-814460388E1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821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A44C2-B1B5-42BA-93F9-814460388E1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303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A44C2-B1B5-42BA-93F9-814460388E1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303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A44C2-B1B5-42BA-93F9-814460388E1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303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A44C2-B1B5-42BA-93F9-814460388E1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303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A44C2-B1B5-42BA-93F9-814460388E1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051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A44C2-B1B5-42BA-93F9-814460388E1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296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A44C2-B1B5-42BA-93F9-814460388E1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70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1324075"/>
            <a:ext cx="7086600" cy="1102519"/>
          </a:xfrm>
        </p:spPr>
        <p:txBody>
          <a:bodyPr/>
          <a:lstStyle>
            <a:lvl1pPr algn="l">
              <a:defRPr>
                <a:solidFill>
                  <a:srgbClr val="7B0068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0" y="2426594"/>
            <a:ext cx="70866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436483" y="2422313"/>
            <a:ext cx="9593249" cy="3596626"/>
            <a:chOff x="436483" y="2422313"/>
            <a:chExt cx="9593249" cy="3596626"/>
          </a:xfrm>
        </p:grpSpPr>
        <p:cxnSp>
          <p:nvCxnSpPr>
            <p:cNvPr id="30" name="Straight Connector 29"/>
            <p:cNvCxnSpPr>
              <a:stCxn id="32" idx="2"/>
            </p:cNvCxnSpPr>
            <p:nvPr/>
          </p:nvCxnSpPr>
          <p:spPr>
            <a:xfrm>
              <a:off x="436483" y="4577796"/>
              <a:ext cx="5996623" cy="15979"/>
            </a:xfrm>
            <a:prstGeom prst="line">
              <a:avLst/>
            </a:prstGeom>
            <a:ln>
              <a:solidFill>
                <a:srgbClr val="7B0068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6433106" y="2422313"/>
              <a:ext cx="3596626" cy="35966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36483" y="4397796"/>
              <a:ext cx="360000" cy="360000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306" y="2516528"/>
            <a:ext cx="3407963" cy="3407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69" y="304187"/>
            <a:ext cx="2150868" cy="53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45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 algn="l">
              <a:defRPr>
                <a:solidFill>
                  <a:srgbClr val="7B0068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200151"/>
            <a:ext cx="6834220" cy="2886261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404040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404040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404040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40404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457200" y="3505829"/>
            <a:ext cx="8958661" cy="2143933"/>
            <a:chOff x="439337" y="3522656"/>
            <a:chExt cx="8958661" cy="214393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851979" y="4577796"/>
              <a:ext cx="6439441" cy="15979"/>
            </a:xfrm>
            <a:prstGeom prst="line">
              <a:avLst/>
            </a:prstGeom>
            <a:ln>
              <a:solidFill>
                <a:srgbClr val="7B0068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7254065" y="3522656"/>
              <a:ext cx="2143933" cy="21439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39337" y="4397796"/>
              <a:ext cx="360000" cy="360000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E46C0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781" y="3591292"/>
            <a:ext cx="1971312" cy="197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0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51979" y="3994944"/>
            <a:ext cx="7772400" cy="1021556"/>
          </a:xfrm>
        </p:spPr>
        <p:txBody>
          <a:bodyPr anchor="t">
            <a:normAutofit/>
          </a:bodyPr>
          <a:lstStyle>
            <a:lvl1pPr algn="l">
              <a:defRPr sz="2400" b="1" cap="all">
                <a:solidFill>
                  <a:srgbClr val="7B0068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39337" y="3522656"/>
            <a:ext cx="8958661" cy="2143933"/>
            <a:chOff x="439337" y="3522656"/>
            <a:chExt cx="8958661" cy="2143933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851979" y="4577796"/>
              <a:ext cx="6439441" cy="15979"/>
            </a:xfrm>
            <a:prstGeom prst="line">
              <a:avLst/>
            </a:prstGeom>
            <a:ln>
              <a:solidFill>
                <a:srgbClr val="7B0068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7254065" y="3522656"/>
              <a:ext cx="2143933" cy="21439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39337" y="4397796"/>
              <a:ext cx="360000" cy="360000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E46C0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05" y="3607070"/>
            <a:ext cx="1971312" cy="197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0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>
                <a:solidFill>
                  <a:srgbClr val="7B0068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457200" y="1051930"/>
            <a:ext cx="4038600" cy="2545556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648200" y="1051930"/>
            <a:ext cx="4038600" cy="2545556"/>
          </a:xfrm>
        </p:spPr>
        <p:txBody>
          <a:bodyPr/>
          <a:lstStyle>
            <a:lvl1pPr>
              <a:defRPr sz="2400">
                <a:solidFill>
                  <a:srgbClr val="404040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404040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404040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404040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404040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39337" y="3522656"/>
            <a:ext cx="8958661" cy="2143933"/>
            <a:chOff x="439337" y="3522656"/>
            <a:chExt cx="8958661" cy="2143933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851979" y="4577796"/>
              <a:ext cx="6439441" cy="15979"/>
            </a:xfrm>
            <a:prstGeom prst="line">
              <a:avLst/>
            </a:prstGeom>
            <a:ln>
              <a:solidFill>
                <a:srgbClr val="7B0068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7254065" y="3522656"/>
              <a:ext cx="2143933" cy="21439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39337" y="4397796"/>
              <a:ext cx="360000" cy="360000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E46C0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93" y="3614959"/>
            <a:ext cx="1971312" cy="197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>
                <a:solidFill>
                  <a:srgbClr val="7B0068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>
                <a:solidFill>
                  <a:srgbClr val="173A63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57200" y="1631156"/>
            <a:ext cx="4040188" cy="2826018"/>
          </a:xfr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73A63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 userDrawn="1">
            <p:ph sz="quarter" idx="4"/>
          </p:nvPr>
        </p:nvSpPr>
        <p:spPr>
          <a:xfrm>
            <a:off x="4645026" y="1631156"/>
            <a:ext cx="4041775" cy="2826018"/>
          </a:xfr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439337" y="3522656"/>
            <a:ext cx="8958661" cy="2143933"/>
            <a:chOff x="439337" y="3522656"/>
            <a:chExt cx="8958661" cy="2143933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851979" y="4577796"/>
              <a:ext cx="6439441" cy="15979"/>
            </a:xfrm>
            <a:prstGeom prst="line">
              <a:avLst/>
            </a:prstGeom>
            <a:ln>
              <a:solidFill>
                <a:srgbClr val="7B0068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7254065" y="3522656"/>
              <a:ext cx="2143933" cy="21439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39337" y="4397796"/>
              <a:ext cx="360000" cy="360000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E46C0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93" y="3607070"/>
            <a:ext cx="1971312" cy="197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33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 algn="l">
              <a:defRPr>
                <a:solidFill>
                  <a:srgbClr val="7B0068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439337" y="3522656"/>
            <a:ext cx="8958661" cy="2143933"/>
            <a:chOff x="439337" y="3522656"/>
            <a:chExt cx="8958661" cy="214393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851979" y="4577796"/>
              <a:ext cx="6439441" cy="15979"/>
            </a:xfrm>
            <a:prstGeom prst="line">
              <a:avLst/>
            </a:prstGeom>
            <a:ln>
              <a:solidFill>
                <a:srgbClr val="7B0068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7254065" y="3522656"/>
              <a:ext cx="2143933" cy="21439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39337" y="4397796"/>
              <a:ext cx="360000" cy="360000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E46C0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05" y="3607070"/>
            <a:ext cx="1971312" cy="197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3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439337" y="3522656"/>
            <a:ext cx="8958661" cy="2143933"/>
            <a:chOff x="439337" y="3522656"/>
            <a:chExt cx="8958661" cy="214393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851979" y="4577796"/>
              <a:ext cx="6439441" cy="15979"/>
            </a:xfrm>
            <a:prstGeom prst="line">
              <a:avLst/>
            </a:prstGeom>
            <a:ln>
              <a:solidFill>
                <a:srgbClr val="7B0068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254065" y="3522656"/>
              <a:ext cx="2143933" cy="21439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39337" y="4397796"/>
              <a:ext cx="360000" cy="360000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E46C0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93" y="3607070"/>
            <a:ext cx="1971312" cy="197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3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solidFill>
                  <a:srgbClr val="7B0068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575050" y="204788"/>
            <a:ext cx="5111750" cy="4110389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457201" y="1076327"/>
            <a:ext cx="3008313" cy="323885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39337" y="3522656"/>
            <a:ext cx="8958661" cy="2143933"/>
            <a:chOff x="439337" y="3522656"/>
            <a:chExt cx="8958661" cy="2143933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851979" y="4577796"/>
              <a:ext cx="6439441" cy="15979"/>
            </a:xfrm>
            <a:prstGeom prst="line">
              <a:avLst/>
            </a:prstGeom>
            <a:ln>
              <a:solidFill>
                <a:srgbClr val="7B0068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7254065" y="3522656"/>
              <a:ext cx="2143933" cy="21439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39337" y="4397796"/>
              <a:ext cx="360000" cy="360000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E46C0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93" y="3607070"/>
            <a:ext cx="1971312" cy="197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40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792288" y="3600450"/>
            <a:ext cx="5486400" cy="425054"/>
          </a:xfrm>
          <a:ln>
            <a:noFill/>
          </a:ln>
        </p:spPr>
        <p:txBody>
          <a:bodyPr anchor="b"/>
          <a:lstStyle>
            <a:lvl1pPr algn="l">
              <a:defRPr sz="2000" b="1">
                <a:solidFill>
                  <a:srgbClr val="7B0068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 userDrawn="1"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1792288" y="4025503"/>
            <a:ext cx="5486400" cy="455337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439337" y="3522656"/>
            <a:ext cx="8958661" cy="2143933"/>
            <a:chOff x="439337" y="3522656"/>
            <a:chExt cx="8958661" cy="2143933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851979" y="4577796"/>
              <a:ext cx="6439441" cy="15979"/>
            </a:xfrm>
            <a:prstGeom prst="line">
              <a:avLst/>
            </a:prstGeom>
            <a:ln>
              <a:solidFill>
                <a:srgbClr val="7B0068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7254065" y="3522656"/>
              <a:ext cx="2143933" cy="21439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39337" y="4397796"/>
              <a:ext cx="360000" cy="360000"/>
            </a:xfrm>
            <a:prstGeom prst="ellipse">
              <a:avLst/>
            </a:prstGeom>
            <a:solidFill>
              <a:schemeClr val="bg1"/>
            </a:solidFill>
            <a:ln w="57150" cmpd="sng">
              <a:solidFill>
                <a:srgbClr val="E46C0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05" y="3607070"/>
            <a:ext cx="1971312" cy="197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8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2463C-4077-DF4B-A5C7-AF9D13EAAB08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207D1-1D0E-C74E-8E44-B6F0F012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9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324075"/>
            <a:ext cx="7959437" cy="1102519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Gender Differences in Predictors of Academic Success: Mental Toughness and </a:t>
            </a:r>
            <a:r>
              <a:rPr lang="en-GB" sz="3600" dirty="0" smtClean="0"/>
              <a:t>Affect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2576944"/>
            <a:ext cx="5936673" cy="1164099"/>
          </a:xfrm>
        </p:spPr>
        <p:txBody>
          <a:bodyPr>
            <a:normAutofit fontScale="85000" lnSpcReduction="20000"/>
          </a:bodyPr>
          <a:lstStyle/>
          <a:p>
            <a:r>
              <a:rPr lang="en-GB" sz="2200" b="1" dirty="0" err="1" smtClean="0"/>
              <a:t>Rosey</a:t>
            </a:r>
            <a:r>
              <a:rPr lang="en-GB" sz="2200" b="1" dirty="0" smtClean="0"/>
              <a:t> Stock and Amanda </a:t>
            </a:r>
            <a:r>
              <a:rPr lang="en-GB" sz="2200" b="1" dirty="0" err="1" smtClean="0"/>
              <a:t>Hodder</a:t>
            </a:r>
            <a:endParaRPr lang="en-GB" sz="2200" b="1" dirty="0" smtClean="0"/>
          </a:p>
          <a:p>
            <a:endParaRPr lang="en-GB" sz="2200" b="1" dirty="0"/>
          </a:p>
          <a:p>
            <a:r>
              <a:rPr lang="en-GB" sz="2200" b="1" dirty="0" smtClean="0"/>
              <a:t>Stock, R., Hunt, F., Fern-Pollak</a:t>
            </a:r>
            <a:r>
              <a:rPr lang="en-GB" sz="2200" b="1" dirty="0"/>
              <a:t>, </a:t>
            </a:r>
            <a:r>
              <a:rPr lang="en-GB" sz="2200" b="1" dirty="0" smtClean="0"/>
              <a:t>L., Lynam, S., Cachia, M. &amp; Usher, L.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225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 - materials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‘</a:t>
            </a:r>
            <a:r>
              <a:rPr lang="en-GB" dirty="0"/>
              <a:t>success’ defined by mean grade at the end of that academic </a:t>
            </a:r>
            <a:r>
              <a:rPr lang="en-GB" dirty="0" smtClean="0"/>
              <a:t>year</a:t>
            </a:r>
          </a:p>
          <a:p>
            <a:endParaRPr lang="en-GB" dirty="0" smtClean="0"/>
          </a:p>
          <a:p>
            <a:r>
              <a:rPr lang="en-GB" dirty="0"/>
              <a:t>Large range of </a:t>
            </a:r>
            <a:r>
              <a:rPr lang="en-GB" dirty="0" smtClean="0"/>
              <a:t>demographics, e.g.</a:t>
            </a:r>
          </a:p>
          <a:p>
            <a:pPr marL="0" indent="0">
              <a:buNone/>
            </a:pPr>
            <a:r>
              <a:rPr lang="en-GB" dirty="0" smtClean="0"/>
              <a:t>Postcode</a:t>
            </a:r>
          </a:p>
          <a:p>
            <a:pPr marL="0" indent="0">
              <a:buNone/>
            </a:pPr>
            <a:r>
              <a:rPr lang="en-GB" dirty="0" smtClean="0"/>
              <a:t>Ethnicity, gender, age</a:t>
            </a:r>
          </a:p>
          <a:p>
            <a:pPr marL="0" indent="0">
              <a:buNone/>
            </a:pPr>
            <a:r>
              <a:rPr lang="en-GB" dirty="0" smtClean="0"/>
              <a:t>Caring/childcare</a:t>
            </a:r>
          </a:p>
          <a:p>
            <a:pPr marL="0" indent="0">
              <a:buNone/>
            </a:pPr>
            <a:r>
              <a:rPr lang="en-GB" dirty="0" smtClean="0"/>
              <a:t>Working hours</a:t>
            </a:r>
          </a:p>
          <a:p>
            <a:pPr marL="0" indent="0">
              <a:buNone/>
            </a:pPr>
            <a:r>
              <a:rPr lang="en-GB" dirty="0" smtClean="0"/>
              <a:t>Funding </a:t>
            </a:r>
          </a:p>
        </p:txBody>
      </p:sp>
    </p:spTree>
    <p:extLst>
      <p:ext uri="{BB962C8B-B14F-4D97-AF65-F5344CB8AC3E}">
        <p14:creationId xmlns:p14="http://schemas.microsoft.com/office/powerpoint/2010/main" val="232165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T-tests showed no gender difference on any subscale of MT, or the PANAS</a:t>
            </a:r>
          </a:p>
          <a:p>
            <a:endParaRPr lang="en-GB" dirty="0" smtClean="0"/>
          </a:p>
          <a:p>
            <a:r>
              <a:rPr lang="en-GB" dirty="0" smtClean="0"/>
              <a:t>Age showed significant positive correlations with all subscales of the MT </a:t>
            </a:r>
            <a:r>
              <a:rPr lang="en-GB" i="1" dirty="0" smtClean="0"/>
              <a:t>except </a:t>
            </a:r>
            <a:r>
              <a:rPr lang="en-GB" dirty="0" smtClean="0"/>
              <a:t>control of emotion</a:t>
            </a:r>
            <a:r>
              <a:rPr lang="en-GB" i="1" dirty="0" smtClean="0"/>
              <a:t>. </a:t>
            </a:r>
            <a:r>
              <a:rPr lang="en-GB" dirty="0" smtClean="0"/>
              <a:t>(see Nicholls et al.) </a:t>
            </a:r>
          </a:p>
          <a:p>
            <a:endParaRPr lang="en-GB" dirty="0"/>
          </a:p>
          <a:p>
            <a:r>
              <a:rPr lang="en-GB" dirty="0" smtClean="0"/>
              <a:t>Positive correlation between Age and positive affect</a:t>
            </a:r>
          </a:p>
        </p:txBody>
      </p:sp>
    </p:spTree>
    <p:extLst>
      <p:ext uri="{BB962C8B-B14F-4D97-AF65-F5344CB8AC3E}">
        <p14:creationId xmlns:p14="http://schemas.microsoft.com/office/powerpoint/2010/main" val="28372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Results – </a:t>
            </a:r>
            <a:br>
              <a:rPr lang="en-GB" sz="3200" dirty="0" smtClean="0"/>
            </a:br>
            <a:r>
              <a:rPr lang="en-GB" sz="3200" dirty="0" smtClean="0"/>
              <a:t>mental toughness as a predictor of success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6834220" cy="311863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4000" dirty="0"/>
              <a:t>Controlling for </a:t>
            </a:r>
            <a:r>
              <a:rPr lang="en-GB" sz="4000" dirty="0" smtClean="0"/>
              <a:t>age:</a:t>
            </a:r>
          </a:p>
          <a:p>
            <a:pPr marL="0" indent="0">
              <a:buNone/>
            </a:pPr>
            <a:endParaRPr lang="en-GB" sz="4000" dirty="0" smtClean="0"/>
          </a:p>
          <a:p>
            <a:r>
              <a:rPr lang="en-GB" sz="4000" dirty="0" smtClean="0"/>
              <a:t>Female </a:t>
            </a:r>
            <a:r>
              <a:rPr lang="en-GB" sz="4000" dirty="0"/>
              <a:t>students showed a negative correlation between grades and the MTQ48 subscales Control-of-Emotion and Confidence-in-Abilities. </a:t>
            </a:r>
            <a:endParaRPr lang="en-GB" sz="4000" dirty="0" smtClean="0"/>
          </a:p>
          <a:p>
            <a:endParaRPr lang="en-GB" sz="4000" dirty="0" smtClean="0"/>
          </a:p>
          <a:p>
            <a:r>
              <a:rPr lang="en-GB" sz="4000" dirty="0" smtClean="0"/>
              <a:t>The </a:t>
            </a:r>
            <a:r>
              <a:rPr lang="en-GB" sz="4000" dirty="0"/>
              <a:t>latter could suggest that over confidence may be having a negative effect on academic achievement</a:t>
            </a:r>
            <a:r>
              <a:rPr lang="en-GB" sz="4000" dirty="0" smtClean="0"/>
              <a:t>.</a:t>
            </a:r>
          </a:p>
          <a:p>
            <a:endParaRPr lang="en-GB" sz="4000" dirty="0" smtClean="0"/>
          </a:p>
          <a:p>
            <a:r>
              <a:rPr lang="en-GB" sz="4000" dirty="0" smtClean="0"/>
              <a:t>Within </a:t>
            </a:r>
            <a:r>
              <a:rPr lang="en-GB" sz="4000" dirty="0"/>
              <a:t>the male students </a:t>
            </a:r>
            <a:r>
              <a:rPr lang="en-GB" sz="4000" dirty="0" smtClean="0"/>
              <a:t>a </a:t>
            </a:r>
            <a:r>
              <a:rPr lang="en-GB" sz="4000" dirty="0"/>
              <a:t>positive correlation was found between grades and Commitment.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31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Commitment at early stage is best </a:t>
            </a:r>
            <a:r>
              <a:rPr lang="en-GB" dirty="0" smtClean="0"/>
              <a:t>predictor of ‘success’ </a:t>
            </a:r>
            <a:r>
              <a:rPr lang="en-GB" dirty="0"/>
              <a:t>for </a:t>
            </a:r>
            <a:r>
              <a:rPr lang="en-GB" dirty="0" smtClean="0"/>
              <a:t>males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Over confidence in females?</a:t>
            </a:r>
          </a:p>
        </p:txBody>
      </p:sp>
    </p:spTree>
    <p:extLst>
      <p:ext uri="{BB962C8B-B14F-4D97-AF65-F5344CB8AC3E}">
        <p14:creationId xmlns:p14="http://schemas.microsoft.com/office/powerpoint/2010/main" val="285742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affect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Female </a:t>
            </a:r>
            <a:r>
              <a:rPr lang="en-GB" dirty="0"/>
              <a:t>group showed no relationship between the PANAS and academic achievement.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However</a:t>
            </a:r>
            <a:r>
              <a:rPr lang="en-GB" dirty="0"/>
              <a:t>, for the male participants there was a positive correlation between positive affect and grade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55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6834220" cy="306236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Lack of link between affect and grade for females in </a:t>
            </a:r>
            <a:r>
              <a:rPr lang="en-GB" dirty="0"/>
              <a:t>conjunction with the correlation with </a:t>
            </a:r>
            <a:r>
              <a:rPr lang="en-GB" dirty="0" smtClean="0"/>
              <a:t>Control-of-Emotion . . .  </a:t>
            </a:r>
          </a:p>
          <a:p>
            <a:pPr marL="0" indent="0">
              <a:buNone/>
            </a:pPr>
            <a:r>
              <a:rPr lang="en-GB" dirty="0" smtClean="0"/>
              <a:t>. . . .for </a:t>
            </a:r>
            <a:r>
              <a:rPr lang="en-GB" dirty="0"/>
              <a:t>female students it is not the level of positive or negative emotion that can predict academic success, so much as their </a:t>
            </a:r>
            <a:r>
              <a:rPr lang="en-GB" i="1" dirty="0"/>
              <a:t>control </a:t>
            </a:r>
            <a:r>
              <a:rPr lang="en-GB" dirty="0"/>
              <a:t>of such </a:t>
            </a:r>
            <a:r>
              <a:rPr lang="en-GB" dirty="0" smtClean="0"/>
              <a:t>emotions</a:t>
            </a:r>
            <a:r>
              <a:rPr lang="en-GB" dirty="0"/>
              <a:t> </a:t>
            </a:r>
            <a:r>
              <a:rPr lang="en-GB" dirty="0" smtClean="0"/>
              <a:t>(See Crust, e.g. Crust et al. 2009)</a:t>
            </a:r>
          </a:p>
          <a:p>
            <a:endParaRPr lang="en-GB" dirty="0" smtClean="0"/>
          </a:p>
          <a:p>
            <a:r>
              <a:rPr lang="en-GB" dirty="0" smtClean="0"/>
              <a:t>For males, positive effect and commitment are the predictors of ‘success’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91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On-going data collection/analysis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Demographics, admissions data, longitudinal progression data</a:t>
            </a:r>
          </a:p>
          <a:p>
            <a:endParaRPr lang="en-GB" dirty="0" smtClean="0"/>
          </a:p>
          <a:p>
            <a:r>
              <a:rPr lang="en-GB" dirty="0" smtClean="0"/>
              <a:t>Qualitative data – focus groups are complete and being transcribed for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58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Attributes of a Successful </a:t>
            </a:r>
            <a:r>
              <a:rPr lang="en-GB" dirty="0"/>
              <a:t>S</a:t>
            </a:r>
            <a:r>
              <a:rPr lang="en-GB" dirty="0" smtClean="0"/>
              <a:t>tudent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1"/>
            <a:ext cx="6955277" cy="288626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What is success, how is it measured?</a:t>
            </a:r>
          </a:p>
          <a:p>
            <a:r>
              <a:rPr lang="en-GB" dirty="0" smtClean="0"/>
              <a:t>Based on Grades achieved?</a:t>
            </a:r>
          </a:p>
          <a:p>
            <a:r>
              <a:rPr lang="en-GB" dirty="0" smtClean="0"/>
              <a:t>Based on Skills gained?</a:t>
            </a:r>
          </a:p>
          <a:p>
            <a:r>
              <a:rPr lang="en-GB" dirty="0" smtClean="0"/>
              <a:t>A combination of both?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43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Attributes </a:t>
            </a:r>
            <a:r>
              <a:rPr lang="en-GB" sz="3200" dirty="0"/>
              <a:t>of a successful </a:t>
            </a:r>
            <a:r>
              <a:rPr lang="en-GB" sz="3200" dirty="0" smtClean="0"/>
              <a:t>student…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875" y="1047423"/>
            <a:ext cx="6834220" cy="2886261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Holds a Positive Attitude </a:t>
            </a:r>
          </a:p>
          <a:p>
            <a:r>
              <a:rPr lang="en-GB" dirty="0" smtClean="0"/>
              <a:t>Is Self </a:t>
            </a:r>
            <a:r>
              <a:rPr lang="en-GB" dirty="0"/>
              <a:t>Motivated</a:t>
            </a:r>
          </a:p>
          <a:p>
            <a:r>
              <a:rPr lang="en-GB" dirty="0" smtClean="0"/>
              <a:t>Shows Effective Engagement</a:t>
            </a:r>
          </a:p>
          <a:p>
            <a:r>
              <a:rPr lang="en-GB" dirty="0" smtClean="0"/>
              <a:t>Has Resilience</a:t>
            </a:r>
          </a:p>
          <a:p>
            <a:r>
              <a:rPr lang="en-GB" dirty="0" smtClean="0"/>
              <a:t>Is Industrious</a:t>
            </a:r>
          </a:p>
          <a:p>
            <a:r>
              <a:rPr lang="en-GB" dirty="0" smtClean="0"/>
              <a:t>Shows Self-Belief</a:t>
            </a:r>
          </a:p>
          <a:p>
            <a:r>
              <a:rPr lang="en-GB" dirty="0" smtClean="0"/>
              <a:t>Is Determined to Succeed</a:t>
            </a:r>
          </a:p>
          <a:p>
            <a:r>
              <a:rPr lang="en-GB" dirty="0" smtClean="0"/>
              <a:t>Is creative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04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i</a:t>
            </a:r>
            <a:r>
              <a:rPr lang="en-GB" sz="3600" dirty="0" smtClean="0"/>
              <a:t>s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An effective communicator</a:t>
            </a:r>
          </a:p>
          <a:p>
            <a:r>
              <a:rPr lang="en-GB" dirty="0" smtClean="0"/>
              <a:t>Ambitious</a:t>
            </a:r>
          </a:p>
          <a:p>
            <a:r>
              <a:rPr lang="en-GB" dirty="0" smtClean="0"/>
              <a:t>Organised</a:t>
            </a:r>
          </a:p>
          <a:p>
            <a:r>
              <a:rPr lang="en-GB" dirty="0" smtClean="0"/>
              <a:t>Analytical</a:t>
            </a:r>
          </a:p>
          <a:p>
            <a:r>
              <a:rPr lang="en-GB" dirty="0" smtClean="0"/>
              <a:t>Self-Reliant</a:t>
            </a:r>
          </a:p>
          <a:p>
            <a:r>
              <a:rPr lang="en-GB" dirty="0" smtClean="0"/>
              <a:t>Prepared to make sacrifices</a:t>
            </a:r>
          </a:p>
          <a:p>
            <a:r>
              <a:rPr lang="en-GB" dirty="0" smtClean="0"/>
              <a:t>Tech Savvy</a:t>
            </a:r>
          </a:p>
          <a:p>
            <a:r>
              <a:rPr lang="en-GB" dirty="0" smtClean="0"/>
              <a:t>Manages time well</a:t>
            </a:r>
          </a:p>
        </p:txBody>
      </p:sp>
    </p:spTree>
    <p:extLst>
      <p:ext uri="{BB962C8B-B14F-4D97-AF65-F5344CB8AC3E}">
        <p14:creationId xmlns:p14="http://schemas.microsoft.com/office/powerpoint/2010/main" val="66021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Existing research often shows focus on negatives – risk factors – for students joining university. </a:t>
            </a:r>
          </a:p>
          <a:p>
            <a:endParaRPr lang="en-US" dirty="0" smtClean="0"/>
          </a:p>
          <a:p>
            <a:r>
              <a:rPr lang="en-US" dirty="0" smtClean="0"/>
              <a:t>Current study focuses on factors that lead to success (not just ‘absence of risk factors)</a:t>
            </a:r>
          </a:p>
          <a:p>
            <a:endParaRPr lang="en-US" dirty="0" smtClean="0"/>
          </a:p>
          <a:p>
            <a:r>
              <a:rPr lang="en-US" dirty="0" smtClean="0"/>
              <a:t>Identifying internal factors – individual differences – that might affect student success.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60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also…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Has realistic expectations</a:t>
            </a:r>
          </a:p>
          <a:p>
            <a:r>
              <a:rPr lang="en-GB" dirty="0" smtClean="0"/>
              <a:t>Understands their own learning style</a:t>
            </a:r>
          </a:p>
          <a:p>
            <a:r>
              <a:rPr lang="en-GB" dirty="0" smtClean="0"/>
              <a:t>Is </a:t>
            </a:r>
            <a:r>
              <a:rPr lang="en-GB" dirty="0"/>
              <a:t>receptive to </a:t>
            </a:r>
            <a:r>
              <a:rPr lang="en-GB" dirty="0" smtClean="0"/>
              <a:t>encouragement</a:t>
            </a:r>
            <a:endParaRPr lang="en-GB" dirty="0"/>
          </a:p>
          <a:p>
            <a:r>
              <a:rPr lang="en-GB" dirty="0"/>
              <a:t>Holds themselves </a:t>
            </a:r>
            <a:r>
              <a:rPr lang="en-GB" dirty="0" smtClean="0"/>
              <a:t>accountable</a:t>
            </a:r>
            <a:endParaRPr lang="en-GB" dirty="0"/>
          </a:p>
          <a:p>
            <a:r>
              <a:rPr lang="en-GB" dirty="0" smtClean="0"/>
              <a:t>Identifies tasks </a:t>
            </a:r>
            <a:r>
              <a:rPr lang="en-GB" dirty="0"/>
              <a:t>as </a:t>
            </a:r>
            <a:r>
              <a:rPr lang="en-GB" dirty="0" smtClean="0"/>
              <a:t>challenges, </a:t>
            </a:r>
            <a:r>
              <a:rPr lang="en-GB" dirty="0"/>
              <a:t>not </a:t>
            </a:r>
            <a:r>
              <a:rPr lang="en-GB" dirty="0" smtClean="0"/>
              <a:t>problems</a:t>
            </a:r>
            <a:endParaRPr lang="en-GB" dirty="0"/>
          </a:p>
          <a:p>
            <a:r>
              <a:rPr lang="en-GB" dirty="0"/>
              <a:t>Collaborates with </a:t>
            </a:r>
            <a:r>
              <a:rPr lang="en-GB" dirty="0" smtClean="0"/>
              <a:t>others</a:t>
            </a:r>
            <a:endParaRPr lang="en-GB" dirty="0"/>
          </a:p>
          <a:p>
            <a:r>
              <a:rPr lang="en-GB" dirty="0"/>
              <a:t>Learns from </a:t>
            </a:r>
            <a:r>
              <a:rPr lang="en-GB" dirty="0" smtClean="0"/>
              <a:t>disappointments</a:t>
            </a:r>
          </a:p>
          <a:p>
            <a:r>
              <a:rPr lang="en-GB" dirty="0" smtClean="0"/>
              <a:t>Applies what they learn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97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Supporting factors…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6834220" cy="313838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Being Happy</a:t>
            </a:r>
          </a:p>
          <a:p>
            <a:r>
              <a:rPr lang="en-GB" dirty="0" smtClean="0"/>
              <a:t>Feeling Inspired</a:t>
            </a:r>
          </a:p>
          <a:p>
            <a:r>
              <a:rPr lang="en-GB" dirty="0" smtClean="0"/>
              <a:t>Having Friends</a:t>
            </a:r>
          </a:p>
          <a:p>
            <a:r>
              <a:rPr lang="en-GB" dirty="0" smtClean="0"/>
              <a:t>Feeling Supported</a:t>
            </a:r>
          </a:p>
          <a:p>
            <a:r>
              <a:rPr lang="en-GB" dirty="0" smtClean="0"/>
              <a:t>Feeling Connected</a:t>
            </a:r>
          </a:p>
          <a:p>
            <a:r>
              <a:rPr lang="en-GB" dirty="0" smtClean="0"/>
              <a:t>Good Environment</a:t>
            </a:r>
          </a:p>
          <a:p>
            <a:r>
              <a:rPr lang="en-GB" dirty="0" smtClean="0"/>
              <a:t>Feeling Secure</a:t>
            </a:r>
          </a:p>
          <a:p>
            <a:r>
              <a:rPr lang="en-GB" dirty="0" smtClean="0"/>
              <a:t>Being Optimistic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85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Thank you! </a:t>
            </a:r>
          </a:p>
          <a:p>
            <a:pPr marL="0" indent="0" algn="ctr">
              <a:buNone/>
            </a:pPr>
            <a:r>
              <a:rPr lang="en-GB" dirty="0"/>
              <a:t>A</a:t>
            </a:r>
            <a:r>
              <a:rPr lang="en-GB" dirty="0" smtClean="0"/>
              <a:t>ny Questions?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32" y="1603702"/>
            <a:ext cx="1595336" cy="166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Rationale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M</a:t>
            </a:r>
            <a:r>
              <a:rPr lang="en-GB" dirty="0" smtClean="0"/>
              <a:t>ental </a:t>
            </a:r>
            <a:r>
              <a:rPr lang="en-GB" dirty="0"/>
              <a:t>toughness can be a positive predictor of success </a:t>
            </a:r>
            <a:r>
              <a:rPr lang="en-GB" dirty="0" smtClean="0"/>
              <a:t>(Crust et al 2014)</a:t>
            </a:r>
          </a:p>
          <a:p>
            <a:endParaRPr lang="en-GB" dirty="0" smtClean="0"/>
          </a:p>
          <a:p>
            <a:r>
              <a:rPr lang="en-GB" dirty="0" smtClean="0"/>
              <a:t>Males show higher levels of MT than females – or they may be expressing mental toughness in different ways (Nicholls et al 2009)</a:t>
            </a:r>
          </a:p>
          <a:p>
            <a:endParaRPr lang="en-GB" dirty="0" smtClean="0"/>
          </a:p>
          <a:p>
            <a:r>
              <a:rPr lang="en-GB" dirty="0" smtClean="0"/>
              <a:t>Studies primarily look at sports and sports psychology students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97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Rationale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A review </a:t>
            </a:r>
            <a:r>
              <a:rPr lang="en-GB" dirty="0"/>
              <a:t>(</a:t>
            </a:r>
            <a:r>
              <a:rPr lang="en-GB" dirty="0" err="1"/>
              <a:t>Valiente</a:t>
            </a:r>
            <a:r>
              <a:rPr lang="en-GB" dirty="0"/>
              <a:t> et al., </a:t>
            </a:r>
            <a:r>
              <a:rPr lang="en-GB" dirty="0" smtClean="0"/>
              <a:t>2012) finds that negative </a:t>
            </a:r>
            <a:r>
              <a:rPr lang="en-GB" dirty="0"/>
              <a:t>emotions </a:t>
            </a:r>
            <a:r>
              <a:rPr lang="en-GB" dirty="0" smtClean="0"/>
              <a:t>are negatively associated with </a:t>
            </a:r>
            <a:r>
              <a:rPr lang="en-GB" dirty="0"/>
              <a:t>academic achievements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Very few studies look at positive emotions</a:t>
            </a:r>
          </a:p>
          <a:p>
            <a:endParaRPr lang="en-GB" dirty="0" smtClean="0"/>
          </a:p>
          <a:p>
            <a:r>
              <a:rPr lang="en-GB" dirty="0" smtClean="0"/>
              <a:t>Studies primarily look at school children</a:t>
            </a:r>
          </a:p>
        </p:txBody>
      </p:sp>
    </p:spTree>
    <p:extLst>
      <p:ext uri="{BB962C8B-B14F-4D97-AF65-F5344CB8AC3E}">
        <p14:creationId xmlns:p14="http://schemas.microsoft.com/office/powerpoint/2010/main" val="287431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 - participants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120 females (18-48) </a:t>
            </a:r>
          </a:p>
          <a:p>
            <a:r>
              <a:rPr lang="en-GB" dirty="0" smtClean="0"/>
              <a:t>41 males (18-28)</a:t>
            </a:r>
          </a:p>
          <a:p>
            <a:endParaRPr lang="en-GB" dirty="0"/>
          </a:p>
          <a:p>
            <a:r>
              <a:rPr lang="en-GB" dirty="0" smtClean="0"/>
              <a:t>All psychology students, given points for participation. </a:t>
            </a:r>
          </a:p>
          <a:p>
            <a:r>
              <a:rPr lang="en-GB" dirty="0" smtClean="0"/>
              <a:t>Were asked for permission to access their grades and for their emails if they’d be happy to be contacted in future.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97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 - materials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6834220" cy="3104563"/>
          </a:xfrm>
        </p:spPr>
        <p:txBody>
          <a:bodyPr>
            <a:noAutofit/>
          </a:bodyPr>
          <a:lstStyle/>
          <a:p>
            <a:r>
              <a:rPr lang="en-GB" sz="1600" dirty="0"/>
              <a:t>Mental toughness Questionnaire (MTQ48) </a:t>
            </a:r>
            <a:r>
              <a:rPr lang="en-GB" sz="1600" dirty="0" smtClean="0"/>
              <a:t>a </a:t>
            </a:r>
          </a:p>
          <a:p>
            <a:r>
              <a:rPr lang="en-GB" sz="1600" dirty="0" smtClean="0"/>
              <a:t>48 items</a:t>
            </a:r>
          </a:p>
          <a:p>
            <a:pPr marL="0" indent="0">
              <a:buNone/>
            </a:pPr>
            <a:r>
              <a:rPr lang="en-GB" sz="1600" dirty="0" smtClean="0"/>
              <a:t>4 subscales: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dirty="0" smtClean="0"/>
              <a:t>Commitment (the </a:t>
            </a:r>
            <a:r>
              <a:rPr lang="en-GB" sz="1600" dirty="0"/>
              <a:t>level of engagement with a </a:t>
            </a:r>
            <a:r>
              <a:rPr lang="en-GB" sz="1600" dirty="0" smtClean="0"/>
              <a:t>task</a:t>
            </a:r>
            <a:r>
              <a:rPr lang="en-GB" sz="1600" dirty="0"/>
              <a:t>)</a:t>
            </a:r>
            <a:endParaRPr lang="en-GB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1600" dirty="0" smtClean="0"/>
              <a:t>Control </a:t>
            </a:r>
            <a:r>
              <a:rPr lang="en-GB" sz="1600" dirty="0"/>
              <a:t>(emotional and life) </a:t>
            </a:r>
            <a:endParaRPr lang="en-GB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1600" dirty="0" smtClean="0"/>
              <a:t>Challenge (sees adversity as </a:t>
            </a:r>
            <a:r>
              <a:rPr lang="en-GB" sz="1600" dirty="0"/>
              <a:t>opportunity for </a:t>
            </a:r>
            <a:r>
              <a:rPr lang="en-GB" sz="1600" dirty="0" smtClean="0"/>
              <a:t>self-development)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600" dirty="0" smtClean="0"/>
              <a:t>Confidence </a:t>
            </a:r>
            <a:r>
              <a:rPr lang="en-GB" sz="1600" dirty="0"/>
              <a:t>(in abilities and </a:t>
            </a:r>
            <a:r>
              <a:rPr lang="en-GB" sz="1600" dirty="0" smtClean="0"/>
              <a:t>interpersonal)</a:t>
            </a:r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This </a:t>
            </a:r>
            <a:r>
              <a:rPr lang="en-GB" sz="1600" dirty="0"/>
              <a:t>has a 5 point </a:t>
            </a:r>
            <a:r>
              <a:rPr lang="en-GB" sz="1600" dirty="0" err="1"/>
              <a:t>Likert</a:t>
            </a:r>
            <a:r>
              <a:rPr lang="en-GB" sz="1600" dirty="0"/>
              <a:t> scale where participants rate a number of statements on a scale of 1 (Strongly disagree) to 5 (strongly agree). 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/>
              <a:t>(Clough et al., 2002)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197117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04927"/>
            <a:ext cx="6834220" cy="1461590"/>
          </a:xfrm>
        </p:spPr>
        <p:txBody>
          <a:bodyPr>
            <a:normAutofit fontScale="62500" lnSpcReduction="20000"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36 = confidence (in abilities) </a:t>
            </a:r>
          </a:p>
          <a:p>
            <a:r>
              <a:rPr lang="en-GB" sz="2400" dirty="0">
                <a:solidFill>
                  <a:srgbClr val="FF0000"/>
                </a:solidFill>
              </a:rPr>
              <a:t>37 = control (of emotions)</a:t>
            </a:r>
          </a:p>
          <a:p>
            <a:r>
              <a:rPr lang="en-GB" sz="2400" dirty="0">
                <a:solidFill>
                  <a:schemeClr val="accent1"/>
                </a:solidFill>
              </a:rPr>
              <a:t>38 = confidence (in interpersonal relationships)</a:t>
            </a:r>
          </a:p>
          <a:p>
            <a:r>
              <a:rPr lang="en-GB" sz="2400" dirty="0"/>
              <a:t>39 = commitment </a:t>
            </a:r>
          </a:p>
          <a:p>
            <a:r>
              <a:rPr lang="en-GB" sz="2400" dirty="0">
                <a:solidFill>
                  <a:srgbClr val="00B050"/>
                </a:solidFill>
              </a:rPr>
              <a:t>40 = challenge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41 = </a:t>
            </a:r>
            <a:r>
              <a:rPr lang="en-GB" sz="2400" dirty="0">
                <a:solidFill>
                  <a:srgbClr val="FF0000"/>
                </a:solidFill>
              </a:rPr>
              <a:t>control (of life)</a:t>
            </a:r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336" b="54493"/>
          <a:stretch/>
        </p:blipFill>
        <p:spPr bwMode="auto">
          <a:xfrm>
            <a:off x="2659882" y="205979"/>
            <a:ext cx="6648504" cy="2698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30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 - materials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Positive </a:t>
            </a:r>
            <a:r>
              <a:rPr lang="en-GB" dirty="0"/>
              <a:t>and Negative Affect Scale (PANAS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10 </a:t>
            </a:r>
            <a:r>
              <a:rPr lang="en-GB" dirty="0"/>
              <a:t>positive mood descriptors </a:t>
            </a:r>
            <a:endParaRPr lang="en-GB" dirty="0" smtClean="0"/>
          </a:p>
          <a:p>
            <a:r>
              <a:rPr lang="en-GB" dirty="0" smtClean="0"/>
              <a:t>10 </a:t>
            </a:r>
            <a:r>
              <a:rPr lang="en-GB" dirty="0"/>
              <a:t>negative mood descriptors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how </a:t>
            </a:r>
            <a:r>
              <a:rPr lang="en-GB" dirty="0"/>
              <a:t>closely they reflect their mood state on a scale of 1 to 5, where 1 = slightly/not at all and 5 = extremely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(Watson et al. 1988).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86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112713"/>
            <a:ext cx="6594475" cy="49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2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815</Words>
  <Application>Microsoft Office PowerPoint</Application>
  <PresentationFormat>On-screen Show (16:9)</PresentationFormat>
  <Paragraphs>152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Gender Differences in Predictors of Academic Success: Mental Toughness and Affect</vt:lpstr>
      <vt:lpstr>Aims</vt:lpstr>
      <vt:lpstr>Rationale</vt:lpstr>
      <vt:lpstr>Rationale</vt:lpstr>
      <vt:lpstr>Method - participants</vt:lpstr>
      <vt:lpstr>Method - materials</vt:lpstr>
      <vt:lpstr>PowerPoint Presentation</vt:lpstr>
      <vt:lpstr>Method - materials</vt:lpstr>
      <vt:lpstr>PowerPoint Presentation</vt:lpstr>
      <vt:lpstr>Method - materials</vt:lpstr>
      <vt:lpstr>Results</vt:lpstr>
      <vt:lpstr>Results –  mental toughness as a predictor of success</vt:lpstr>
      <vt:lpstr>Implications</vt:lpstr>
      <vt:lpstr>Results – affect </vt:lpstr>
      <vt:lpstr>Implications</vt:lpstr>
      <vt:lpstr>On-going data collection/analysis</vt:lpstr>
      <vt:lpstr>Attributes of a Successful Student</vt:lpstr>
      <vt:lpstr>Attributes of a successful student… </vt:lpstr>
      <vt:lpstr>is…</vt:lpstr>
      <vt:lpstr>also…</vt:lpstr>
      <vt:lpstr>Supporting factors…</vt:lpstr>
      <vt:lpstr>PowerPoint Presentation</vt:lpstr>
    </vt:vector>
  </TitlesOfParts>
  <Company>University of West London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Obruk</dc:creator>
  <cp:lastModifiedBy>Moira Cachia</cp:lastModifiedBy>
  <cp:revision>58</cp:revision>
  <cp:lastPrinted>2015-06-29T07:06:35Z</cp:lastPrinted>
  <dcterms:created xsi:type="dcterms:W3CDTF">2014-01-08T13:16:43Z</dcterms:created>
  <dcterms:modified xsi:type="dcterms:W3CDTF">2016-01-15T18:03:25Z</dcterms:modified>
</cp:coreProperties>
</file>