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22"/>
  </p:notesMasterIdLst>
  <p:handoutMasterIdLst>
    <p:handoutMasterId r:id="rId23"/>
  </p:handoutMasterIdLst>
  <p:sldIdLst>
    <p:sldId id="351" r:id="rId2"/>
    <p:sldId id="331" r:id="rId3"/>
    <p:sldId id="332" r:id="rId4"/>
    <p:sldId id="373" r:id="rId5"/>
    <p:sldId id="381" r:id="rId6"/>
    <p:sldId id="380" r:id="rId7"/>
    <p:sldId id="386" r:id="rId8"/>
    <p:sldId id="383" r:id="rId9"/>
    <p:sldId id="384" r:id="rId10"/>
    <p:sldId id="385" r:id="rId11"/>
    <p:sldId id="376" r:id="rId12"/>
    <p:sldId id="388" r:id="rId13"/>
    <p:sldId id="375" r:id="rId14"/>
    <p:sldId id="389" r:id="rId15"/>
    <p:sldId id="382" r:id="rId16"/>
    <p:sldId id="390" r:id="rId17"/>
    <p:sldId id="377" r:id="rId18"/>
    <p:sldId id="387" r:id="rId19"/>
    <p:sldId id="344" r:id="rId20"/>
    <p:sldId id="355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FF99"/>
    <a:srgbClr val="FF0066"/>
    <a:srgbClr val="9900FF"/>
    <a:srgbClr val="CC0066"/>
    <a:srgbClr val="FF99CC"/>
    <a:srgbClr val="FF33CC"/>
    <a:srgbClr val="008000"/>
    <a:srgbClr val="FF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4624" autoAdjust="0"/>
  </p:normalViewPr>
  <p:slideViewPr>
    <p:cSldViewPr>
      <p:cViewPr>
        <p:scale>
          <a:sx n="150" d="100"/>
          <a:sy n="150" d="100"/>
        </p:scale>
        <p:origin x="-198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5696-9D20-48AD-8E5D-E5077C660FE1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56E74-C79E-4F57-AFB1-A4414BECE1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2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836A-7B99-46E7-876F-C7D98D8F0B94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0583-CAE3-4CAA-8035-E50C5AD35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7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5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54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1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5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1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9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0583-CAE3-4CAA-8035-E50C5AD353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51BB-492F-4851-9855-176630132C7B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6BB4-4D88-420B-8BD8-E001F4ADE62C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5563-7C1E-4231-9659-E30D4E421DBF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107A-CFCE-474C-8ED9-948D816CC97C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5EDC-B0F2-4D8C-8EA7-05906A7E9CCB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EA92-9E49-49F7-BA4B-8046D3AFBD1F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4B8F-46D3-4F50-92AC-FDC89F2A4FB9}" type="datetime1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C8BA-8004-4EF1-A5CD-0D00D0D578BC}" type="datetime1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E97D-382F-412A-968D-38839ECAADD7}" type="datetime1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E0E8-E8D4-4065-B6A0-D5FFDEF96658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8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A3F-0A6E-4802-91C1-516559F78836}" type="datetime1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2195-1175-4F63-AFAB-A8EF64746E3A}" type="datetime1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E792-1772-4E74-955D-98F73C6AD9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2016"/>
            <a:ext cx="8382000" cy="48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2900" y="304800"/>
            <a:ext cx="8458200" cy="6324600"/>
          </a:xfrm>
          <a:prstGeom prst="rect">
            <a:avLst/>
          </a:prstGeom>
          <a:noFill/>
          <a:ln w="508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587" y="1970635"/>
            <a:ext cx="7903523" cy="1865806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effectLst>
                  <a:glow rad="127000">
                    <a:schemeClr val="tx1"/>
                  </a:glow>
                </a:effectLst>
                <a:latin typeface="Algerian" panose="04020705040A02060702" pitchFamily="82" charset="0"/>
              </a:rPr>
              <a:t>     </a:t>
            </a: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3794" name="AutoShape 2" descr="data:image/jpeg;base64,/9j/4AAQSkZJRgABAQAAAQABAAD/2wCEAAkGBxISEhQUExQUFRUSGBUVFRUUFRQVFRQVFBQWFhcVFBcYHCggGBwlHBQVITEhJSkrLi4uFx8zODMsNygtLisBCgoKDg0OGhAQGywkICQsLCwsLCwsLCwsLCwsLCwsLCwsLCwsLCwsLCwsLCwsLCwsLCwsLCwsLCwsLCwsLCwsLP/AABEIAN4A4wMBEQACEQEDEQH/xAAcAAEAAgMBAQEAAAAAAAAAAAAAAwUCBAYHAQj/xAA7EAACAgECAwQHBgUDBQAAAAABAgADEQQFEiExBhNBUQciYXGBkbEjMkJSocEUM2Jy0YLh8BUWkqLx/8QAGgEBAAMBAQEAAAAAAAAAAAAAAAECAwQFBv/EADARAQACAgEDAgQFBAIDAAAAAAABAgMRBBIhMQVBEyIyYSNRcZGxFDOB0VLhJDRC/9oADAMBAAIRAxEAPwD3GAgICAgICAgICAgICAgICAgfGYAZPICRMxEblMRMzqFVq9xJ5JyHn4n/ABODLypntR24uPEd7NCcjqIBRnpERM9oRMxHlt07c56+r7+vynTTi3t57MLcmkeO7dq21B1yf0E6a8Wkee7ntybz47NpKwvQAe6bxWK+IYTaZ8s5ZBAQEBAQEBAQEBAQED4WED4XEDHvIDvIHNdpu3el0LqtwsJfP3AGxjxIJHnMrZYidS6sHDyZqzaptfpC22/AXUorH8NoNZ/9gAfgZMZayZOHmp5r+zpqrFYAqQwPQggg+4iaOaYmPLHUXhBk/AeJlMmStI3K1KTedQpdVqmc8+ngJ5mXNbJPfw9DHiikdkMyas6qmY4UZlqUteflhW1618rCja/zn4D/ADOynE/5S5L8r/i36qlXoAJ11pWvaIc1rTbyzllSAgICAgICAgICAgICBgbIGBaB8gICAgeA+mPI1oz04OXz5ziyR8z6L060fA/y4StCxwJSId1Ym86h1mx62/RDiqtesnmQG9U+9eh+URaYns3ycbFkjptWJdns/pGaw41IB/rQY5e1c/SUy1m07lxX9MikfhftP+3b7dqFvUNUeNW6Efv5TGKWmdRDzcn4czF+y4022eL/ACH7mdmPiR5u4snJ9qrBEAGAMCdkRERqHLMzPeWUlBAQEBAQEBAQEBAQEBAxZsQIy0D5AQOf7Tdr9NocC0ks3MIoy3Lx9kyyZq08u3icDLyd9HiFHpfSpomOHFiZ8SpI/TMzjk1l1ZPReRXxqXW7XvFGoXipsVx7DNq3rbw83LhyYp1eNN+XZPBfTUudWmPyn6zjv9T3/Tsc/B3H5uU24rWvEevhKTD3cdOmrDVassZMRpPVEMNPlmVR1YgD4nEi0p64iNy/QfZHSfw9CAdQBL4u3d8dzcvxctrS6bT6oNyPI/WdNb7cemzLoICAgICAgICAgICAgIGDtAjgICBX77u1elpe2wgKo+Z8AJS9umNtsGG2a8Uq/Ou/bw+rve5/xH1R+Vc8hPNyTMzuX3HFwVw44xwrmcCU1MtrZK1T7fub0OHqdkYeIOM+w+Ykx1R3hjk+FljovG4exdivSImoXu9RhLAOv4Xx4jyPsnZjz+0vnOd6TbHPVi71/hwHpL3eq7UngIYLyyPpKeZmXq8CvwcERdyHecXSS7Ov4nh8o07OwVRkmV/Vnqdu77GdlG75XfovT3+cpPeXFz+TWmPpr5ev08gB5TaJ0+Ynu+lomUN7R6z8LfA/sZtjye0omG/NlSAgICAgICAgICAgYu2IEUBAQI77gilmOABkyJnUJiJmdQ8B9IHattbcVU/Y1khQOjEH7x/acOS/VL6/07hRgpufqlzNGlsf7iM39qk/SZa27r5a18yisrYdRgjqD1Ep2LRaY3pCHKnOJpGmMXtSfC1u7RF6u7atBj8QGDJ0Uy1i25c9Zkkma18PPv1XtMuz7PX6E1KtqgMepx+8ztvburW81iaOg2ns2jWB6Gyh+P6yNzLm5XMnHXVo7vRdt0QrUCXrGnzebLOS25b+ZfTHbBmkCMZY4EmEr/SE8IB6jx851V3ruzTywQEBAQEBAQEBAEwISYHyAgIHGekevV3Vrp9MhPe8nfIAVf8AfpOfN1T2h6Xps4aXnJlnx4hTdmvRXWmH1J7xvy/hH+ZSmD3l08n1i9u2Pt/Lrd3bTaHTO/Aqqi8gAOfkBia2itavNxRkz5IjfeXhVuj1OsssuSvCuSR4ADwA8/fOC3edvrY5FcFYpM+FNuGmsr5MuDJrEIvk64npV4z4zX9HLG9/M+O3KTCMlvl1CfRnlM8nlvxbT0aXW1doL9L/ACm5Zzg8x8PKVrPdfkYaZY+aHX7V6TmHK2v4qc/WW6tPNt6VW/0y6XQ+kDS2EAtwn+oEfr0lviOTJ6VmpG47rp90QrxBgRL9UPPtjtWe7U2btHWbSuZbHPdnaHbU3huYnVEqNpTmSPsBAQEBAQEBAQI7DAwgICAgICBzvaTaV1LKLf5aHi4fBiOmR4zmyxuXXxs84oma+Zc9vOrSteCsADpyE5rzEdob44m09VpcBu1HeZyOv6TGOz08eSK+HJ6ra+Ek8Xzm8W7EW6r7V90tVpn8MtK2JF4W4ttdm3nlMXd5hEHl9MoslWyVmG1cje0u521jCuceWcj5SEZcOLNHzQ6Xsvqw7jnhvETett9nzfN4FsE7jw9j2FjwjM6qvKle1maiWAgICAgICAgIEBMBAQEBAQMLHwMylraTDmt61jHIE5bzMtqahymoqJzmYzDoiyi3VcAiUltSzkd0bCkeZl4ejx69Vt/kobFl4b5K7YosmVKV14bdXSY2dtPCB+s0jwwt2kUxMESkV5WYaxZPp9QyMGUkEcwZGmva8as9i9HvbSu7FVpC2D5N7R/idWLJ7S+b9Q9PnFPXTvX+HpaNnpOiHktgGWH2AgICAgICBi55QIoCAgICB8JkTI0NZbMLStCh1aZmUwvEqzU1YErMLxLkd4OTiYy68bju0BwwXyH1lqvZ4dfk3+aoImsOiYFWSVqlWY2hvFUN3WTXw5ssasjlme33MhO2QaNLRZnXaQQQSCOYIOCPcZaIX6pntL0zsZ6TmqxXqssvQWcyf9Q/eaVyTHl5PK9Mi3zYv2ex7RuVeoTjqYMvmDnrOmtotDxMmO2O3TaG9LKEBAQEBAQMLYEcBAQED4TImRrX2TGZS0bJSVmnashMKfdWABmd16eXHvXxufYZg647Q4ffH4r39hx8prWOz6LjU1irDQ4ZpDXpZKsletWeJlaGsNfUp4gRVx8rtMNaWcj7CWayZherNRGmsJFEnTWHqPoK1pGpvpycPVxgZ5cSOo5D3WH5TXF2s8n1nHHw63++v3j/AKe1TofOkBAQEBAQI7YGEBAQPhMrMpQWWTOZGq7ZlEoJA172kJczvNueQmNpb0Vfd8KO58AT+kppvT5rxH3eXW+sxPmSfmczaIfWxXUafAsvCdMlEStEPrLKzC2lz2X0wcurDIwP3inl4nrEzWtZj81huHYgPlqjwny8Jaafk83Fzpjtdyu47HfQfXQ4/MASPnK+HpYsuPJ4lohYdUVSKslpFUqrJiG0Vd96GwRuK/1VWj9FP7S1Pred6xX/AMb/ADD3mdL5QgICAgICBHbAwgaeu3BauvMnwE5s/JrijuvTHNlf/wBe/o/WcM+pxv6W/wDT/ds07mj+OD5GdGPl48niWVsVqsnbM2URs0COVSrtdZgSJlMQ525eJplPdvHaGn2nbu9HafMcI955SdOrgV6+RWHlqrLvrkw0+Y6lds00+I6jc+yOxcQvE7hd9iz9q/uH1k08vF9ajeKs/d3lepCzV80kbca2HCy8Q90dkxuPDld97N0WZapSh8gOXylJp+T0OP6hkp2t3hyd+02IccLEefCZHh7WHn4b+Z0+0abnz6+0YlZs7IyVt4l3Xoqoxr0PlXZ9AP3k4p3d5/q3/rT+sPbJ2PkyAgICAgIEdsCNjgZ8pE9o2OP1Vxdyx8T+k+dz5JvaZd1K6jSMzks2glUrHQ6z8LfAz1eLy9/Jdy5cWu8Nxp6DnR2tgSBS7hZmVlerSqrkQtM6c16RdVilE/O2fgvOPd63o2PeWbfk4fTU5GcSZl9LMtpKTK7U2MmIGveploXiVh2TJFj4/L+8tEd3kesR+FH6utShm6zR81uPZZ6PReyWiFZle6PQjxEtEKTK4o26vxUfKTpG5SnZqG61ofgImkJi9o8TKTbdi09VneV1qrYIyB4HGfpFaRE7hpbkZL16LW7LeXYkBAQEBAQMbByga2oHqt7jK3+mUx5caRPm5ju7oZTKYabfJXUJfRLRCFlpL8jn1E9bjZuuup8uPLTpnsj1ds6VIU1zZMo0hhqL1rUsx6SVZl5p2p3BrrVz0GcD3n/aNPpfRaaxTb85Q6cSkvVlskCVV0wIlhrajkJMeV4WfYanius/tH1mlfqeR63OsVY+70XTaETd8zMrXTaT2SYVmVpp6cSVW4i4kwJkESiE9QkwlnJCAgICAgIHwiBCRA5TcaOByPA8xPC5OKaXl147bhrCc0w1iX2U0ttkFkxVG0lJwZvg+W+4Uv3hr6y6entzK+y4KCx6CQOS3jcjacDko6Dzl4Q4/dLPtD7MCR7vrPTPl49U2j1I8ZWYelMbb6tnpKKSyY55RCGjqxyl6tKr30dfzbfcv1M0p5eL63P4df1er6SvpOiHzErGuuIQ2UWSjylUSSUgkENhByloS+wEBAQEBAQECKwSJGhuOjFi+0dDOfNijJGl6W6Zc1dUVOCMETyL45rOpdUW34fVlOmU7hIqy0UNsn5Ak+E1iqu1RqLepPICdsMHIbzuhsPCv3B+svEIVeYHLa582Ofaf05SkvreNHTirH2hjU8RLspaV9oayQDz5ytp7rWmG69fKV2qrdbXn4TSrSsrjsC2LLD/AGj9TNKeXi+t/RX9Zevbe2Vm8PmZWdQkqymEmEpFEmUJUHORCU0sECiv7RdxYy6qp6Uz6moHr0MMnHG451N/cAPImBd12BgCpBB5gg5BHmCIGUBAQEBA+MMwIDKCu3YV8OW8PGZZcdbx3WraY8OSO9UBsFwJ51sep7OiJL+0ulrGTYvwiKT7G3Ibh2vbWaiuikFaeLidjyLBeePdyE6a4emN28qTb8jft27w8CfdHU/mlo7KSp5KE1NBMstEd3GXfeb3n6zJ9hjrqsR9m3tOk72wL4dT7hERszZvg45v+X8ukXCHHh9Je1Nx2eNxObat5+JPafP+261QIyJi97qVusokxLSsp+yi8Lt7xNqT3eP61Pan+XrmxnKidEPm5XiCSqkUSyJSASCE6LiWSygam7aQ3VPWtr0s4wLK8B09q5BEDiP+3zU4XWpq9QrEKL6NVrCnrEAd9p1sygyeZHEvngSEu12faaNJUtOnQV1pnhQZIHESTzJJ6kyUN2AgICAgIEOoXlkfGVmBwvanUMcgdJzZZXq881gOTOG0bdENOyoHqJFbWhMxEtVNLwtxLynRGTbOatxZrDPTa02mLGWFz/B8NTtjkqsfkDLey+KN3rH3h5fic77TTtOyW2cNLWkc7OS/2jqfifpNaR7vC9Vz7vGKPbyh1zYJl4eaw2zcgjcL/cJ/8c+Pumd6b7w9Lh8qaT0Xnt7fZf36DPTx8pg9iuRp6Gjgsx5kTbE8v1ad9H6S9P7Pr6gnTD5+y/US8KJQI2RCStZMJSyQgcRsex6XXUtbfxtquN1ucWWJdRarEd3WVI7tVAGAORGCc5JMQLzshqrX05Fr941VltPe4A70VWFA5A5Z5YOPEGSLuAgICAgICAgch2p28A5XoRkjynLlmOrpaVrPT1ezg9w0XOc1qrxKmt0xEy0vtgKjIS2tPo8zoxT7SztHu6LbNt6cp0RCiftWgq0N5814Pi5C/uYv2rLr9Pp18mkfff7PK9j2p9TclSfiPM/lUfeY+4TGI3OofVcjLXBjnJb2eobpSlNaovJUAUD2AYm+tRp8da85LTafdw+5uCeX/wBkNIU7tJWiNuk7L71gimzoeSMfAn8J9kyyU94ehx8//wA2Xmt0+L09o/cRiU9QtMxX/L0fZasIPdOmHiytkEsqlRcxEJTSwh1eqSpGssYIiAszMcBQOpMCn3a/VIU1GnHfVcA7zTEBLGU+sLKWIH2nPHAxAI8QRzDWq2vb9xxqUDFm9V3rsuos9XkarxWynK8xwv0gdFpdMlSLXWoREAVVUYCgdABAlgICAgICAgIFBrbOJ2Ptx8uU8nPbqyTL08NdUiFHuO1Bua/Ef4lqZN9rMcmHXern9Rtnsmk0c8SgG18+kjoT1LDRbbgzSldKzZ0Oj0gE2iFHL+la7h09VIyWtfOPYn+7CVy+Ih7XoeLeW2SfFY/lu9j+zg0Wn43H21oBf+kdQnw8ZNK6jbD1Lm/1GTpr9MeP9qLtPrckgdYlx0hU6DYXt5mFptEItz7NNXGiL7Ub0FTgyGkOv7N6p77KVfmU5BvEjlgH5SK11K2bL144ifMPX9JXgATeHny3USTohLLCO65UHE7BVHUsQAM8hzMCm7R9nf4wqHusRKwGrWvA4b1OUuY/j4cDCEcPUkHlgMdg3i02HS6pQuprXj4kB7rUVAhe+pz05soZDzUkdQQSF1Vp0UsyqoLnicgAFiABlvM4AECWAgICAgICAgYXPhSfIGVtOqzK1Y3MQ52eM9YgbqbVXbWCww3P1h16+PnPS49InHDzuRP4kqvU7G6eHEPMfuJeaaY7fNPpQJEQLGquXhCk/wClC/VnU2j7PTjgoB6MRktZ7s8h7s+Uz6d23Lv/AKj4XH+DTzbvaf4j/ao7S78Wbu6+ZPLlJmXLWvvLW2js07njs98RVNr+0Oz0W1qg5CX0ymTXbWrjpGiJcJ2k7L49YDpKTDWl0nYXs7ebVfuyEH4m5A+7PMxWszKclo1p6vVUBNohgkkip7RdoaNFXx3N58KKMu+OvCvkPFjgDqSIEG77c2t0L12oi2WLxKuRYiWK3HUScYbBCk+HXr1gc72TTWmsX6QImnc4Gi1FjMU4WK2lLRxGnDhgK/WAC/hzgB38BAQEBAQEBAQEDU3N8Vn24H/PlOfkzrHLfjxu8KWeY9EgXugH2a+6etgj8OHmZvrlsTVkisoU9R8ZGhEdGPA/OR0iu3zb7nr4auHLciScYHskTWfZMNDaOyi08yMt4k4JzIiukzaZXiaUjoJOpVZjTmTqTSQabzMdI+rpk8gffzk6E0kQa3WV0oXtda0HVnYKo+Jgai69dTQ7aO6pmKsK7ARYi2AHHEAeeDjIgQbBrE1dPePWotw9F6MAWRlPDZUT4rkZHgQQfGBD2a0l2mazSsC2nrw2mtJBxWxP2D885Q8gcc14fEGBb6PRV1BhWoUO7WMB4u5yx+JgbEBAQEBAQEBAQECu3huSj3n/AJ85x8ye0Q6+LHeZVc4HaQL/AEf3F9wnr4foj9Hl5frlNNGZAQEBAQEDF3CgkkAAEkk4AA6knwECv2/f9Le5rqvrdwOLhVgSVBwSPMZ8RAq7d+tOourLUaerStX3j3Es9qWIHBrGVVAfWXiJbmrcuUDDtRWtWo0msYB60buLOL1hWt5UJeo8CHCgt+Vz5QMhUq7sDTjL6d/4sLjGQ6dwz/187QPEjPlAttNtC16m3UIxHfqosTlws6clt8+Lh9X2gDygWMBAQEBAQEBAQEBAQKjd29cDyH1Jnn8ufmiPs7uLHyzLRnI6iBf6T7i+4T18X0R+jy8v1z+qaaMyAgU3avcGpoxWwW290pqJx6rWHBfny9VeJ/8ATA+dk9wa3Sq1jcVlRsqtbl61lDtWzYHLnw55ecDQ2Rb9aiaptTbUlh46qaRUEFQb1RaXRmZmAGcEYyQIEm/M1us0+kLslT13XWBGKPaamqVa+Mcwv2hJxgn1eeMghbV7RStL0KuK7A6spLNnjGG+8TA4bZ9XciaG/UcDU6Rn0bFOLva7OL+GFtxIwVJQZAxjjBJOOQX/AGg2l/4yjVVaeu9uB6XDlF4OYeu3iYEjBDA4BPr9IF0NI11DV6paz3qstiVlinC2RwgnBPI9eXPnygSbbttOnTgpRUXqcdWP5mJ5sfaYG3AQEBAQEBAQEBAQEBApNzP2h+H0nmcqfxHo8f8AttWc7cgX2i/lr7p62H+3Dy831ynmrMgIFTuWxJqL67LsOlKOq0sqshewrmxs9SFXA8uJvOB82LZBpW1AThFV1gtStV4RUSiq6jHLBK8XvYwNLRbLq9NmvTX09xxMypdSzvUHYsURksUFRk4yOXLrAsd62VNSEJZ67KiWquqIWyskYPDkEEEdVIIPlAk2rb2p4uO+68tjnaa/VxnkoRFA6+UDZ0+lROLgULxsXbA+87c2Y+0wJoCAgICAgICAgICAgICAgIFDrz9o3/PCeVyP7kvTwf24QTFqQLzbj9mvx+s9Xjz+HDzM8ayS2ZsyICAgICAgICAgICAgICAgICAgICAgICAgUGt/mN755Of+5L1MP0QhmTQgXO1H1PiZ6XFn8N5/Jj525OlzkBAQEBAQEBAQEBAQEBAQEBAQEBAQP//Z"/>
          <p:cNvSpPr>
            <a:spLocks noChangeAspect="1" noChangeArrowheads="1"/>
          </p:cNvSpPr>
          <p:nvPr/>
        </p:nvSpPr>
        <p:spPr bwMode="auto">
          <a:xfrm>
            <a:off x="155575" y="-1385888"/>
            <a:ext cx="2962275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7046" y="609600"/>
            <a:ext cx="685552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10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Enjoying your job</a:t>
            </a:r>
          </a:p>
          <a:p>
            <a:pPr algn="ctr"/>
            <a:endParaRPr lang="en-US" sz="5400" b="0" cap="none" spc="0" dirty="0" smtClean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itchFamily="82" charset="0"/>
            </a:endParaRPr>
          </a:p>
          <a:p>
            <a:pPr algn="ctr"/>
            <a:r>
              <a:rPr lang="en-US" sz="3400" b="1" kern="11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SOFT SKILLS </a:t>
            </a:r>
          </a:p>
          <a:p>
            <a:pPr algn="ctr"/>
            <a:r>
              <a:rPr lang="en-US" sz="3400" b="1" kern="11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IN THE </a:t>
            </a:r>
          </a:p>
          <a:p>
            <a:pPr algn="ctr"/>
            <a:r>
              <a:rPr lang="en-US" sz="3400" b="1" kern="11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WORK PLACE </a:t>
            </a:r>
          </a:p>
          <a:p>
            <a:pPr algn="ctr"/>
            <a:endParaRPr lang="en-US" sz="5400" b="0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98109" y="5527129"/>
            <a:ext cx="2758807" cy="92077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2400" b="1" i="1" dirty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2400" b="1" i="1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anose="020B0606020202030204" pitchFamily="34" charset="0"/>
              </a:rPr>
              <a:t>  </a:t>
            </a:r>
            <a:r>
              <a:rPr lang="en-US" sz="2200" b="1" i="1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rbel" panose="020B0503020204020204" pitchFamily="34" charset="0"/>
              </a:rPr>
              <a:t>Dr</a:t>
            </a:r>
            <a:r>
              <a:rPr lang="en-US" sz="2200" b="1" i="1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rbel" panose="020B0503020204020204" pitchFamily="34" charset="0"/>
              </a:rPr>
              <a:t> Janice Fernandes</a:t>
            </a:r>
          </a:p>
          <a:p>
            <a:r>
              <a:rPr lang="en-US" sz="2200" b="1" i="1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rbel" panose="020B0503020204020204" pitchFamily="34" charset="0"/>
              </a:rPr>
              <a:t>13</a:t>
            </a:r>
            <a:r>
              <a:rPr lang="en-US" sz="2200" b="1" i="1" baseline="300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rbel" panose="020B0503020204020204" pitchFamily="34" charset="0"/>
              </a:rPr>
              <a:t>th</a:t>
            </a:r>
            <a:r>
              <a:rPr lang="en-US" sz="2200" b="1" i="1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rbel" panose="020B0503020204020204" pitchFamily="34" charset="0"/>
              </a:rPr>
              <a:t> June 2021  </a:t>
            </a:r>
            <a:endParaRPr lang="en-US" sz="2200" b="1" i="1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7575" y="762041"/>
            <a:ext cx="727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SCENARIOS FOR EFFECTIVE COMMUNICATION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6896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The Librarian tells you that you now have to take on additional responsibilities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The Principal says you can work in two departments since you do not have much work to do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Your colleague always asks you to cover their job when they go on their annual two month holiday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Students are always asking you the same questions at the desk, expecting different answers and suggesting vague </a:t>
            </a: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ideas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You want to tell the resource person that you liked the presentation</a:t>
            </a: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 </a:t>
            </a:r>
            <a:endParaRPr lang="en-GB" sz="2200" dirty="0" smtClean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0" y="5410200"/>
            <a:ext cx="708659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00"/>
                </a:solidFill>
              </a:rPr>
              <a:t>Listen - Analyse - Solution - Communicate - Feedback </a:t>
            </a:r>
            <a:endParaRPr lang="en-GB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41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335">
              <a:srgbClr val="E6B3E5">
                <a:alpha val="52000"/>
              </a:srgbClr>
            </a:gs>
            <a:gs pos="32904">
              <a:srgbClr val="00FF99">
                <a:alpha val="26000"/>
              </a:srgbClr>
            </a:gs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8300" y="91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990000"/>
                </a:solidFill>
              </a:rPr>
              <a:t>REFRESHING YOUR MIND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2305050" cy="22955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FF99CC"/>
              </a:gs>
              <a:gs pos="100000">
                <a:srgbClr val="00FF99"/>
              </a:gs>
            </a:gsLst>
            <a:lin ang="5400000" scaled="0"/>
          </a:gradFill>
          <a:ln w="161925">
            <a:solidFill>
              <a:schemeClr val="accent2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981200"/>
            <a:ext cx="2305050" cy="2295525"/>
          </a:xfrm>
          <a:prstGeom prst="rect">
            <a:avLst/>
          </a:prstGeom>
          <a:noFill/>
          <a:ln w="1619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425" y="471273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 three toothpicks to form three squares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407311" y="4800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That was easy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63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650091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990000"/>
                </a:solidFill>
              </a:rPr>
              <a:t>TEAM BUILDING </a:t>
            </a:r>
          </a:p>
          <a:p>
            <a:pPr algn="ctr"/>
            <a:r>
              <a:rPr lang="en-GB" sz="2800" b="1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Elements of an effective team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350" y="1661279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CC0066"/>
                </a:solidFill>
                <a:latin typeface="Arial Rounded MT Bold" panose="020F0704030504030204" pitchFamily="34" charset="0"/>
              </a:rPr>
              <a:t>Shared </a:t>
            </a:r>
            <a:r>
              <a:rPr lang="en-GB" dirty="0">
                <a:solidFill>
                  <a:srgbClr val="CC0066"/>
                </a:solidFill>
                <a:latin typeface="Arial Rounded MT Bold" panose="020F0704030504030204" pitchFamily="34" charset="0"/>
              </a:rPr>
              <a:t>goal </a:t>
            </a:r>
            <a:r>
              <a:rPr lang="en-GB" dirty="0" smtClean="0">
                <a:solidFill>
                  <a:srgbClr val="CC0066"/>
                </a:solidFill>
                <a:latin typeface="Arial Rounded MT Bold" panose="020F0704030504030204" pitchFamily="34" charset="0"/>
              </a:rPr>
              <a:t>- objective - vision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Mutual trust and respect -  feelings, ideas, ways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C0066"/>
                </a:solidFill>
                <a:latin typeface="Arial Rounded MT Bold" panose="020F0704030504030204" pitchFamily="34" charset="0"/>
              </a:rPr>
              <a:t>Taking responsibility - Volunteering instead of being told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Motivated team -  Willing to work together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CC0066"/>
                </a:solidFill>
                <a:latin typeface="Arial Rounded MT Bold" panose="020F0704030504030204" pitchFamily="34" charset="0"/>
              </a:rPr>
              <a:t>Understand each others weaknesses, develop strengths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Grow together - Collaboration rather than competition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 team is a group of people bound together in a  relationship by a common goal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9900FF"/>
                </a:solidFill>
              </a:rPr>
              <a:t>Who </a:t>
            </a:r>
            <a:r>
              <a:rPr lang="en-GB" b="1" dirty="0">
                <a:solidFill>
                  <a:srgbClr val="9900FF"/>
                </a:solidFill>
              </a:rPr>
              <a:t>does your  team consist of </a:t>
            </a:r>
            <a:r>
              <a:rPr lang="en-GB" b="1" dirty="0" smtClean="0">
                <a:solidFill>
                  <a:srgbClr val="9900FF"/>
                </a:solidFill>
              </a:rPr>
              <a:t>?</a:t>
            </a:r>
            <a:endParaRPr lang="en-GB" b="1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962400"/>
            <a:ext cx="2876294" cy="2133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05000" y="5155476"/>
            <a:ext cx="3733800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in this together !</a:t>
            </a:r>
          </a:p>
          <a:p>
            <a:pPr algn="just">
              <a:lnSpc>
                <a:spcPct val="112000"/>
              </a:lnSpc>
            </a:pPr>
            <a:r>
              <a:rPr lang="en-GB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(but on different icebergs)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06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838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POSITIVE THINKING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371600"/>
            <a:ext cx="7577715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en-GB" dirty="0" smtClean="0">
                <a:latin typeface="Arial Rounded MT Bold" panose="020F0704030504030204" pitchFamily="34" charset="0"/>
              </a:rPr>
              <a:t>Look back at your selected statements from the second slide</a:t>
            </a:r>
          </a:p>
          <a:p>
            <a:pPr>
              <a:buClr>
                <a:srgbClr val="C00000"/>
              </a:buClr>
            </a:pPr>
            <a:r>
              <a:rPr lang="en-GB" dirty="0" smtClean="0">
                <a:latin typeface="Arial Rounded MT Bold" panose="020F0704030504030204" pitchFamily="34" charset="0"/>
              </a:rPr>
              <a:t>What did you select ? Why?</a:t>
            </a:r>
          </a:p>
          <a:p>
            <a:pPr>
              <a:buClr>
                <a:srgbClr val="C00000"/>
              </a:buClr>
            </a:pPr>
            <a:r>
              <a:rPr lang="en-GB" dirty="0" smtClean="0">
                <a:latin typeface="Arial Rounded MT Bold" panose="020F0704030504030204" pitchFamily="34" charset="0"/>
              </a:rPr>
              <a:t>Struggling ? Unbearable ? Difficult times ? Is life unfair ? </a:t>
            </a:r>
            <a:endParaRPr lang="en-GB" dirty="0"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endParaRPr lang="en-GB" dirty="0" smtClean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Understand - Positive thinking impacts physical and mental health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Past experiences – Don’t let it muddle </a:t>
            </a: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your present judgement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Step back from the situation – how would you advise another person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Try reverse </a:t>
            </a:r>
            <a:r>
              <a:rPr lang="en-GB" sz="2200" dirty="0">
                <a:solidFill>
                  <a:srgbClr val="FF0066"/>
                </a:solidFill>
                <a:latin typeface="Arial Narrow" panose="020B0606020202030204" pitchFamily="34" charset="0"/>
              </a:rPr>
              <a:t>engineering </a:t>
            </a: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- What do I want ? How do I get it 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Step out of your comfort zone – it is very difficult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FF0066"/>
                </a:solidFill>
                <a:latin typeface="Arial Narrow" panose="020B0606020202030204" pitchFamily="34" charset="0"/>
              </a:rPr>
              <a:t>Practice Gratitude</a:t>
            </a:r>
          </a:p>
          <a:p>
            <a:pPr>
              <a:buClr>
                <a:srgbClr val="C00000"/>
              </a:buClr>
            </a:pPr>
            <a:endParaRPr lang="en-GB" dirty="0" smtClean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>
              <a:buClr>
                <a:srgbClr val="C00000"/>
              </a:buClr>
            </a:pPr>
            <a:r>
              <a:rPr lang="en-GB" dirty="0" smtClean="0">
                <a:solidFill>
                  <a:srgbClr val="3333CC"/>
                </a:solidFill>
                <a:latin typeface="Arial Rounded MT Bold" panose="020F0704030504030204" pitchFamily="34" charset="0"/>
              </a:rPr>
              <a:t>Family - Faith – Friendship – Feelings - Fun</a:t>
            </a:r>
            <a:endParaRPr lang="en-GB" dirty="0">
              <a:solidFill>
                <a:srgbClr val="3333CC"/>
              </a:solidFill>
              <a:latin typeface="Arial Rounded MT Bold" panose="020F0704030504030204" pitchFamily="34" charset="0"/>
            </a:endParaRPr>
          </a:p>
          <a:p>
            <a:pPr>
              <a:buClr>
                <a:srgbClr val="C00000"/>
              </a:buClr>
            </a:pPr>
            <a:r>
              <a:rPr lang="en-GB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 </a:t>
            </a:r>
            <a:endParaRPr lang="en-GB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15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8400" y="762000"/>
            <a:ext cx="647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AFFIRMATIONS FOR POSITIVE THINKING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599" y="1382286"/>
            <a:ext cx="534152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It’s not my job !</a:t>
            </a:r>
          </a:p>
          <a:p>
            <a:pPr marL="285750" indent="-28575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I don’t understand English</a:t>
            </a:r>
          </a:p>
          <a:p>
            <a:pPr marL="285750" indent="-28575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I don’t know how to do it - I can’t do it - I won’t do it  !</a:t>
            </a:r>
          </a:p>
          <a:p>
            <a:pPr marL="285750" indent="-28575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Somebody else can do it </a:t>
            </a:r>
            <a:r>
              <a:rPr lang="en-GB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  <a:endParaRPr lang="en-GB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Its time to go </a:t>
            </a:r>
            <a:r>
              <a:rPr lang="en-GB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home !!!!!</a:t>
            </a:r>
          </a:p>
          <a:p>
            <a:pPr marL="285750" indent="-285750"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When </a:t>
            </a: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I get up I decide how my day is going to be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I have been given this job for a reason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This place/post/person will help me grow if I allow it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I am willing to learn new things even if they seem </a:t>
            </a:r>
            <a:endParaRPr lang="en-GB" sz="2000" dirty="0" smtClean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>
              <a:buClr>
                <a:srgbClr val="C00000"/>
              </a:buClr>
            </a:pPr>
            <a:r>
              <a:rPr lang="en-GB" sz="2000" dirty="0">
                <a:solidFill>
                  <a:srgbClr val="3333CC"/>
                </a:solidFill>
                <a:latin typeface="Arial Narrow" panose="020B0606020202030204" pitchFamily="34" charset="0"/>
              </a:rPr>
              <a:t>	</a:t>
            </a: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difficult </a:t>
            </a: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at first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I am the </a:t>
            </a:r>
            <a:r>
              <a:rPr lang="en-GB" sz="20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“</a:t>
            </a:r>
            <a:r>
              <a:rPr lang="en-GB" sz="2000" b="1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brand ambassador” </a:t>
            </a:r>
            <a:r>
              <a:rPr lang="en-GB" sz="2000" dirty="0">
                <a:solidFill>
                  <a:srgbClr val="3333CC"/>
                </a:solidFill>
                <a:latin typeface="Arial Narrow" panose="020B0606020202030204" pitchFamily="34" charset="0"/>
              </a:rPr>
              <a:t>for the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6228" y="5486400"/>
            <a:ext cx="62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333CC"/>
              </a:buClr>
            </a:pPr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It’s </a:t>
            </a:r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your decision – your choice – your </a:t>
            </a:r>
            <a:r>
              <a:rPr lang="en-GB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loss or gain !</a:t>
            </a:r>
            <a:endParaRPr lang="en-GB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37" y="1285220"/>
            <a:ext cx="1809163" cy="180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581400"/>
            <a:ext cx="2047725" cy="147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92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0966" y="69423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TIME MANAGEMENT</a:t>
            </a:r>
          </a:p>
        </p:txBody>
      </p:sp>
      <p:pic>
        <p:nvPicPr>
          <p:cNvPr id="16" name="Picture 15" descr="Image result for GLOBE 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490" y="617538"/>
            <a:ext cx="1524000" cy="15218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1713972"/>
            <a:ext cx="6629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</a:rPr>
              <a:t>Plan your day – Well begun is half done</a:t>
            </a:r>
          </a:p>
          <a:p>
            <a:pPr marL="285750" indent="-28575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</a:rPr>
              <a:t>Write down your tasks – It is not silly</a:t>
            </a:r>
          </a:p>
          <a:p>
            <a:pPr marL="285750" indent="-28575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</a:rPr>
              <a:t>Minimise distractions – </a:t>
            </a:r>
            <a:r>
              <a:rPr lang="en-GB" sz="2200" dirty="0" smtClean="0">
                <a:solidFill>
                  <a:srgbClr val="3333CC"/>
                </a:solidFill>
              </a:rPr>
              <a:t>is it candy crush or solitaire ?</a:t>
            </a:r>
            <a:endParaRPr lang="en-GB" sz="2200" dirty="0" smtClean="0">
              <a:solidFill>
                <a:srgbClr val="3333CC"/>
              </a:solidFill>
            </a:endParaRPr>
          </a:p>
          <a:p>
            <a:pPr marL="285750" indent="-28575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</a:rPr>
              <a:t>Prioritise </a:t>
            </a:r>
            <a:r>
              <a:rPr lang="en-GB" sz="2200" dirty="0" smtClean="0">
                <a:solidFill>
                  <a:srgbClr val="3333CC"/>
                </a:solidFill>
              </a:rPr>
              <a:t>your jobs – </a:t>
            </a:r>
            <a:r>
              <a:rPr lang="en-GB" sz="2200" dirty="0" smtClean="0">
                <a:solidFill>
                  <a:srgbClr val="3333CC"/>
                </a:solidFill>
              </a:rPr>
              <a:t>See what is urgent</a:t>
            </a:r>
          </a:p>
          <a:p>
            <a:pPr marL="285750" indent="-28575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</a:rPr>
              <a:t>Communicate your intentions - Let others know  </a:t>
            </a:r>
          </a:p>
          <a:p>
            <a:pPr marL="285750" indent="-285750"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</a:rPr>
              <a:t>Review </a:t>
            </a:r>
            <a:r>
              <a:rPr lang="en-GB" sz="2200" smtClean="0">
                <a:solidFill>
                  <a:srgbClr val="3333CC"/>
                </a:solidFill>
              </a:rPr>
              <a:t>the list as </a:t>
            </a:r>
            <a:r>
              <a:rPr lang="en-GB" sz="2200" dirty="0" smtClean="0">
                <a:solidFill>
                  <a:srgbClr val="3333CC"/>
                </a:solidFill>
              </a:rPr>
              <a:t>you go through the day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33600" y="4483961"/>
            <a:ext cx="4559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Kitna</a:t>
            </a: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Kaam</a:t>
            </a: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Tha</a:t>
            </a: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Aaj</a:t>
            </a: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!!!!!!!!</a:t>
            </a:r>
          </a:p>
        </p:txBody>
      </p:sp>
    </p:spTree>
    <p:extLst>
      <p:ext uri="{BB962C8B-B14F-4D97-AF65-F5344CB8AC3E}">
        <p14:creationId xmlns:p14="http://schemas.microsoft.com/office/powerpoint/2010/main" val="65177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9650" y="838200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990000"/>
                </a:solidFill>
              </a:rPr>
              <a:t>SCENARIOS FOR </a:t>
            </a:r>
            <a:r>
              <a:rPr lang="en-GB" sz="2800" b="1" dirty="0" smtClean="0">
                <a:solidFill>
                  <a:srgbClr val="990000"/>
                </a:solidFill>
              </a:rPr>
              <a:t>TIME </a:t>
            </a:r>
            <a:r>
              <a:rPr lang="en-GB" sz="2800" b="1" dirty="0" smtClean="0">
                <a:solidFill>
                  <a:srgbClr val="990000"/>
                </a:solidFill>
              </a:rPr>
              <a:t>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1219200"/>
            <a:ext cx="670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2000" dirty="0" smtClean="0">
                <a:solidFill>
                  <a:srgbClr val="3333CC"/>
                </a:solidFill>
                <a:latin typeface="Arial Rounded MT Bold" panose="020F0704030504030204" pitchFamily="34" charset="0"/>
              </a:rPr>
              <a:t>The  main desk of your  college library at 9.00 a.m.</a:t>
            </a:r>
          </a:p>
          <a:p>
            <a:endParaRPr lang="en-GB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9900FF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Four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students waiting at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main desk </a:t>
            </a:r>
            <a:endParaRPr lang="en-GB" sz="2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9900FF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Your </a:t>
            </a:r>
            <a:r>
              <a:rPr lang="en-GB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c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olleague is late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again </a:t>
            </a:r>
            <a:endParaRPr lang="en-GB" sz="2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9900FF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phone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constantly ringing </a:t>
            </a:r>
            <a:endParaRPr lang="en-GB" sz="2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9900FF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</a:t>
            </a:r>
            <a:r>
              <a:rPr lang="en-GB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l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ibrarian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calling you </a:t>
            </a:r>
            <a:endParaRPr lang="en-GB" sz="2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9900FF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</a:t>
            </a:r>
            <a:r>
              <a:rPr lang="en-GB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c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omputer at the main desk is not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working </a:t>
            </a:r>
            <a:endParaRPr lang="en-GB" sz="2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9900FF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There is n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oise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 the library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and outside the main door</a:t>
            </a:r>
          </a:p>
          <a:p>
            <a:pPr marL="342900" indent="-342900">
              <a:buClr>
                <a:srgbClr val="9900FF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You have been c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alled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to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the General </a:t>
            </a: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Office </a:t>
            </a:r>
            <a:endParaRPr lang="en-GB" sz="2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GB" dirty="0" smtClean="0">
                <a:solidFill>
                  <a:srgbClr val="3333CC"/>
                </a:solidFill>
                <a:latin typeface="Arial Rounded MT Bold" panose="020F0704030504030204" pitchFamily="34" charset="0"/>
              </a:rPr>
              <a:t>The cup of tea in your hand is getting cold !!!</a:t>
            </a:r>
            <a:endParaRPr lang="en-GB" dirty="0">
              <a:solidFill>
                <a:srgbClr val="3333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06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16">
              <a:schemeClr val="accent2">
                <a:lumMod val="40000"/>
                <a:lumOff val="60000"/>
                <a:alpha val="55000"/>
              </a:schemeClr>
            </a:gs>
            <a:gs pos="0">
              <a:srgbClr val="FFC000">
                <a:alpha val="47000"/>
              </a:srgbClr>
            </a:gs>
            <a:gs pos="53000">
              <a:srgbClr val="92D050">
                <a:alpha val="22000"/>
              </a:srgbClr>
            </a:gs>
            <a:gs pos="79000">
              <a:srgbClr val="D4DEFF"/>
            </a:gs>
            <a:gs pos="92000">
              <a:srgbClr val="FF33CC">
                <a:alpha val="6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2775" y="465138"/>
            <a:ext cx="7944136" cy="5752516"/>
          </a:xfrm>
          <a:prstGeom prst="rect">
            <a:avLst/>
          </a:prstGeom>
          <a:noFill/>
          <a:ln w="508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628650"/>
            <a:ext cx="7702550" cy="1546225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RANGANATHAN’S 5 LAWS OF </a:t>
            </a:r>
            <a:r>
              <a:rPr lang="en-US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LIBRARY </a:t>
            </a:r>
            <a:r>
              <a:rPr lang="en-US" sz="2800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SCIENCE </a:t>
            </a: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800080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800080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003300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003300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3794" name="AutoShape 2" descr="data:image/jpeg;base64,/9j/4AAQSkZJRgABAQAAAQABAAD/2wCEAAkGBxISEhQUExQUFRUSGBUVFRUUFRQVFRQVFBQWFhcVFBcYHCggGBwlHBQVITEhJSkrLi4uFx8zODMsNygtLisBCgoKDg0OGhAQGywkICQsLCwsLCwsLCwsLCwsLCwsLCwsLCwsLCwsLCwsLCwsLCwsLCwsLCwsLCwsLCwsLCwsLP/AABEIAN4A4wMBEQACEQEDEQH/xAAcAAEAAgMBAQEAAAAAAAAAAAAAAwUCBAYHAQj/xAA7EAACAgECAwQHBgUDBQAAAAABAgADEQQFEiExBhNBUQciYXGBkbEjMkJSocEUM2Jy0YLh8BUWkqLx/8QAGgEBAAMBAQEAAAAAAAAAAAAAAAECAwQFBv/EADARAQACAgEDAgQFBAIDAAAAAAABAgMRBBIhMQVBEyIyYSNRcZGxFDOB0VLhJDRC/9oADAMBAAIRAxEAPwD3GAgICAgICAgICAgICAgICAgfGYAZPICRMxEblMRMzqFVq9xJ5JyHn4n/ABODLypntR24uPEd7NCcjqIBRnpERM9oRMxHlt07c56+r7+vynTTi3t57MLcmkeO7dq21B1yf0E6a8Wkee7ntybz47NpKwvQAe6bxWK+IYTaZ8s5ZBAQEBAQEBAQEBAQED4WED4XEDHvIDvIHNdpu3el0LqtwsJfP3AGxjxIJHnMrZYidS6sHDyZqzaptfpC22/AXUorH8NoNZ/9gAfgZMZayZOHmp5r+zpqrFYAqQwPQggg+4iaOaYmPLHUXhBk/AeJlMmStI3K1KTedQpdVqmc8+ngJ5mXNbJPfw9DHiikdkMyas6qmY4UZlqUteflhW1618rCja/zn4D/ADOynE/5S5L8r/i36qlXoAJ11pWvaIc1rTbyzllSAgICAgICAgICAgICBgbIGBaB8gICAgeA+mPI1oz04OXz5ziyR8z6L060fA/y4StCxwJSId1Ym86h1mx62/RDiqtesnmQG9U+9eh+URaYns3ycbFkjptWJdns/pGaw41IB/rQY5e1c/SUy1m07lxX9MikfhftP+3b7dqFvUNUeNW6Efv5TGKWmdRDzcn4czF+y4022eL/ACH7mdmPiR5u4snJ9qrBEAGAMCdkRERqHLMzPeWUlBAQEBAQEBAQEBAQEBAxZsQIy0D5AQOf7Tdr9NocC0ks3MIoy3Lx9kyyZq08u3icDLyd9HiFHpfSpomOHFiZ8SpI/TMzjk1l1ZPReRXxqXW7XvFGoXipsVx7DNq3rbw83LhyYp1eNN+XZPBfTUudWmPyn6zjv9T3/Tsc/B3H5uU24rWvEevhKTD3cdOmrDVassZMRpPVEMNPlmVR1YgD4nEi0p64iNy/QfZHSfw9CAdQBL4u3d8dzcvxctrS6bT6oNyPI/WdNb7cemzLoICAgICAgICAgICAgIGDtAjgICBX77u1elpe2wgKo+Z8AJS9umNtsGG2a8Uq/Ou/bw+rve5/xH1R+Vc8hPNyTMzuX3HFwVw44xwrmcCU1MtrZK1T7fub0OHqdkYeIOM+w+Ykx1R3hjk+FljovG4exdivSImoXu9RhLAOv4Xx4jyPsnZjz+0vnOd6TbHPVi71/hwHpL3eq7UngIYLyyPpKeZmXq8CvwcERdyHecXSS7Ov4nh8o07OwVRkmV/Vnqdu77GdlG75XfovT3+cpPeXFz+TWmPpr5ev08gB5TaJ0+Ynu+lomUN7R6z8LfA/sZtjye0omG/NlSAgICAgICAgICAgYu2IEUBAQI77gilmOABkyJnUJiJmdQ8B9IHattbcVU/Y1khQOjEH7x/acOS/VL6/07hRgpufqlzNGlsf7iM39qk/SZa27r5a18yisrYdRgjqD1Ep2LRaY3pCHKnOJpGmMXtSfC1u7RF6u7atBj8QGDJ0Uy1i25c9Zkkma18PPv1XtMuz7PX6E1KtqgMepx+8ztvburW81iaOg2ns2jWB6Gyh+P6yNzLm5XMnHXVo7vRdt0QrUCXrGnzebLOS25b+ZfTHbBmkCMZY4EmEr/SE8IB6jx851V3ruzTywQEBAQEBAQEBAEwISYHyAgIHGekevV3Vrp9MhPe8nfIAVf8AfpOfN1T2h6Xps4aXnJlnx4hTdmvRXWmH1J7xvy/hH+ZSmD3l08n1i9u2Pt/Lrd3bTaHTO/Aqqi8gAOfkBia2itavNxRkz5IjfeXhVuj1OsssuSvCuSR4ADwA8/fOC3edvrY5FcFYpM+FNuGmsr5MuDJrEIvk64npV4z4zX9HLG9/M+O3KTCMlvl1CfRnlM8nlvxbT0aXW1doL9L/ACm5Zzg8x8PKVrPdfkYaZY+aHX7V6TmHK2v4qc/WW6tPNt6VW/0y6XQ+kDS2EAtwn+oEfr0lviOTJ6VmpG47rp90QrxBgRL9UPPtjtWe7U2btHWbSuZbHPdnaHbU3huYnVEqNpTmSPsBAQEBAQEBAQI7DAwgICAgICBzvaTaV1LKLf5aHi4fBiOmR4zmyxuXXxs84oma+Zc9vOrSteCsADpyE5rzEdob44m09VpcBu1HeZyOv6TGOz08eSK+HJ6ra+Ek8Xzm8W7EW6r7V90tVpn8MtK2JF4W4ttdm3nlMXd5hEHl9MoslWyVmG1cje0u521jCuceWcj5SEZcOLNHzQ6Xsvqw7jnhvETett9nzfN4FsE7jw9j2FjwjM6qvKle1maiWAgICAgICAgIEBMBAQEBAQMLHwMylraTDmt61jHIE5bzMtqahymoqJzmYzDoiyi3VcAiUltSzkd0bCkeZl4ejx69Vt/kobFl4b5K7YosmVKV14bdXSY2dtPCB+s0jwwt2kUxMESkV5WYaxZPp9QyMGUkEcwZGmva8as9i9HvbSu7FVpC2D5N7R/idWLJ7S+b9Q9PnFPXTvX+HpaNnpOiHktgGWH2AgICAgICBi55QIoCAgICB8JkTI0NZbMLStCh1aZmUwvEqzU1YErMLxLkd4OTiYy68bju0BwwXyH1lqvZ4dfk3+aoImsOiYFWSVqlWY2hvFUN3WTXw5ssasjlme33MhO2QaNLRZnXaQQQSCOYIOCPcZaIX6pntL0zsZ6TmqxXqssvQWcyf9Q/eaVyTHl5PK9Mi3zYv2ex7RuVeoTjqYMvmDnrOmtotDxMmO2O3TaG9LKEBAQEBAQMLYEcBAQED4TImRrX2TGZS0bJSVmnashMKfdWABmd16eXHvXxufYZg647Q4ffH4r39hx8prWOz6LjU1irDQ4ZpDXpZKsletWeJlaGsNfUp4gRVx8rtMNaWcj7CWayZherNRGmsJFEnTWHqPoK1pGpvpycPVxgZ5cSOo5D3WH5TXF2s8n1nHHw63++v3j/AKe1TofOkBAQEBAQI7YGEBAQPhMrMpQWWTOZGq7ZlEoJA172kJczvNueQmNpb0Vfd8KO58AT+kppvT5rxH3eXW+sxPmSfmczaIfWxXUafAsvCdMlEStEPrLKzC2lz2X0wcurDIwP3inl4nrEzWtZj81huHYgPlqjwny8Jaafk83Fzpjtdyu47HfQfXQ4/MASPnK+HpYsuPJ4lohYdUVSKslpFUqrJiG0Vd96GwRuK/1VWj9FP7S1Pred6xX/AMb/ADD3mdL5QgICAgICBHbAwgaeu3BauvMnwE5s/JrijuvTHNlf/wBe/o/WcM+pxv6W/wDT/ds07mj+OD5GdGPl48niWVsVqsnbM2URs0COVSrtdZgSJlMQ525eJplPdvHaGn2nbu9HafMcI955SdOrgV6+RWHlqrLvrkw0+Y6lds00+I6jc+yOxcQvE7hd9iz9q/uH1k08vF9ajeKs/d3lepCzV80kbca2HCy8Q90dkxuPDld97N0WZapSh8gOXylJp+T0OP6hkp2t3hyd+02IccLEefCZHh7WHn4b+Z0+0abnz6+0YlZs7IyVt4l3Xoqoxr0PlXZ9AP3k4p3d5/q3/rT+sPbJ2PkyAgICAgIEdsCNjgZ8pE9o2OP1Vxdyx8T+k+dz5JvaZd1K6jSMzks2glUrHQ6z8LfAz1eLy9/Jdy5cWu8Nxp6DnR2tgSBS7hZmVlerSqrkQtM6c16RdVilE/O2fgvOPd63o2PeWbfk4fTU5GcSZl9LMtpKTK7U2MmIGveploXiVh2TJFj4/L+8tEd3kesR+FH6utShm6zR81uPZZ6PReyWiFZle6PQjxEtEKTK4o26vxUfKTpG5SnZqG61ofgImkJi9o8TKTbdi09VneV1qrYIyB4HGfpFaRE7hpbkZL16LW7LeXYkBAQEBAQMbByga2oHqt7jK3+mUx5caRPm5ju7oZTKYabfJXUJfRLRCFlpL8jn1E9bjZuuup8uPLTpnsj1ds6VIU1zZMo0hhqL1rUsx6SVZl5p2p3BrrVz0GcD3n/aNPpfRaaxTb85Q6cSkvVlskCVV0wIlhrajkJMeV4WfYanius/tH1mlfqeR63OsVY+70XTaETd8zMrXTaT2SYVmVpp6cSVW4i4kwJkESiE9QkwlnJCAgICAgIHwiBCRA5TcaOByPA8xPC5OKaXl147bhrCc0w1iX2U0ttkFkxVG0lJwZvg+W+4Uv3hr6y6entzK+y4KCx6CQOS3jcjacDko6Dzl4Q4/dLPtD7MCR7vrPTPl49U2j1I8ZWYelMbb6tnpKKSyY55RCGjqxyl6tKr30dfzbfcv1M0p5eL63P4df1er6SvpOiHzErGuuIQ2UWSjylUSSUgkENhByloS+wEBAQEBAQECKwSJGhuOjFi+0dDOfNijJGl6W6Zc1dUVOCMETyL45rOpdUW34fVlOmU7hIqy0UNsn5Ak+E1iqu1RqLepPICdsMHIbzuhsPCv3B+svEIVeYHLa582Ofaf05SkvreNHTirH2hjU8RLspaV9oayQDz5ytp7rWmG69fKV2qrdbXn4TSrSsrjsC2LLD/AGj9TNKeXi+t/RX9Zevbe2Vm8PmZWdQkqymEmEpFEmUJUHORCU0sECiv7RdxYy6qp6Uz6moHr0MMnHG451N/cAPImBd12BgCpBB5gg5BHmCIGUBAQEBA+MMwIDKCu3YV8OW8PGZZcdbx3WraY8OSO9UBsFwJ51sep7OiJL+0ulrGTYvwiKT7G3Ibh2vbWaiuikFaeLidjyLBeePdyE6a4emN28qTb8jft27w8CfdHU/mlo7KSp5KE1NBMstEd3GXfeb3n6zJ9hjrqsR9m3tOk72wL4dT7hERszZvg45v+X8ukXCHHh9Je1Nx2eNxObat5+JPafP+261QIyJi97qVusokxLSsp+yi8Lt7xNqT3eP61Pan+XrmxnKidEPm5XiCSqkUSyJSASCE6LiWSygam7aQ3VPWtr0s4wLK8B09q5BEDiP+3zU4XWpq9QrEKL6NVrCnrEAd9p1sygyeZHEvngSEu12faaNJUtOnQV1pnhQZIHESTzJJ6kyUN2AgICAgIEOoXlkfGVmBwvanUMcgdJzZZXq881gOTOG0bdENOyoHqJFbWhMxEtVNLwtxLynRGTbOatxZrDPTa02mLGWFz/B8NTtjkqsfkDLey+KN3rH3h5fic77TTtOyW2cNLWkc7OS/2jqfifpNaR7vC9Vz7vGKPbyh1zYJl4eaw2zcgjcL/cJ/8c+Pumd6b7w9Lh8qaT0Xnt7fZf36DPTx8pg9iuRp6Gjgsx5kTbE8v1ad9H6S9P7Pr6gnTD5+y/US8KJQI2RCStZMJSyQgcRsex6XXUtbfxtquN1ucWWJdRarEd3WVI7tVAGAORGCc5JMQLzshqrX05Fr941VltPe4A70VWFA5A5Z5YOPEGSLuAgICAgICAgch2p28A5XoRkjynLlmOrpaVrPT1ezg9w0XOc1qrxKmt0xEy0vtgKjIS2tPo8zoxT7SztHu6LbNt6cp0RCiftWgq0N5814Pi5C/uYv2rLr9Pp18mkfff7PK9j2p9TclSfiPM/lUfeY+4TGI3OofVcjLXBjnJb2eobpSlNaovJUAUD2AYm+tRp8da85LTafdw+5uCeX/wBkNIU7tJWiNuk7L71gimzoeSMfAn8J9kyyU94ehx8//wA2Xmt0+L09o/cRiU9QtMxX/L0fZasIPdOmHiytkEsqlRcxEJTSwh1eqSpGssYIiAszMcBQOpMCn3a/VIU1GnHfVcA7zTEBLGU+sLKWIH2nPHAxAI8QRzDWq2vb9xxqUDFm9V3rsuos9XkarxWynK8xwv0gdFpdMlSLXWoREAVVUYCgdABAlgICAgICAgIFBrbOJ2Ptx8uU8nPbqyTL08NdUiFHuO1Bua/Ef4lqZN9rMcmHXern9Rtnsmk0c8SgG18+kjoT1LDRbbgzSldKzZ0Oj0gE2iFHL+la7h09VIyWtfOPYn+7CVy+Ih7XoeLeW2SfFY/lu9j+zg0Wn43H21oBf+kdQnw8ZNK6jbD1Lm/1GTpr9MeP9qLtPrckgdYlx0hU6DYXt5mFptEItz7NNXGiL7Ub0FTgyGkOv7N6p77KVfmU5BvEjlgH5SK11K2bL144ifMPX9JXgATeHny3USTohLLCO65UHE7BVHUsQAM8hzMCm7R9nf4wqHusRKwGrWvA4b1OUuY/j4cDCEcPUkHlgMdg3i02HS6pQuprXj4kB7rUVAhe+pz05soZDzUkdQQSF1Vp0UsyqoLnicgAFiABlvM4AECWAgICAgICAgYXPhSfIGVtOqzK1Y3MQ52eM9YgbqbVXbWCww3P1h16+PnPS49InHDzuRP4kqvU7G6eHEPMfuJeaaY7fNPpQJEQLGquXhCk/wClC/VnU2j7PTjgoB6MRktZ7s8h7s+Uz6d23Lv/AKj4XH+DTzbvaf4j/ao7S78Wbu6+ZPLlJmXLWvvLW2js07njs98RVNr+0Oz0W1qg5CX0ymTXbWrjpGiJcJ2k7L49YDpKTDWl0nYXs7ebVfuyEH4m5A+7PMxWszKclo1p6vVUBNohgkkip7RdoaNFXx3N58KKMu+OvCvkPFjgDqSIEG77c2t0L12oi2WLxKuRYiWK3HUScYbBCk+HXr1gc72TTWmsX6QImnc4Gi1FjMU4WK2lLRxGnDhgK/WAC/hzgB38BAQEBAQEBAQEDU3N8Vn24H/PlOfkzrHLfjxu8KWeY9EgXugH2a+6etgj8OHmZvrlsTVkisoU9R8ZGhEdGPA/OR0iu3zb7nr4auHLciScYHskTWfZMNDaOyi08yMt4k4JzIiukzaZXiaUjoJOpVZjTmTqTSQabzMdI+rpk8gffzk6E0kQa3WV0oXtda0HVnYKo+Jgai69dTQ7aO6pmKsK7ARYi2AHHEAeeDjIgQbBrE1dPePWotw9F6MAWRlPDZUT4rkZHgQQfGBD2a0l2mazSsC2nrw2mtJBxWxP2D885Q8gcc14fEGBb6PRV1BhWoUO7WMB4u5yx+JgbEBAQEBAQEBAQECu3huSj3n/AJ85x8ye0Q6+LHeZVc4HaQL/AEf3F9wnr4foj9Hl5frlNNGZAQEBAQEDF3CgkkAAEkk4AA6knwECv2/f9Le5rqvrdwOLhVgSVBwSPMZ8RAq7d+tOourLUaerStX3j3Es9qWIHBrGVVAfWXiJbmrcuUDDtRWtWo0msYB60buLOL1hWt5UJeo8CHCgt+Vz5QMhUq7sDTjL6d/4sLjGQ6dwz/187QPEjPlAttNtC16m3UIxHfqosTlws6clt8+Lh9X2gDygWMBAQEBAQEBAQEBAQKjd29cDyH1Jnn8ufmiPs7uLHyzLRnI6iBf6T7i+4T18X0R+jy8v1z+qaaMyAgU3avcGpoxWwW290pqJx6rWHBfny9VeJ/8ATA+dk9wa3Sq1jcVlRsqtbl61lDtWzYHLnw55ecDQ2Rb9aiaptTbUlh46qaRUEFQb1RaXRmZmAGcEYyQIEm/M1us0+kLslT13XWBGKPaamqVa+Mcwv2hJxgn1eeMghbV7RStL0KuK7A6spLNnjGG+8TA4bZ9XciaG/UcDU6Rn0bFOLva7OL+GFtxIwVJQZAxjjBJOOQX/AGg2l/4yjVVaeu9uB6XDlF4OYeu3iYEjBDA4BPr9IF0NI11DV6paz3qstiVlinC2RwgnBPI9eXPnygSbbttOnTgpRUXqcdWP5mJ5sfaYG3AQEBAQEBAQEBAQEBApNzP2h+H0nmcqfxHo8f8AttWc7cgX2i/lr7p62H+3Dy831ynmrMgIFTuWxJqL67LsOlKOq0sqshewrmxs9SFXA8uJvOB82LZBpW1AThFV1gtStV4RUSiq6jHLBK8XvYwNLRbLq9NmvTX09xxMypdSzvUHYsURksUFRk4yOXLrAsd62VNSEJZ67KiWquqIWyskYPDkEEEdVIIPlAk2rb2p4uO+68tjnaa/VxnkoRFA6+UDZ0+lROLgULxsXbA+87c2Y+0wJoCAgICAgICAgICAgICAgIFDrz9o3/PCeVyP7kvTwf24QTFqQLzbj9mvx+s9Xjz+HDzM8ayS2ZsyICAgICAgICAgICAgICAgICAgICAgICAgUGt/mN755Of+5L1MP0QhmTQgXO1H1PiZ6XFn8N5/Jj525OlzkBAQEBAQEBAQEBAQEBAQEBAQEBAQP//Z"/>
          <p:cNvSpPr>
            <a:spLocks noChangeAspect="1" noChangeArrowheads="1"/>
          </p:cNvSpPr>
          <p:nvPr/>
        </p:nvSpPr>
        <p:spPr bwMode="auto">
          <a:xfrm>
            <a:off x="155575" y="-1385888"/>
            <a:ext cx="2962275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9967" y="1587274"/>
            <a:ext cx="6376344" cy="367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2000"/>
              </a:lnSpc>
              <a:buFont typeface="Times New Roman" panose="02020603050405020304" pitchFamily="18" charset="0"/>
              <a:buChar char="⁕"/>
            </a:pPr>
            <a:endParaRPr lang="en-GB" sz="23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</a:pPr>
            <a:r>
              <a:rPr lang="en-GB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Books are for use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</a:pPr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Every Reader </a:t>
            </a:r>
            <a:r>
              <a:rPr lang="en-GB" sz="2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his/her </a:t>
            </a:r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Book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</a:pPr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Every Book its Reader 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</a:pPr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Save the time of the Reader</a:t>
            </a:r>
          </a:p>
          <a:p>
            <a:pPr marL="457200" indent="-457200" algn="just">
              <a:lnSpc>
                <a:spcPct val="112000"/>
              </a:lnSpc>
              <a:buFont typeface="+mj-lt"/>
              <a:buAutoNum type="arabicPeriod"/>
            </a:pPr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 library is a growing organis</a:t>
            </a:r>
            <a:r>
              <a:rPr lang="en-GB" sz="22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 </a:t>
            </a:r>
          </a:p>
          <a:p>
            <a:pPr marL="342900" indent="-342900" algn="just">
              <a:lnSpc>
                <a:spcPct val="112000"/>
              </a:lnSpc>
              <a:buFont typeface="Times New Roman" panose="02020603050405020304" pitchFamily="18" charset="0"/>
              <a:buChar char="⁕"/>
            </a:pPr>
            <a:endParaRPr lang="en-GB" sz="23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2000"/>
              </a:lnSpc>
              <a:buFont typeface="Times New Roman" panose="02020603050405020304" pitchFamily="18" charset="0"/>
              <a:buChar char="⁕"/>
            </a:pPr>
            <a:endParaRPr lang="en-US" sz="23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GB" sz="24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828800" cy="25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36764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362198" cy="165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73729"/>
            <a:ext cx="1981200" cy="166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8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4">
                <a:lumMod val="20000"/>
                <a:lumOff val="8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87000">
              <a:schemeClr val="accent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2775" y="465138"/>
            <a:ext cx="7944136" cy="5752516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8961" y="769938"/>
            <a:ext cx="7727950" cy="1546225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3794" name="AutoShape 2" descr="data:image/jpeg;base64,/9j/4AAQSkZJRgABAQAAAQABAAD/2wCEAAkGBxISEhQUExQUFRUSGBUVFRUUFRQVFRQVFBQWFhcVFBcYHCggGBwlHBQVITEhJSkrLi4uFx8zODMsNygtLisBCgoKDg0OGhAQGywkICQsLCwsLCwsLCwsLCwsLCwsLCwsLCwsLCwsLCwsLCwsLCwsLCwsLCwsLCwsLCwsLCwsLP/AABEIAN4A4wMBEQACEQEDEQH/xAAcAAEAAgMBAQEAAAAAAAAAAAAAAwUCBAYHAQj/xAA7EAACAgECAwQHBgUDBQAAAAABAgADEQQFEiExBhNBUQciYXGBkbEjMkJSocEUM2Jy0YLh8BUWkqLx/8QAGgEBAAMBAQEAAAAAAAAAAAAAAAECAwQFBv/EADARAQACAgEDAgQFBAIDAAAAAAABAgMRBBIhMQVBEyIyYSNRcZGxFDOB0VLhJDRC/9oADAMBAAIRAxEAPwD3GAgICAgICAgICAgICAgICAgfGYAZPICRMxEblMRMzqFVq9xJ5JyHn4n/ABODLypntR24uPEd7NCcjqIBRnpERM9oRMxHlt07c56+r7+vynTTi3t57MLcmkeO7dq21B1yf0E6a8Wkee7ntybz47NpKwvQAe6bxWK+IYTaZ8s5ZBAQEBAQEBAQEBAQED4WED4XEDHvIDvIHNdpu3el0LqtwsJfP3AGxjxIJHnMrZYidS6sHDyZqzaptfpC22/AXUorH8NoNZ/9gAfgZMZayZOHmp5r+zpqrFYAqQwPQggg+4iaOaYmPLHUXhBk/AeJlMmStI3K1KTedQpdVqmc8+ngJ5mXNbJPfw9DHiikdkMyas6qmY4UZlqUteflhW1618rCja/zn4D/ADOynE/5S5L8r/i36qlXoAJ11pWvaIc1rTbyzllSAgICAgICAgICAgICBgbIGBaB8gICAgeA+mPI1oz04OXz5ziyR8z6L060fA/y4StCxwJSId1Ym86h1mx62/RDiqtesnmQG9U+9eh+URaYns3ycbFkjptWJdns/pGaw41IB/rQY5e1c/SUy1m07lxX9MikfhftP+3b7dqFvUNUeNW6Efv5TGKWmdRDzcn4czF+y4022eL/ACH7mdmPiR5u4snJ9qrBEAGAMCdkRERqHLMzPeWUlBAQEBAQEBAQEBAQEBAxZsQIy0D5AQOf7Tdr9NocC0ks3MIoy3Lx9kyyZq08u3icDLyd9HiFHpfSpomOHFiZ8SpI/TMzjk1l1ZPReRXxqXW7XvFGoXipsVx7DNq3rbw83LhyYp1eNN+XZPBfTUudWmPyn6zjv9T3/Tsc/B3H5uU24rWvEevhKTD3cdOmrDVassZMRpPVEMNPlmVR1YgD4nEi0p64iNy/QfZHSfw9CAdQBL4u3d8dzcvxctrS6bT6oNyPI/WdNb7cemzLoICAgICAgICAgICAgIGDtAjgICBX77u1elpe2wgKo+Z8AJS9umNtsGG2a8Uq/Ou/bw+rve5/xH1R+Vc8hPNyTMzuX3HFwVw44xwrmcCU1MtrZK1T7fub0OHqdkYeIOM+w+Ykx1R3hjk+FljovG4exdivSImoXu9RhLAOv4Xx4jyPsnZjz+0vnOd6TbHPVi71/hwHpL3eq7UngIYLyyPpKeZmXq8CvwcERdyHecXSS7Ov4nh8o07OwVRkmV/Vnqdu77GdlG75XfovT3+cpPeXFz+TWmPpr5ev08gB5TaJ0+Ynu+lomUN7R6z8LfA/sZtjye0omG/NlSAgICAgICAgICAgYu2IEUBAQI77gilmOABkyJnUJiJmdQ8B9IHattbcVU/Y1khQOjEH7x/acOS/VL6/07hRgpufqlzNGlsf7iM39qk/SZa27r5a18yisrYdRgjqD1Ep2LRaY3pCHKnOJpGmMXtSfC1u7RF6u7atBj8QGDJ0Uy1i25c9Zkkma18PPv1XtMuz7PX6E1KtqgMepx+8ztvburW81iaOg2ns2jWB6Gyh+P6yNzLm5XMnHXVo7vRdt0QrUCXrGnzebLOS25b+ZfTHbBmkCMZY4EmEr/SE8IB6jx851V3ruzTywQEBAQEBAQEBAEwISYHyAgIHGekevV3Vrp9MhPe8nfIAVf8AfpOfN1T2h6Xps4aXnJlnx4hTdmvRXWmH1J7xvy/hH+ZSmD3l08n1i9u2Pt/Lrd3bTaHTO/Aqqi8gAOfkBia2itavNxRkz5IjfeXhVuj1OsssuSvCuSR4ADwA8/fOC3edvrY5FcFYpM+FNuGmsr5MuDJrEIvk64npV4z4zX9HLG9/M+O3KTCMlvl1CfRnlM8nlvxbT0aXW1doL9L/ACm5Zzg8x8PKVrPdfkYaZY+aHX7V6TmHK2v4qc/WW6tPNt6VW/0y6XQ+kDS2EAtwn+oEfr0lviOTJ6VmpG47rp90QrxBgRL9UPPtjtWe7U2btHWbSuZbHPdnaHbU3huYnVEqNpTmSPsBAQEBAQEBAQI7DAwgICAgICBzvaTaV1LKLf5aHi4fBiOmR4zmyxuXXxs84oma+Zc9vOrSteCsADpyE5rzEdob44m09VpcBu1HeZyOv6TGOz08eSK+HJ6ra+Ek8Xzm8W7EW6r7V90tVpn8MtK2JF4W4ttdm3nlMXd5hEHl9MoslWyVmG1cje0u521jCuceWcj5SEZcOLNHzQ6Xsvqw7jnhvETett9nzfN4FsE7jw9j2FjwjM6qvKle1maiWAgICAgICAgIEBMBAQEBAQMLHwMylraTDmt61jHIE5bzMtqahymoqJzmYzDoiyi3VcAiUltSzkd0bCkeZl4ejx69Vt/kobFl4b5K7YosmVKV14bdXSY2dtPCB+s0jwwt2kUxMESkV5WYaxZPp9QyMGUkEcwZGmva8as9i9HvbSu7FVpC2D5N7R/idWLJ7S+b9Q9PnFPXTvX+HpaNnpOiHktgGWH2AgICAgICBi55QIoCAgICB8JkTI0NZbMLStCh1aZmUwvEqzU1YErMLxLkd4OTiYy68bju0BwwXyH1lqvZ4dfk3+aoImsOiYFWSVqlWY2hvFUN3WTXw5ssasjlme33MhO2QaNLRZnXaQQQSCOYIOCPcZaIX6pntL0zsZ6TmqxXqssvQWcyf9Q/eaVyTHl5PK9Mi3zYv2ex7RuVeoTjqYMvmDnrOmtotDxMmO2O3TaG9LKEBAQEBAQMLYEcBAQED4TImRrX2TGZS0bJSVmnashMKfdWABmd16eXHvXxufYZg647Q4ffH4r39hx8prWOz6LjU1irDQ4ZpDXpZKsletWeJlaGsNfUp4gRVx8rtMNaWcj7CWayZherNRGmsJFEnTWHqPoK1pGpvpycPVxgZ5cSOo5D3WH5TXF2s8n1nHHw63++v3j/AKe1TofOkBAQEBAQI7YGEBAQPhMrMpQWWTOZGq7ZlEoJA172kJczvNueQmNpb0Vfd8KO58AT+kppvT5rxH3eXW+sxPmSfmczaIfWxXUafAsvCdMlEStEPrLKzC2lz2X0wcurDIwP3inl4nrEzWtZj81huHYgPlqjwny8Jaafk83Fzpjtdyu47HfQfXQ4/MASPnK+HpYsuPJ4lohYdUVSKslpFUqrJiG0Vd96GwRuK/1VWj9FP7S1Pred6xX/AMb/ADD3mdL5QgICAgICBHbAwgaeu3BauvMnwE5s/JrijuvTHNlf/wBe/o/WcM+pxv6W/wDT/ds07mj+OD5GdGPl48niWVsVqsnbM2URs0COVSrtdZgSJlMQ525eJplPdvHaGn2nbu9HafMcI955SdOrgV6+RWHlqrLvrkw0+Y6lds00+I6jc+yOxcQvE7hd9iz9q/uH1k08vF9ajeKs/d3lepCzV80kbca2HCy8Q90dkxuPDld97N0WZapSh8gOXylJp+T0OP6hkp2t3hyd+02IccLEefCZHh7WHn4b+Z0+0abnz6+0YlZs7IyVt4l3Xoqoxr0PlXZ9AP3k4p3d5/q3/rT+sPbJ2PkyAgICAgIEdsCNjgZ8pE9o2OP1Vxdyx8T+k+dz5JvaZd1K6jSMzks2glUrHQ6z8LfAz1eLy9/Jdy5cWu8Nxp6DnR2tgSBS7hZmVlerSqrkQtM6c16RdVilE/O2fgvOPd63o2PeWbfk4fTU5GcSZl9LMtpKTK7U2MmIGveploXiVh2TJFj4/L+8tEd3kesR+FH6utShm6zR81uPZZ6PReyWiFZle6PQjxEtEKTK4o26vxUfKTpG5SnZqG61ofgImkJi9o8TKTbdi09VneV1qrYIyB4HGfpFaRE7hpbkZL16LW7LeXYkBAQEBAQMbByga2oHqt7jK3+mUx5caRPm5ju7oZTKYabfJXUJfRLRCFlpL8jn1E9bjZuuup8uPLTpnsj1ds6VIU1zZMo0hhqL1rUsx6SVZl5p2p3BrrVz0GcD3n/aNPpfRaaxTb85Q6cSkvVlskCVV0wIlhrajkJMeV4WfYanius/tH1mlfqeR63OsVY+70XTaETd8zMrXTaT2SYVmVpp6cSVW4i4kwJkESiE9QkwlnJCAgICAgIHwiBCRA5TcaOByPA8xPC5OKaXl147bhrCc0w1iX2U0ttkFkxVG0lJwZvg+W+4Uv3hr6y6entzK+y4KCx6CQOS3jcjacDko6Dzl4Q4/dLPtD7MCR7vrPTPl49U2j1I8ZWYelMbb6tnpKKSyY55RCGjqxyl6tKr30dfzbfcv1M0p5eL63P4df1er6SvpOiHzErGuuIQ2UWSjylUSSUgkENhByloS+wEBAQEBAQECKwSJGhuOjFi+0dDOfNijJGl6W6Zc1dUVOCMETyL45rOpdUW34fVlOmU7hIqy0UNsn5Ak+E1iqu1RqLepPICdsMHIbzuhsPCv3B+svEIVeYHLa582Ofaf05SkvreNHTirH2hjU8RLspaV9oayQDz5ytp7rWmG69fKV2qrdbXn4TSrSsrjsC2LLD/AGj9TNKeXi+t/RX9Zevbe2Vm8PmZWdQkqymEmEpFEmUJUHORCU0sECiv7RdxYy6qp6Uz6moHr0MMnHG451N/cAPImBd12BgCpBB5gg5BHmCIGUBAQEBA+MMwIDKCu3YV8OW8PGZZcdbx3WraY8OSO9UBsFwJ51sep7OiJL+0ulrGTYvwiKT7G3Ibh2vbWaiuikFaeLidjyLBeePdyE6a4emN28qTb8jft27w8CfdHU/mlo7KSp5KE1NBMstEd3GXfeb3n6zJ9hjrqsR9m3tOk72wL4dT7hERszZvg45v+X8ukXCHHh9Je1Nx2eNxObat5+JPafP+261QIyJi97qVusokxLSsp+yi8Lt7xNqT3eP61Pan+XrmxnKidEPm5XiCSqkUSyJSASCE6LiWSygam7aQ3VPWtr0s4wLK8B09q5BEDiP+3zU4XWpq9QrEKL6NVrCnrEAd9p1sygyeZHEvngSEu12faaNJUtOnQV1pnhQZIHESTzJJ6kyUN2AgICAgIEOoXlkfGVmBwvanUMcgdJzZZXq881gOTOG0bdENOyoHqJFbWhMxEtVNLwtxLynRGTbOatxZrDPTa02mLGWFz/B8NTtjkqsfkDLey+KN3rH3h5fic77TTtOyW2cNLWkc7OS/2jqfifpNaR7vC9Vz7vGKPbyh1zYJl4eaw2zcgjcL/cJ/8c+Pumd6b7w9Lh8qaT0Xnt7fZf36DPTx8pg9iuRp6Gjgsx5kTbE8v1ad9H6S9P7Pr6gnTD5+y/US8KJQI2RCStZMJSyQgcRsex6XXUtbfxtquN1ucWWJdRarEd3WVI7tVAGAORGCc5JMQLzshqrX05Fr941VltPe4A70VWFA5A5Z5YOPEGSLuAgICAgICAgch2p28A5XoRkjynLlmOrpaVrPT1ezg9w0XOc1qrxKmt0xEy0vtgKjIS2tPo8zoxT7SztHu6LbNt6cp0RCiftWgq0N5814Pi5C/uYv2rLr9Pp18mkfff7PK9j2p9TclSfiPM/lUfeY+4TGI3OofVcjLXBjnJb2eobpSlNaovJUAUD2AYm+tRp8da85LTafdw+5uCeX/wBkNIU7tJWiNuk7L71gimzoeSMfAn8J9kyyU94ehx8//wA2Xmt0+L09o/cRiU9QtMxX/L0fZasIPdOmHiytkEsqlRcxEJTSwh1eqSpGssYIiAszMcBQOpMCn3a/VIU1GnHfVcA7zTEBLGU+sLKWIH2nPHAxAI8QRzDWq2vb9xxqUDFm9V3rsuos9XkarxWynK8xwv0gdFpdMlSLXWoREAVVUYCgdABAlgICAgICAgIFBrbOJ2Ptx8uU8nPbqyTL08NdUiFHuO1Bua/Ef4lqZN9rMcmHXern9Rtnsmk0c8SgG18+kjoT1LDRbbgzSldKzZ0Oj0gE2iFHL+la7h09VIyWtfOPYn+7CVy+Ih7XoeLeW2SfFY/lu9j+zg0Wn43H21oBf+kdQnw8ZNK6jbD1Lm/1GTpr9MeP9qLtPrckgdYlx0hU6DYXt5mFptEItz7NNXGiL7Ub0FTgyGkOv7N6p77KVfmU5BvEjlgH5SK11K2bL144ifMPX9JXgATeHny3USTohLLCO65UHE7BVHUsQAM8hzMCm7R9nf4wqHusRKwGrWvA4b1OUuY/j4cDCEcPUkHlgMdg3i02HS6pQuprXj4kB7rUVAhe+pz05soZDzUkdQQSF1Vp0UsyqoLnicgAFiABlvM4AECWAgICAgICAgYXPhSfIGVtOqzK1Y3MQ52eM9YgbqbVXbWCww3P1h16+PnPS49InHDzuRP4kqvU7G6eHEPMfuJeaaY7fNPpQJEQLGquXhCk/wClC/VnU2j7PTjgoB6MRktZ7s8h7s+Uz6d23Lv/AKj4XH+DTzbvaf4j/ao7S78Wbu6+ZPLlJmXLWvvLW2js07njs98RVNr+0Oz0W1qg5CX0ymTXbWrjpGiJcJ2k7L49YDpKTDWl0nYXs7ebVfuyEH4m5A+7PMxWszKclo1p6vVUBNohgkkip7RdoaNFXx3N58KKMu+OvCvkPFjgDqSIEG77c2t0L12oi2WLxKuRYiWK3HUScYbBCk+HXr1gc72TTWmsX6QImnc4Gi1FjMU4WK2lLRxGnDhgK/WAC/hzgB38BAQEBAQEBAQEDU3N8Vn24H/PlOfkzrHLfjxu8KWeY9EgXugH2a+6etgj8OHmZvrlsTVkisoU9R8ZGhEdGPA/OR0iu3zb7nr4auHLciScYHskTWfZMNDaOyi08yMt4k4JzIiukzaZXiaUjoJOpVZjTmTqTSQabzMdI+rpk8gffzk6E0kQa3WV0oXtda0HVnYKo+Jgai69dTQ7aO6pmKsK7ARYi2AHHEAeeDjIgQbBrE1dPePWotw9F6MAWRlPDZUT4rkZHgQQfGBD2a0l2mazSsC2nrw2mtJBxWxP2D885Q8gcc14fEGBb6PRV1BhWoUO7WMB4u5yx+JgbEBAQEBAQEBAQECu3huSj3n/AJ85x8ye0Q6+LHeZVc4HaQL/AEf3F9wnr4foj9Hl5frlNNGZAQEBAQEDF3CgkkAAEkk4AA6knwECv2/f9Le5rqvrdwOLhVgSVBwSPMZ8RAq7d+tOourLUaerStX3j3Es9qWIHBrGVVAfWXiJbmrcuUDDtRWtWo0msYB60buLOL1hWt5UJeo8CHCgt+Vz5QMhUq7sDTjL6d/4sLjGQ6dwz/187QPEjPlAttNtC16m3UIxHfqosTlws6clt8+Lh9X2gDygWMBAQEBAQEBAQEBAQKjd29cDyH1Jnn8ufmiPs7uLHyzLRnI6iBf6T7i+4T18X0R+jy8v1z+qaaMyAgU3avcGpoxWwW290pqJx6rWHBfny9VeJ/8ATA+dk9wa3Sq1jcVlRsqtbl61lDtWzYHLnw55ecDQ2Rb9aiaptTbUlh46qaRUEFQb1RaXRmZmAGcEYyQIEm/M1us0+kLslT13XWBGKPaamqVa+Mcwv2hJxgn1eeMghbV7RStL0KuK7A6spLNnjGG+8TA4bZ9XciaG/UcDU6Rn0bFOLva7OL+GFtxIwVJQZAxjjBJOOQX/AGg2l/4yjVVaeu9uB6XDlF4OYeu3iYEjBDA4BPr9IF0NI11DV6paz3qstiVlinC2RwgnBPI9eXPnygSbbttOnTgpRUXqcdWP5mJ5sfaYG3AQEBAQEBAQEBAQEBApNzP2h+H0nmcqfxHo8f8AttWc7cgX2i/lr7p62H+3Dy831ynmrMgIFTuWxJqL67LsOlKOq0sqshewrmxs9SFXA8uJvOB82LZBpW1AThFV1gtStV4RUSiq6jHLBK8XvYwNLRbLq9NmvTX09xxMypdSzvUHYsURksUFRk4yOXLrAsd62VNSEJZ67KiWquqIWyskYPDkEEEdVIIPlAk2rb2p4uO+68tjnaa/VxnkoRFA6+UDZ0+lROLgULxsXbA+87c2Y+0wJoCAgICAgICAgICAgICAgIFDrz9o3/PCeVyP7kvTwf24QTFqQLzbj9mvx+s9Xjz+HDzM8ayS2ZsyICAgICAgICAgICAgICAgICAgICAgICAgUGt/mN755Of+5L1MP0QhmTQgXO1H1PiZ6XFn8N5/Jj525OlzkBAQEBAQEBAQEBAQEBAQEBAQEBAQP//Z"/>
          <p:cNvSpPr>
            <a:spLocks noChangeAspect="1" noChangeArrowheads="1"/>
          </p:cNvSpPr>
          <p:nvPr/>
        </p:nvSpPr>
        <p:spPr bwMode="auto">
          <a:xfrm>
            <a:off x="155575" y="-1385888"/>
            <a:ext cx="2962275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8961" y="124360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Will you let me </a:t>
            </a:r>
            <a:r>
              <a:rPr lang="en-GB" sz="2000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speak</a:t>
            </a:r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or do I just have to listen 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2296" y="2591938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99"/>
                </a:solidFill>
                <a:latin typeface="Script MT Bold" panose="03040602040607080904" pitchFamily="66" charset="0"/>
              </a:rPr>
              <a:t>Why do I have to do everything ?</a:t>
            </a:r>
            <a:endParaRPr lang="en-US" sz="2400" dirty="0">
              <a:solidFill>
                <a:srgbClr val="000099"/>
              </a:solidFill>
              <a:latin typeface="Script MT Bold" panose="030406020406070809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665" y="4550630"/>
            <a:ext cx="744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800080"/>
                </a:solidFill>
                <a:latin typeface="Lucida Handwriting" panose="03010101010101010101" pitchFamily="66" charset="0"/>
              </a:rPr>
              <a:t>I don’t speak </a:t>
            </a:r>
            <a:r>
              <a:rPr lang="en-GB" sz="20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English</a:t>
            </a:r>
            <a:r>
              <a:rPr lang="en-GB" sz="2000" dirty="0" smtClean="0">
                <a:solidFill>
                  <a:srgbClr val="800080"/>
                </a:solidFill>
                <a:latin typeface="Lucida Handwriting" panose="03010101010101010101" pitchFamily="66" charset="0"/>
              </a:rPr>
              <a:t> so I can’t understand anything of what they say ! </a:t>
            </a:r>
            <a:endParaRPr lang="en-US" sz="2000" dirty="0">
              <a:solidFill>
                <a:srgbClr val="80008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65246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33CC33"/>
                </a:solidFill>
                <a:latin typeface="Franklin Gothic Demi" panose="020B0703020102020204" pitchFamily="34" charset="0"/>
              </a:rPr>
              <a:t>The pay is </a:t>
            </a:r>
            <a:r>
              <a:rPr lang="en-GB" sz="2000" b="1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too little </a:t>
            </a:r>
            <a:r>
              <a:rPr lang="en-GB" sz="2000" b="1" dirty="0" smtClean="0">
                <a:solidFill>
                  <a:srgbClr val="33CC33"/>
                </a:solidFill>
                <a:latin typeface="Franklin Gothic Demi" panose="020B0703020102020204" pitchFamily="34" charset="0"/>
              </a:rPr>
              <a:t>for all the work that I have to do </a:t>
            </a:r>
            <a:endParaRPr lang="en-US" sz="2000" b="1" dirty="0">
              <a:solidFill>
                <a:srgbClr val="33CC33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5562" y="2179260"/>
            <a:ext cx="690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 will always make me stay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late </a:t>
            </a:r>
            <a:r>
              <a:rPr lang="en-GB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 I come late every day </a:t>
            </a:r>
            <a:endParaRPr lang="en-US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746" y="3965458"/>
            <a:ext cx="333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What’s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your</a:t>
            </a:r>
            <a:r>
              <a:rPr lang="en-GB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 problem ?</a:t>
            </a:r>
            <a:endParaRPr lang="en-US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6897" y="62242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try my level best to complete the tasks given to me </a:t>
            </a:r>
            <a:endParaRPr lang="en-US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7570" y="3176158"/>
            <a:ext cx="325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I am grateful that I have a job </a:t>
            </a:r>
            <a:endParaRPr lang="en-US" sz="2000" b="1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693" y="3416965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am very </a:t>
            </a:r>
            <a:r>
              <a:rPr lang="en-GB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happy</a:t>
            </a:r>
            <a:r>
              <a:rPr lang="en-GB" sz="2000" b="1" dirty="0" smtClean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working here </a:t>
            </a:r>
            <a:endParaRPr lang="en-US" sz="2000" b="1" dirty="0">
              <a:solidFill>
                <a:srgbClr val="0099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2353" y="69392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0070C0"/>
                </a:solidFill>
              </a:rPr>
              <a:t>I am very unhappy here 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9673" y="2595223"/>
            <a:ext cx="342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I have no option but to work here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7048" y="129801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GB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 to any of my suggestions </a:t>
            </a:r>
            <a:endPara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36" y="5350764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rgbClr val="003399"/>
                </a:solidFill>
                <a:latin typeface="Informal Roman" panose="030604020304060B0204" pitchFamily="66" charset="0"/>
              </a:rPr>
              <a:t>This job is so </a:t>
            </a:r>
            <a:r>
              <a:rPr lang="en-GB" sz="3000" b="1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boring </a:t>
            </a:r>
            <a:endParaRPr lang="en-US" sz="3000" b="1" dirty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1536" y="5260890"/>
            <a:ext cx="4125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0066"/>
                </a:solidFill>
                <a:latin typeface="Candara Light" panose="020E0502030303020204" pitchFamily="34" charset="0"/>
              </a:rPr>
              <a:t>There is </a:t>
            </a:r>
            <a:r>
              <a:rPr lang="en-GB" sz="2200" b="1" i="1" dirty="0" smtClean="0">
                <a:solidFill>
                  <a:srgbClr val="002060"/>
                </a:solidFill>
                <a:latin typeface="Candara Light" panose="020E0502030303020204" pitchFamily="34" charset="0"/>
              </a:rPr>
              <a:t>nothing</a:t>
            </a:r>
            <a:r>
              <a:rPr lang="en-GB" sz="2000" b="1" i="1" dirty="0" smtClean="0">
                <a:solidFill>
                  <a:srgbClr val="FF0066"/>
                </a:solidFill>
                <a:latin typeface="Candara Light" panose="020E0502030303020204" pitchFamily="34" charset="0"/>
              </a:rPr>
              <a:t> new to learn here </a:t>
            </a:r>
            <a:endParaRPr lang="en-US" sz="2000" b="1" i="1" dirty="0">
              <a:solidFill>
                <a:srgbClr val="FF0066"/>
              </a:solidFill>
              <a:latin typeface="Candara Light" panose="020E0502030303020204" pitchFamily="34" charset="0"/>
            </a:endParaRPr>
          </a:p>
        </p:txBody>
      </p:sp>
      <p:pic>
        <p:nvPicPr>
          <p:cNvPr id="27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21" y="5671340"/>
            <a:ext cx="747580" cy="4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73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850"/>
                            </p:stCondLst>
                            <p:childTnLst>
                              <p:par>
                                <p:cTn id="5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85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8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3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35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85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850"/>
                            </p:stCondLst>
                            <p:childTnLst>
                              <p:par>
                                <p:cTn id="8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850"/>
                            </p:stCondLst>
                            <p:childTnLst>
                              <p:par>
                                <p:cTn id="9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3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CCFFCC"/>
            </a:gs>
            <a:gs pos="3000">
              <a:srgbClr val="FFFF99">
                <a:alpha val="20784"/>
              </a:srgbClr>
            </a:gs>
            <a:gs pos="38000">
              <a:srgbClr val="FF9900">
                <a:alpha val="13000"/>
              </a:srgbClr>
            </a:gs>
            <a:gs pos="90000">
              <a:srgbClr val="99FF99">
                <a:alpha val="30000"/>
              </a:srgbClr>
            </a:gs>
            <a:gs pos="73000">
              <a:srgbClr val="FF7C80">
                <a:alpha val="24000"/>
              </a:srgbClr>
            </a:gs>
            <a:gs pos="55000">
              <a:srgbClr val="CC99FF">
                <a:alpha val="25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3794" name="AutoShape 2" descr="data:image/jpeg;base64,/9j/4AAQSkZJRgABAQAAAQABAAD/2wCEAAkGBxISEhQUExQUFRUSGBUVFRUUFRQVFRQVFBQWFhcVFBcYHCggGBwlHBQVITEhJSkrLi4uFx8zODMsNygtLisBCgoKDg0OGhAQGywkICQsLCwsLCwsLCwsLCwsLCwsLCwsLCwsLCwsLCwsLCwsLCwsLCwsLCwsLCwsLCwsLCwsLP/AABEIAN4A4wMBEQACEQEDEQH/xAAcAAEAAgMBAQEAAAAAAAAAAAAAAwUCBAYHAQj/xAA7EAACAgECAwQHBgUDBQAAAAABAgADEQQFEiExBhNBUQciYXGBkbEjMkJSocEUM2Jy0YLh8BUWkqLx/8QAGgEBAAMBAQEAAAAAAAAAAAAAAAECAwQFBv/EADARAQACAgEDAgQFBAIDAAAAAAABAgMRBBIhMQVBEyIyYSNRcZGxFDOB0VLhJDRC/9oADAMBAAIRAxEAPwD3GAgICAgICAgICAgICAgICAgfGYAZPICRMxEblMRMzqFVq9xJ5JyHn4n/ABODLypntR24uPEd7NCcjqIBRnpERM9oRMxHlt07c56+r7+vynTTi3t57MLcmkeO7dq21B1yf0E6a8Wkee7ntybz47NpKwvQAe6bxWK+IYTaZ8s5ZBAQEBAQEBAQEBAQED4WED4XEDHvIDvIHNdpu3el0LqtwsJfP3AGxjxIJHnMrZYidS6sHDyZqzaptfpC22/AXUorH8NoNZ/9gAfgZMZayZOHmp5r+zpqrFYAqQwPQggg+4iaOaYmPLHUXhBk/AeJlMmStI3K1KTedQpdVqmc8+ngJ5mXNbJPfw9DHiikdkMyas6qmY4UZlqUteflhW1618rCja/zn4D/ADOynE/5S5L8r/i36qlXoAJ11pWvaIc1rTbyzllSAgICAgICAgICAgICBgbIGBaB8gICAgeA+mPI1oz04OXz5ziyR8z6L060fA/y4StCxwJSId1Ym86h1mx62/RDiqtesnmQG9U+9eh+URaYns3ycbFkjptWJdns/pGaw41IB/rQY5e1c/SUy1m07lxX9MikfhftP+3b7dqFvUNUeNW6Efv5TGKWmdRDzcn4czF+y4022eL/ACH7mdmPiR5u4snJ9qrBEAGAMCdkRERqHLMzPeWUlBAQEBAQEBAQEBAQEBAxZsQIy0D5AQOf7Tdr9NocC0ks3MIoy3Lx9kyyZq08u3icDLyd9HiFHpfSpomOHFiZ8SpI/TMzjk1l1ZPReRXxqXW7XvFGoXipsVx7DNq3rbw83LhyYp1eNN+XZPBfTUudWmPyn6zjv9T3/Tsc/B3H5uU24rWvEevhKTD3cdOmrDVassZMRpPVEMNPlmVR1YgD4nEi0p64iNy/QfZHSfw9CAdQBL4u3d8dzcvxctrS6bT6oNyPI/WdNb7cemzLoICAgICAgICAgICAgIGDtAjgICBX77u1elpe2wgKo+Z8AJS9umNtsGG2a8Uq/Ou/bw+rve5/xH1R+Vc8hPNyTMzuX3HFwVw44xwrmcCU1MtrZK1T7fub0OHqdkYeIOM+w+Ykx1R3hjk+FljovG4exdivSImoXu9RhLAOv4Xx4jyPsnZjz+0vnOd6TbHPVi71/hwHpL3eq7UngIYLyyPpKeZmXq8CvwcERdyHecXSS7Ov4nh8o07OwVRkmV/Vnqdu77GdlG75XfovT3+cpPeXFz+TWmPpr5ev08gB5TaJ0+Ynu+lomUN7R6z8LfA/sZtjye0omG/NlSAgICAgICAgICAgYu2IEUBAQI77gilmOABkyJnUJiJmdQ8B9IHattbcVU/Y1khQOjEH7x/acOS/VL6/07hRgpufqlzNGlsf7iM39qk/SZa27r5a18yisrYdRgjqD1Ep2LRaY3pCHKnOJpGmMXtSfC1u7RF6u7atBj8QGDJ0Uy1i25c9Zkkma18PPv1XtMuz7PX6E1KtqgMepx+8ztvburW81iaOg2ns2jWB6Gyh+P6yNzLm5XMnHXVo7vRdt0QrUCXrGnzebLOS25b+ZfTHbBmkCMZY4EmEr/SE8IB6jx851V3ruzTywQEBAQEBAQEBAEwISYHyAgIHGekevV3Vrp9MhPe8nfIAVf8AfpOfN1T2h6Xps4aXnJlnx4hTdmvRXWmH1J7xvy/hH+ZSmD3l08n1i9u2Pt/Lrd3bTaHTO/Aqqi8gAOfkBia2itavNxRkz5IjfeXhVuj1OsssuSvCuSR4ADwA8/fOC3edvrY5FcFYpM+FNuGmsr5MuDJrEIvk64npV4z4zX9HLG9/M+O3KTCMlvl1CfRnlM8nlvxbT0aXW1doL9L/ACm5Zzg8x8PKVrPdfkYaZY+aHX7V6TmHK2v4qc/WW6tPNt6VW/0y6XQ+kDS2EAtwn+oEfr0lviOTJ6VmpG47rp90QrxBgRL9UPPtjtWe7U2btHWbSuZbHPdnaHbU3huYnVEqNpTmSPsBAQEBAQEBAQI7DAwgICAgICBzvaTaV1LKLf5aHi4fBiOmR4zmyxuXXxs84oma+Zc9vOrSteCsADpyE5rzEdob44m09VpcBu1HeZyOv6TGOz08eSK+HJ6ra+Ek8Xzm8W7EW6r7V90tVpn8MtK2JF4W4ttdm3nlMXd5hEHl9MoslWyVmG1cje0u521jCuceWcj5SEZcOLNHzQ6Xsvqw7jnhvETett9nzfN4FsE7jw9j2FjwjM6qvKle1maiWAgICAgICAgIEBMBAQEBAQMLHwMylraTDmt61jHIE5bzMtqahymoqJzmYzDoiyi3VcAiUltSzkd0bCkeZl4ejx69Vt/kobFl4b5K7YosmVKV14bdXSY2dtPCB+s0jwwt2kUxMESkV5WYaxZPp9QyMGUkEcwZGmva8as9i9HvbSu7FVpC2D5N7R/idWLJ7S+b9Q9PnFPXTvX+HpaNnpOiHktgGWH2AgICAgICBi55QIoCAgICB8JkTI0NZbMLStCh1aZmUwvEqzU1YErMLxLkd4OTiYy68bju0BwwXyH1lqvZ4dfk3+aoImsOiYFWSVqlWY2hvFUN3WTXw5ssasjlme33MhO2QaNLRZnXaQQQSCOYIOCPcZaIX6pntL0zsZ6TmqxXqssvQWcyf9Q/eaVyTHl5PK9Mi3zYv2ex7RuVeoTjqYMvmDnrOmtotDxMmO2O3TaG9LKEBAQEBAQMLYEcBAQED4TImRrX2TGZS0bJSVmnashMKfdWABmd16eXHvXxufYZg647Q4ffH4r39hx8prWOz6LjU1irDQ4ZpDXpZKsletWeJlaGsNfUp4gRVx8rtMNaWcj7CWayZherNRGmsJFEnTWHqPoK1pGpvpycPVxgZ5cSOo5D3WH5TXF2s8n1nHHw63++v3j/AKe1TofOkBAQEBAQI7YGEBAQPhMrMpQWWTOZGq7ZlEoJA172kJczvNueQmNpb0Vfd8KO58AT+kppvT5rxH3eXW+sxPmSfmczaIfWxXUafAsvCdMlEStEPrLKzC2lz2X0wcurDIwP3inl4nrEzWtZj81huHYgPlqjwny8Jaafk83Fzpjtdyu47HfQfXQ4/MASPnK+HpYsuPJ4lohYdUVSKslpFUqrJiG0Vd96GwRuK/1VWj9FP7S1Pred6xX/AMb/ADD3mdL5QgICAgICBHbAwgaeu3BauvMnwE5s/JrijuvTHNlf/wBe/o/WcM+pxv6W/wDT/ds07mj+OD5GdGPl48niWVsVqsnbM2URs0COVSrtdZgSJlMQ525eJplPdvHaGn2nbu9HafMcI955SdOrgV6+RWHlqrLvrkw0+Y6lds00+I6jc+yOxcQvE7hd9iz9q/uH1k08vF9ajeKs/d3lepCzV80kbca2HCy8Q90dkxuPDld97N0WZapSh8gOXylJp+T0OP6hkp2t3hyd+02IccLEefCZHh7WHn4b+Z0+0abnz6+0YlZs7IyVt4l3Xoqoxr0PlXZ9AP3k4p3d5/q3/rT+sPbJ2PkyAgICAgIEdsCNjgZ8pE9o2OP1Vxdyx8T+k+dz5JvaZd1K6jSMzks2glUrHQ6z8LfAz1eLy9/Jdy5cWu8Nxp6DnR2tgSBS7hZmVlerSqrkQtM6c16RdVilE/O2fgvOPd63o2PeWbfk4fTU5GcSZl9LMtpKTK7U2MmIGveploXiVh2TJFj4/L+8tEd3kesR+FH6utShm6zR81uPZZ6PReyWiFZle6PQjxEtEKTK4o26vxUfKTpG5SnZqG61ofgImkJi9o8TKTbdi09VneV1qrYIyB4HGfpFaRE7hpbkZL16LW7LeXYkBAQEBAQMbByga2oHqt7jK3+mUx5caRPm5ju7oZTKYabfJXUJfRLRCFlpL8jn1E9bjZuuup8uPLTpnsj1ds6VIU1zZMo0hhqL1rUsx6SVZl5p2p3BrrVz0GcD3n/aNPpfRaaxTb85Q6cSkvVlskCVV0wIlhrajkJMeV4WfYanius/tH1mlfqeR63OsVY+70XTaETd8zMrXTaT2SYVmVpp6cSVW4i4kwJkESiE9QkwlnJCAgICAgIHwiBCRA5TcaOByPA8xPC5OKaXl147bhrCc0w1iX2U0ttkFkxVG0lJwZvg+W+4Uv3hr6y6entzK+y4KCx6CQOS3jcjacDko6Dzl4Q4/dLPtD7MCR7vrPTPl49U2j1I8ZWYelMbb6tnpKKSyY55RCGjqxyl6tKr30dfzbfcv1M0p5eL63P4df1er6SvpOiHzErGuuIQ2UWSjylUSSUgkENhByloS+wEBAQEBAQECKwSJGhuOjFi+0dDOfNijJGl6W6Zc1dUVOCMETyL45rOpdUW34fVlOmU7hIqy0UNsn5Ak+E1iqu1RqLepPICdsMHIbzuhsPCv3B+svEIVeYHLa582Ofaf05SkvreNHTirH2hjU8RLspaV9oayQDz5ytp7rWmG69fKV2qrdbXn4TSrSsrjsC2LLD/AGj9TNKeXi+t/RX9Zevbe2Vm8PmZWdQkqymEmEpFEmUJUHORCU0sECiv7RdxYy6qp6Uz6moHr0MMnHG451N/cAPImBd12BgCpBB5gg5BHmCIGUBAQEBA+MMwIDKCu3YV8OW8PGZZcdbx3WraY8OSO9UBsFwJ51sep7OiJL+0ulrGTYvwiKT7G3Ibh2vbWaiuikFaeLidjyLBeePdyE6a4emN28qTb8jft27w8CfdHU/mlo7KSp5KE1NBMstEd3GXfeb3n6zJ9hjrqsR9m3tOk72wL4dT7hERszZvg45v+X8ukXCHHh9Je1Nx2eNxObat5+JPafP+261QIyJi97qVusokxLSsp+yi8Lt7xNqT3eP61Pan+XrmxnKidEPm5XiCSqkUSyJSASCE6LiWSygam7aQ3VPWtr0s4wLK8B09q5BEDiP+3zU4XWpq9QrEKL6NVrCnrEAd9p1sygyeZHEvngSEu12faaNJUtOnQV1pnhQZIHESTzJJ6kyUN2AgICAgIEOoXlkfGVmBwvanUMcgdJzZZXq881gOTOG0bdENOyoHqJFbWhMxEtVNLwtxLynRGTbOatxZrDPTa02mLGWFz/B8NTtjkqsfkDLey+KN3rH3h5fic77TTtOyW2cNLWkc7OS/2jqfifpNaR7vC9Vz7vGKPbyh1zYJl4eaw2zcgjcL/cJ/8c+Pumd6b7w9Lh8qaT0Xnt7fZf36DPTx8pg9iuRp6Gjgsx5kTbE8v1ad9H6S9P7Pr6gnTD5+y/US8KJQI2RCStZMJSyQgcRsex6XXUtbfxtquN1ucWWJdRarEd3WVI7tVAGAORGCc5JMQLzshqrX05Fr941VltPe4A70VWFA5A5Z5YOPEGSLuAgICAgICAgch2p28A5XoRkjynLlmOrpaVrPT1ezg9w0XOc1qrxKmt0xEy0vtgKjIS2tPo8zoxT7SztHu6LbNt6cp0RCiftWgq0N5814Pi5C/uYv2rLr9Pp18mkfff7PK9j2p9TclSfiPM/lUfeY+4TGI3OofVcjLXBjnJb2eobpSlNaovJUAUD2AYm+tRp8da85LTafdw+5uCeX/wBkNIU7tJWiNuk7L71gimzoeSMfAn8J9kyyU94ehx8//wA2Xmt0+L09o/cRiU9QtMxX/L0fZasIPdOmHiytkEsqlRcxEJTSwh1eqSpGssYIiAszMcBQOpMCn3a/VIU1GnHfVcA7zTEBLGU+sLKWIH2nPHAxAI8QRzDWq2vb9xxqUDFm9V3rsuos9XkarxWynK8xwv0gdFpdMlSLXWoREAVVUYCgdABAlgICAgICAgIFBrbOJ2Ptx8uU8nPbqyTL08NdUiFHuO1Bua/Ef4lqZN9rMcmHXern9Rtnsmk0c8SgG18+kjoT1LDRbbgzSldKzZ0Oj0gE2iFHL+la7h09VIyWtfOPYn+7CVy+Ih7XoeLeW2SfFY/lu9j+zg0Wn43H21oBf+kdQnw8ZNK6jbD1Lm/1GTpr9MeP9qLtPrckgdYlx0hU6DYXt5mFptEItz7NNXGiL7Ub0FTgyGkOv7N6p77KVfmU5BvEjlgH5SK11K2bL144ifMPX9JXgATeHny3USTohLLCO65UHE7BVHUsQAM8hzMCm7R9nf4wqHusRKwGrWvA4b1OUuY/j4cDCEcPUkHlgMdg3i02HS6pQuprXj4kB7rUVAhe+pz05soZDzUkdQQSF1Vp0UsyqoLnicgAFiABlvM4AECWAgICAgICAgYXPhSfIGVtOqzK1Y3MQ52eM9YgbqbVXbWCww3P1h16+PnPS49InHDzuRP4kqvU7G6eHEPMfuJeaaY7fNPpQJEQLGquXhCk/wClC/VnU2j7PTjgoB6MRktZ7s8h7s+Uz6d23Lv/AKj4XH+DTzbvaf4j/ao7S78Wbu6+ZPLlJmXLWvvLW2js07njs98RVNr+0Oz0W1qg5CX0ymTXbWrjpGiJcJ2k7L49YDpKTDWl0nYXs7ebVfuyEH4m5A+7PMxWszKclo1p6vVUBNohgkkip7RdoaNFXx3N58KKMu+OvCvkPFjgDqSIEG77c2t0L12oi2WLxKuRYiWK3HUScYbBCk+HXr1gc72TTWmsX6QImnc4Gi1FjMU4WK2lLRxGnDhgK/WAC/hzgB38BAQEBAQEBAQEDU3N8Vn24H/PlOfkzrHLfjxu8KWeY9EgXugH2a+6etgj8OHmZvrlsTVkisoU9R8ZGhEdGPA/OR0iu3zb7nr4auHLciScYHskTWfZMNDaOyi08yMt4k4JzIiukzaZXiaUjoJOpVZjTmTqTSQabzMdI+rpk8gffzk6E0kQa3WV0oXtda0HVnYKo+Jgai69dTQ7aO6pmKsK7ARYi2AHHEAeeDjIgQbBrE1dPePWotw9F6MAWRlPDZUT4rkZHgQQfGBD2a0l2mazSsC2nrw2mtJBxWxP2D885Q8gcc14fEGBb6PRV1BhWoUO7WMB4u5yx+JgbEBAQEBAQEBAQECu3huSj3n/AJ85x8ye0Q6+LHeZVc4HaQL/AEf3F9wnr4foj9Hl5frlNNGZAQEBAQEDF3CgkkAAEkk4AA6knwECv2/f9Le5rqvrdwOLhVgSVBwSPMZ8RAq7d+tOourLUaerStX3j3Es9qWIHBrGVVAfWXiJbmrcuUDDtRWtWo0msYB60buLOL1hWt5UJeo8CHCgt+Vz5QMhUq7sDTjL6d/4sLjGQ6dwz/187QPEjPlAttNtC16m3UIxHfqosTlws6clt8+Lh9X2gDygWMBAQEBAQEBAQEBAQKjd29cDyH1Jnn8ufmiPs7uLHyzLRnI6iBf6T7i+4T18X0R+jy8v1z+qaaMyAgU3avcGpoxWwW290pqJx6rWHBfny9VeJ/8ATA+dk9wa3Sq1jcVlRsqtbl61lDtWzYHLnw55ecDQ2Rb9aiaptTbUlh46qaRUEFQb1RaXRmZmAGcEYyQIEm/M1us0+kLslT13XWBGKPaamqVa+Mcwv2hJxgn1eeMghbV7RStL0KuK7A6spLNnjGG+8TA4bZ9XciaG/UcDU6Rn0bFOLva7OL+GFtxIwVJQZAxjjBJOOQX/AGg2l/4yjVVaeu9uB6XDlF4OYeu3iYEjBDA4BPr9IF0NI11DV6paz3qstiVlinC2RwgnBPI9eXPnygSbbttOnTgpRUXqcdWP5mJ5sfaYG3AQEBAQEBAQEBAQEBApNzP2h+H0nmcqfxHo8f8AttWc7cgX2i/lr7p62H+3Dy831ynmrMgIFTuWxJqL67LsOlKOq0sqshewrmxs9SFXA8uJvOB82LZBpW1AThFV1gtStV4RUSiq6jHLBK8XvYwNLRbLq9NmvTX09xxMypdSzvUHYsURksUFRk4yOXLrAsd62VNSEJZ67KiWquqIWyskYPDkEEEdVIIPlAk2rb2p4uO+68tjnaa/VxnkoRFA6+UDZ0+lROLgULxsXbA+87c2Y+0wJoCAgICAgICAgICAgICAgIFDrz9o3/PCeVyP7kvTwf24QTFqQLzbj9mvx+s9Xjz+HDzM8ayS2ZsyICAgICAgICAgICAgICAgICAgICAgICAgUGt/mN755Of+5L1MP0QhmTQgXO1H1PiZ6XFn8N5/Jj525OlzkBAQEBAQEBAQEBAQEBAQEBAQEBAQP//Z"/>
          <p:cNvSpPr>
            <a:spLocks noChangeAspect="1" noChangeArrowheads="1"/>
          </p:cNvSpPr>
          <p:nvPr/>
        </p:nvSpPr>
        <p:spPr bwMode="auto">
          <a:xfrm>
            <a:off x="155575" y="-1385888"/>
            <a:ext cx="2962275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7202" y="780833"/>
            <a:ext cx="6302398" cy="49552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Dream Big but make sure you Work Hard !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 Short cuts to Hard Work !</a:t>
            </a: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When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you feel like stopping, think about why you started !</a:t>
            </a:r>
          </a:p>
          <a:p>
            <a:r>
              <a:rPr lang="en-GB" sz="2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Nothing </a:t>
            </a:r>
            <a:r>
              <a:rPr lang="en-GB" sz="2400" dirty="0">
                <a:solidFill>
                  <a:srgbClr val="FF00FF"/>
                </a:solidFill>
                <a:latin typeface="Comic Sans MS" panose="030F0702030302020204" pitchFamily="66" charset="0"/>
              </a:rPr>
              <a:t>worthwhile is ever easy. Remember that !</a:t>
            </a:r>
          </a:p>
          <a:p>
            <a:r>
              <a:rPr lang="en-GB" sz="24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It </a:t>
            </a:r>
            <a:r>
              <a:rPr lang="en-GB" sz="2400" dirty="0">
                <a:solidFill>
                  <a:srgbClr val="6600CC"/>
                </a:solidFill>
                <a:latin typeface="Century Gothic" panose="020B0502020202020204" pitchFamily="34" charset="0"/>
              </a:rPr>
              <a:t>is the things we work hardest for, that will reward us the most </a:t>
            </a:r>
            <a:r>
              <a:rPr lang="en-GB" sz="2400" dirty="0" smtClean="0">
                <a:solidFill>
                  <a:srgbClr val="6600CC"/>
                </a:solidFill>
                <a:latin typeface="Century Gothic" panose="020B0502020202020204" pitchFamily="34" charset="0"/>
              </a:rPr>
              <a:t>!</a:t>
            </a:r>
          </a:p>
          <a:p>
            <a:r>
              <a:rPr lang="en-GB" sz="2400" b="1" dirty="0" smtClean="0">
                <a:solidFill>
                  <a:srgbClr val="666633"/>
                </a:solidFill>
                <a:latin typeface="Century Gothic" panose="020B0502020202020204" pitchFamily="34" charset="0"/>
              </a:rPr>
              <a:t>Your limitation is only your imagination !</a:t>
            </a:r>
            <a:endParaRPr lang="en-GB" sz="2400" b="1" dirty="0">
              <a:solidFill>
                <a:srgbClr val="666633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Working hard for something we care about is called Passion !</a:t>
            </a:r>
            <a:r>
              <a:rPr lang="en-GB" sz="2400" dirty="0" smtClean="0">
                <a:solidFill>
                  <a:srgbClr val="990099"/>
                </a:solidFill>
              </a:rPr>
              <a:t> </a:t>
            </a:r>
          </a:p>
          <a:p>
            <a:r>
              <a:rPr lang="en-GB" sz="2400" dirty="0" smtClean="0">
                <a:solidFill>
                  <a:srgbClr val="990099"/>
                </a:solidFill>
              </a:rPr>
              <a:t>Don’t </a:t>
            </a:r>
            <a:r>
              <a:rPr lang="en-GB" sz="2400" dirty="0">
                <a:solidFill>
                  <a:srgbClr val="990099"/>
                </a:solidFill>
              </a:rPr>
              <a:t>stop when you are tired. Stop when you are done </a:t>
            </a:r>
            <a:r>
              <a:rPr lang="en-GB" sz="2400" dirty="0" smtClean="0">
                <a:solidFill>
                  <a:srgbClr val="990099"/>
                </a:solidFill>
              </a:rPr>
              <a:t>!</a:t>
            </a:r>
            <a:endParaRPr lang="en-US" sz="16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937" y="1836674"/>
            <a:ext cx="6740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2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98314"/>
            <a:ext cx="1009627" cy="6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92" y="5331291"/>
            <a:ext cx="1009627" cy="6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39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4">
                <a:lumMod val="20000"/>
                <a:lumOff val="80000"/>
              </a:schemeClr>
            </a:gs>
            <a:gs pos="11000">
              <a:schemeClr val="accent1">
                <a:lumMod val="20000"/>
                <a:lumOff val="80000"/>
              </a:schemeClr>
            </a:gs>
            <a:gs pos="87000">
              <a:schemeClr val="accent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2775" y="465138"/>
            <a:ext cx="7944136" cy="5752516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8961" y="769938"/>
            <a:ext cx="7727950" cy="1546225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3794" name="AutoShape 2" descr="data:image/jpeg;base64,/9j/4AAQSkZJRgABAQAAAQABAAD/2wCEAAkGBxISEhQUExQUFRUSGBUVFRUUFRQVFRQVFBQWFhcVFBcYHCggGBwlHBQVITEhJSkrLi4uFx8zODMsNygtLisBCgoKDg0OGhAQGywkICQsLCwsLCwsLCwsLCwsLCwsLCwsLCwsLCwsLCwsLCwsLCwsLCwsLCwsLCwsLCwsLCwsLP/AABEIAN4A4wMBEQACEQEDEQH/xAAcAAEAAgMBAQEAAAAAAAAAAAAAAwUCBAYHAQj/xAA7EAACAgECAwQHBgUDBQAAAAABAgADEQQFEiExBhNBUQciYXGBkbEjMkJSocEUM2Jy0YLh8BUWkqLx/8QAGgEBAAMBAQEAAAAAAAAAAAAAAAECAwQFBv/EADARAQACAgEDAgQFBAIDAAAAAAABAgMRBBIhMQVBEyIyYSNRcZGxFDOB0VLhJDRC/9oADAMBAAIRAxEAPwD3GAgICAgICAgICAgICAgICAgfGYAZPICRMxEblMRMzqFVq9xJ5JyHn4n/ABODLypntR24uPEd7NCcjqIBRnpERM9oRMxHlt07c56+r7+vynTTi3t57MLcmkeO7dq21B1yf0E6a8Wkee7ntybz47NpKwvQAe6bxWK+IYTaZ8s5ZBAQEBAQEBAQEBAQED4WED4XEDHvIDvIHNdpu3el0LqtwsJfP3AGxjxIJHnMrZYidS6sHDyZqzaptfpC22/AXUorH8NoNZ/9gAfgZMZayZOHmp5r+zpqrFYAqQwPQggg+4iaOaYmPLHUXhBk/AeJlMmStI3K1KTedQpdVqmc8+ngJ5mXNbJPfw9DHiikdkMyas6qmY4UZlqUteflhW1618rCja/zn4D/ADOynE/5S5L8r/i36qlXoAJ11pWvaIc1rTbyzllSAgICAgICAgICAgICBgbIGBaB8gICAgeA+mPI1oz04OXz5ziyR8z6L060fA/y4StCxwJSId1Ym86h1mx62/RDiqtesnmQG9U+9eh+URaYns3ycbFkjptWJdns/pGaw41IB/rQY5e1c/SUy1m07lxX9MikfhftP+3b7dqFvUNUeNW6Efv5TGKWmdRDzcn4czF+y4022eL/ACH7mdmPiR5u4snJ9qrBEAGAMCdkRERqHLMzPeWUlBAQEBAQEBAQEBAQEBAxZsQIy0D5AQOf7Tdr9NocC0ks3MIoy3Lx9kyyZq08u3icDLyd9HiFHpfSpomOHFiZ8SpI/TMzjk1l1ZPReRXxqXW7XvFGoXipsVx7DNq3rbw83LhyYp1eNN+XZPBfTUudWmPyn6zjv9T3/Tsc/B3H5uU24rWvEevhKTD3cdOmrDVassZMRpPVEMNPlmVR1YgD4nEi0p64iNy/QfZHSfw9CAdQBL4u3d8dzcvxctrS6bT6oNyPI/WdNb7cemzLoICAgICAgICAgICAgIGDtAjgICBX77u1elpe2wgKo+Z8AJS9umNtsGG2a8Uq/Ou/bw+rve5/xH1R+Vc8hPNyTMzuX3HFwVw44xwrmcCU1MtrZK1T7fub0OHqdkYeIOM+w+Ykx1R3hjk+FljovG4exdivSImoXu9RhLAOv4Xx4jyPsnZjz+0vnOd6TbHPVi71/hwHpL3eq7UngIYLyyPpKeZmXq8CvwcERdyHecXSS7Ov4nh8o07OwVRkmV/Vnqdu77GdlG75XfovT3+cpPeXFz+TWmPpr5ev08gB5TaJ0+Ynu+lomUN7R6z8LfA/sZtjye0omG/NlSAgICAgICAgICAgYu2IEUBAQI77gilmOABkyJnUJiJmdQ8B9IHattbcVU/Y1khQOjEH7x/acOS/VL6/07hRgpufqlzNGlsf7iM39qk/SZa27r5a18yisrYdRgjqD1Ep2LRaY3pCHKnOJpGmMXtSfC1u7RF6u7atBj8QGDJ0Uy1i25c9Zkkma18PPv1XtMuz7PX6E1KtqgMepx+8ztvburW81iaOg2ns2jWB6Gyh+P6yNzLm5XMnHXVo7vRdt0QrUCXrGnzebLOS25b+ZfTHbBmkCMZY4EmEr/SE8IB6jx851V3ruzTywQEBAQEBAQEBAEwISYHyAgIHGekevV3Vrp9MhPe8nfIAVf8AfpOfN1T2h6Xps4aXnJlnx4hTdmvRXWmH1J7xvy/hH+ZSmD3l08n1i9u2Pt/Lrd3bTaHTO/Aqqi8gAOfkBia2itavNxRkz5IjfeXhVuj1OsssuSvCuSR4ADwA8/fOC3edvrY5FcFYpM+FNuGmsr5MuDJrEIvk64npV4z4zX9HLG9/M+O3KTCMlvl1CfRnlM8nlvxbT0aXW1doL9L/ACm5Zzg8x8PKVrPdfkYaZY+aHX7V6TmHK2v4qc/WW6tPNt6VW/0y6XQ+kDS2EAtwn+oEfr0lviOTJ6VmpG47rp90QrxBgRL9UPPtjtWe7U2btHWbSuZbHPdnaHbU3huYnVEqNpTmSPsBAQEBAQEBAQI7DAwgICAgICBzvaTaV1LKLf5aHi4fBiOmR4zmyxuXXxs84oma+Zc9vOrSteCsADpyE5rzEdob44m09VpcBu1HeZyOv6TGOz08eSK+HJ6ra+Ek8Xzm8W7EW6r7V90tVpn8MtK2JF4W4ttdm3nlMXd5hEHl9MoslWyVmG1cje0u521jCuceWcj5SEZcOLNHzQ6Xsvqw7jnhvETett9nzfN4FsE7jw9j2FjwjM6qvKle1maiWAgICAgICAgIEBMBAQEBAQMLHwMylraTDmt61jHIE5bzMtqahymoqJzmYzDoiyi3VcAiUltSzkd0bCkeZl4ejx69Vt/kobFl4b5K7YosmVKV14bdXSY2dtPCB+s0jwwt2kUxMESkV5WYaxZPp9QyMGUkEcwZGmva8as9i9HvbSu7FVpC2D5N7R/idWLJ7S+b9Q9PnFPXTvX+HpaNnpOiHktgGWH2AgICAgICBi55QIoCAgICB8JkTI0NZbMLStCh1aZmUwvEqzU1YErMLxLkd4OTiYy68bju0BwwXyH1lqvZ4dfk3+aoImsOiYFWSVqlWY2hvFUN3WTXw5ssasjlme33MhO2QaNLRZnXaQQQSCOYIOCPcZaIX6pntL0zsZ6TmqxXqssvQWcyf9Q/eaVyTHl5PK9Mi3zYv2ex7RuVeoTjqYMvmDnrOmtotDxMmO2O3TaG9LKEBAQEBAQMLYEcBAQED4TImRrX2TGZS0bJSVmnashMKfdWABmd16eXHvXxufYZg647Q4ffH4r39hx8prWOz6LjU1irDQ4ZpDXpZKsletWeJlaGsNfUp4gRVx8rtMNaWcj7CWayZherNRGmsJFEnTWHqPoK1pGpvpycPVxgZ5cSOo5D3WH5TXF2s8n1nHHw63++v3j/AKe1TofOkBAQEBAQI7YGEBAQPhMrMpQWWTOZGq7ZlEoJA172kJczvNueQmNpb0Vfd8KO58AT+kppvT5rxH3eXW+sxPmSfmczaIfWxXUafAsvCdMlEStEPrLKzC2lz2X0wcurDIwP3inl4nrEzWtZj81huHYgPlqjwny8Jaafk83Fzpjtdyu47HfQfXQ4/MASPnK+HpYsuPJ4lohYdUVSKslpFUqrJiG0Vd96GwRuK/1VWj9FP7S1Pred6xX/AMb/ADD3mdL5QgICAgICBHbAwgaeu3BauvMnwE5s/JrijuvTHNlf/wBe/o/WcM+pxv6W/wDT/ds07mj+OD5GdGPl48niWVsVqsnbM2URs0COVSrtdZgSJlMQ525eJplPdvHaGn2nbu9HafMcI955SdOrgV6+RWHlqrLvrkw0+Y6lds00+I6jc+yOxcQvE7hd9iz9q/uH1k08vF9ajeKs/d3lepCzV80kbca2HCy8Q90dkxuPDld97N0WZapSh8gOXylJp+T0OP6hkp2t3hyd+02IccLEefCZHh7WHn4b+Z0+0abnz6+0YlZs7IyVt4l3Xoqoxr0PlXZ9AP3k4p3d5/q3/rT+sPbJ2PkyAgICAgIEdsCNjgZ8pE9o2OP1Vxdyx8T+k+dz5JvaZd1K6jSMzks2glUrHQ6z8LfAz1eLy9/Jdy5cWu8Nxp6DnR2tgSBS7hZmVlerSqrkQtM6c16RdVilE/O2fgvOPd63o2PeWbfk4fTU5GcSZl9LMtpKTK7U2MmIGveploXiVh2TJFj4/L+8tEd3kesR+FH6utShm6zR81uPZZ6PReyWiFZle6PQjxEtEKTK4o26vxUfKTpG5SnZqG61ofgImkJi9o8TKTbdi09VneV1qrYIyB4HGfpFaRE7hpbkZL16LW7LeXYkBAQEBAQMbByga2oHqt7jK3+mUx5caRPm5ju7oZTKYabfJXUJfRLRCFlpL8jn1E9bjZuuup8uPLTpnsj1ds6VIU1zZMo0hhqL1rUsx6SVZl5p2p3BrrVz0GcD3n/aNPpfRaaxTb85Q6cSkvVlskCVV0wIlhrajkJMeV4WfYanius/tH1mlfqeR63OsVY+70XTaETd8zMrXTaT2SYVmVpp6cSVW4i4kwJkESiE9QkwlnJCAgICAgIHwiBCRA5TcaOByPA8xPC5OKaXl147bhrCc0w1iX2U0ttkFkxVG0lJwZvg+W+4Uv3hr6y6entzK+y4KCx6CQOS3jcjacDko6Dzl4Q4/dLPtD7MCR7vrPTPl49U2j1I8ZWYelMbb6tnpKKSyY55RCGjqxyl6tKr30dfzbfcv1M0p5eL63P4df1er6SvpOiHzErGuuIQ2UWSjylUSSUgkENhByloS+wEBAQEBAQECKwSJGhuOjFi+0dDOfNijJGl6W6Zc1dUVOCMETyL45rOpdUW34fVlOmU7hIqy0UNsn5Ak+E1iqu1RqLepPICdsMHIbzuhsPCv3B+svEIVeYHLa582Ofaf05SkvreNHTirH2hjU8RLspaV9oayQDz5ytp7rWmG69fKV2qrdbXn4TSrSsrjsC2LLD/AGj9TNKeXi+t/RX9Zevbe2Vm8PmZWdQkqymEmEpFEmUJUHORCU0sECiv7RdxYy6qp6Uz6moHr0MMnHG451N/cAPImBd12BgCpBB5gg5BHmCIGUBAQEBA+MMwIDKCu3YV8OW8PGZZcdbx3WraY8OSO9UBsFwJ51sep7OiJL+0ulrGTYvwiKT7G3Ibh2vbWaiuikFaeLidjyLBeePdyE6a4emN28qTb8jft27w8CfdHU/mlo7KSp5KE1NBMstEd3GXfeb3n6zJ9hjrqsR9m3tOk72wL4dT7hERszZvg45v+X8ukXCHHh9Je1Nx2eNxObat5+JPafP+261QIyJi97qVusokxLSsp+yi8Lt7xNqT3eP61Pan+XrmxnKidEPm5XiCSqkUSyJSASCE6LiWSygam7aQ3VPWtr0s4wLK8B09q5BEDiP+3zU4XWpq9QrEKL6NVrCnrEAd9p1sygyeZHEvngSEu12faaNJUtOnQV1pnhQZIHESTzJJ6kyUN2AgICAgIEOoXlkfGVmBwvanUMcgdJzZZXq881gOTOG0bdENOyoHqJFbWhMxEtVNLwtxLynRGTbOatxZrDPTa02mLGWFz/B8NTtjkqsfkDLey+KN3rH3h5fic77TTtOyW2cNLWkc7OS/2jqfifpNaR7vC9Vz7vGKPbyh1zYJl4eaw2zcgjcL/cJ/8c+Pumd6b7w9Lh8qaT0Xnt7fZf36DPTx8pg9iuRp6Gjgsx5kTbE8v1ad9H6S9P7Pr6gnTD5+y/US8KJQI2RCStZMJSyQgcRsex6XXUtbfxtquN1ucWWJdRarEd3WVI7tVAGAORGCc5JMQLzshqrX05Fr941VltPe4A70VWFA5A5Z5YOPEGSLuAgICAgICAgch2p28A5XoRkjynLlmOrpaVrPT1ezg9w0XOc1qrxKmt0xEy0vtgKjIS2tPo8zoxT7SztHu6LbNt6cp0RCiftWgq0N5814Pi5C/uYv2rLr9Pp18mkfff7PK9j2p9TclSfiPM/lUfeY+4TGI3OofVcjLXBjnJb2eobpSlNaovJUAUD2AYm+tRp8da85LTafdw+5uCeX/wBkNIU7tJWiNuk7L71gimzoeSMfAn8J9kyyU94ehx8//wA2Xmt0+L09o/cRiU9QtMxX/L0fZasIPdOmHiytkEsqlRcxEJTSwh1eqSpGssYIiAszMcBQOpMCn3a/VIU1GnHfVcA7zTEBLGU+sLKWIH2nPHAxAI8QRzDWq2vb9xxqUDFm9V3rsuos9XkarxWynK8xwv0gdFpdMlSLXWoREAVVUYCgdABAlgICAgICAgIFBrbOJ2Ptx8uU8nPbqyTL08NdUiFHuO1Bua/Ef4lqZN9rMcmHXern9Rtnsmk0c8SgG18+kjoT1LDRbbgzSldKzZ0Oj0gE2iFHL+la7h09VIyWtfOPYn+7CVy+Ih7XoeLeW2SfFY/lu9j+zg0Wn43H21oBf+kdQnw8ZNK6jbD1Lm/1GTpr9MeP9qLtPrckgdYlx0hU6DYXt5mFptEItz7NNXGiL7Ub0FTgyGkOv7N6p77KVfmU5BvEjlgH5SK11K2bL144ifMPX9JXgATeHny3USTohLLCO65UHE7BVHUsQAM8hzMCm7R9nf4wqHusRKwGrWvA4b1OUuY/j4cDCEcPUkHlgMdg3i02HS6pQuprXj4kB7rUVAhe+pz05soZDzUkdQQSF1Vp0UsyqoLnicgAFiABlvM4AECWAgICAgICAgYXPhSfIGVtOqzK1Y3MQ52eM9YgbqbVXbWCww3P1h16+PnPS49InHDzuRP4kqvU7G6eHEPMfuJeaaY7fNPpQJEQLGquXhCk/wClC/VnU2j7PTjgoB6MRktZ7s8h7s+Uz6d23Lv/AKj4XH+DTzbvaf4j/ao7S78Wbu6+ZPLlJmXLWvvLW2js07njs98RVNr+0Oz0W1qg5CX0ymTXbWrjpGiJcJ2k7L49YDpKTDWl0nYXs7ebVfuyEH4m5A+7PMxWszKclo1p6vVUBNohgkkip7RdoaNFXx3N58KKMu+OvCvkPFjgDqSIEG77c2t0L12oi2WLxKuRYiWK3HUScYbBCk+HXr1gc72TTWmsX6QImnc4Gi1FjMU4WK2lLRxGnDhgK/WAC/hzgB38BAQEBAQEBAQEDU3N8Vn24H/PlOfkzrHLfjxu8KWeY9EgXugH2a+6etgj8OHmZvrlsTVkisoU9R8ZGhEdGPA/OR0iu3zb7nr4auHLciScYHskTWfZMNDaOyi08yMt4k4JzIiukzaZXiaUjoJOpVZjTmTqTSQabzMdI+rpk8gffzk6E0kQa3WV0oXtda0HVnYKo+Jgai69dTQ7aO6pmKsK7ARYi2AHHEAeeDjIgQbBrE1dPePWotw9F6MAWRlPDZUT4rkZHgQQfGBD2a0l2mazSsC2nrw2mtJBxWxP2D885Q8gcc14fEGBb6PRV1BhWoUO7WMB4u5yx+JgbEBAQEBAQEBAQECu3huSj3n/AJ85x8ye0Q6+LHeZVc4HaQL/AEf3F9wnr4foj9Hl5frlNNGZAQEBAQEDF3CgkkAAEkk4AA6knwECv2/f9Le5rqvrdwOLhVgSVBwSPMZ8RAq7d+tOourLUaerStX3j3Es9qWIHBrGVVAfWXiJbmrcuUDDtRWtWo0msYB60buLOL1hWt5UJeo8CHCgt+Vz5QMhUq7sDTjL6d/4sLjGQ6dwz/187QPEjPlAttNtC16m3UIxHfqosTlws6clt8+Lh9X2gDygWMBAQEBAQEBAQEBAQKjd29cDyH1Jnn8ufmiPs7uLHyzLRnI6iBf6T7i+4T18X0R+jy8v1z+qaaMyAgU3avcGpoxWwW290pqJx6rWHBfny9VeJ/8ATA+dk9wa3Sq1jcVlRsqtbl61lDtWzYHLnw55ecDQ2Rb9aiaptTbUlh46qaRUEFQb1RaXRmZmAGcEYyQIEm/M1us0+kLslT13XWBGKPaamqVa+Mcwv2hJxgn1eeMghbV7RStL0KuK7A6spLNnjGG+8TA4bZ9XciaG/UcDU6Rn0bFOLva7OL+GFtxIwVJQZAxjjBJOOQX/AGg2l/4yjVVaeu9uB6XDlF4OYeu3iYEjBDA4BPr9IF0NI11DV6paz3qstiVlinC2RwgnBPI9eXPnygSbbttOnTgpRUXqcdWP5mJ5sfaYG3AQEBAQEBAQEBAQEBApNzP2h+H0nmcqfxHo8f8AttWc7cgX2i/lr7p62H+3Dy831ynmrMgIFTuWxJqL67LsOlKOq0sqshewrmxs9SFXA8uJvOB82LZBpW1AThFV1gtStV4RUSiq6jHLBK8XvYwNLRbLq9NmvTX09xxMypdSzvUHYsURksUFRk4yOXLrAsd62VNSEJZ67KiWquqIWyskYPDkEEEdVIIPlAk2rb2p4uO+68tjnaa/VxnkoRFA6+UDZ0+lROLgULxsXbA+87c2Y+0wJoCAgICAgICAgICAgICAgIFDrz9o3/PCeVyP7kvTwf24QTFqQLzbj9mvx+s9Xjz+HDzM8ayS2ZsyICAgICAgICAgICAgICAgICAgICAgICAgUGt/mN755Of+5L1MP0QhmTQgXO1H1PiZ6XFn8N5/Jj525OlzkBAQEBAQEBAQEBAQEBAQEBAQEBAQP//Z"/>
          <p:cNvSpPr>
            <a:spLocks noChangeAspect="1" noChangeArrowheads="1"/>
          </p:cNvSpPr>
          <p:nvPr/>
        </p:nvSpPr>
        <p:spPr bwMode="auto">
          <a:xfrm>
            <a:off x="155575" y="-1385888"/>
            <a:ext cx="2962275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E792-1772-4E74-955D-98F73C6AD9D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8961" y="124360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Will you let me </a:t>
            </a:r>
            <a:r>
              <a:rPr lang="en-GB" sz="2000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speak</a:t>
            </a:r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or do I just have to listen 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2296" y="2591938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99"/>
                </a:solidFill>
                <a:latin typeface="Script MT Bold" panose="03040602040607080904" pitchFamily="66" charset="0"/>
              </a:rPr>
              <a:t>Why do I have to do everything ?</a:t>
            </a:r>
            <a:endParaRPr lang="en-US" sz="2400" dirty="0">
              <a:solidFill>
                <a:srgbClr val="000099"/>
              </a:solidFill>
              <a:latin typeface="Script MT Bold" panose="030406020406070809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665" y="4550630"/>
            <a:ext cx="744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800080"/>
                </a:solidFill>
                <a:latin typeface="Lucida Handwriting" panose="03010101010101010101" pitchFamily="66" charset="0"/>
              </a:rPr>
              <a:t>I don’t speak </a:t>
            </a:r>
            <a:r>
              <a:rPr lang="en-GB" sz="20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English</a:t>
            </a:r>
            <a:r>
              <a:rPr lang="en-GB" sz="2000" dirty="0" smtClean="0">
                <a:solidFill>
                  <a:srgbClr val="800080"/>
                </a:solidFill>
                <a:latin typeface="Lucida Handwriting" panose="03010101010101010101" pitchFamily="66" charset="0"/>
              </a:rPr>
              <a:t> so I can’t understand anything of what they say ! </a:t>
            </a:r>
            <a:endParaRPr lang="en-US" sz="2000" dirty="0">
              <a:solidFill>
                <a:srgbClr val="80008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65246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33CC33"/>
                </a:solidFill>
                <a:latin typeface="Franklin Gothic Demi" panose="020B0703020102020204" pitchFamily="34" charset="0"/>
              </a:rPr>
              <a:t>The pay is </a:t>
            </a:r>
            <a:r>
              <a:rPr lang="en-GB" sz="2000" b="1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too little </a:t>
            </a:r>
            <a:r>
              <a:rPr lang="en-GB" sz="2000" b="1" dirty="0" smtClean="0">
                <a:solidFill>
                  <a:srgbClr val="33CC33"/>
                </a:solidFill>
                <a:latin typeface="Franklin Gothic Demi" panose="020B0703020102020204" pitchFamily="34" charset="0"/>
              </a:rPr>
              <a:t>for all the work that I have to do </a:t>
            </a:r>
            <a:endParaRPr lang="en-US" sz="2000" b="1" dirty="0">
              <a:solidFill>
                <a:srgbClr val="33CC33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5562" y="2179260"/>
            <a:ext cx="690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They will always make me stay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late </a:t>
            </a:r>
            <a:r>
              <a:rPr lang="en-GB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 I come late every day </a:t>
            </a:r>
            <a:endParaRPr lang="en-US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746" y="3965458"/>
            <a:ext cx="333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What’s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your</a:t>
            </a:r>
            <a:r>
              <a:rPr lang="en-GB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 problem ?</a:t>
            </a:r>
            <a:endParaRPr lang="en-US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6897" y="62242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try my level best to complete the tasks given to me </a:t>
            </a:r>
            <a:endParaRPr lang="en-US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7570" y="3176158"/>
            <a:ext cx="325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I am grateful that I have a job </a:t>
            </a:r>
            <a:endParaRPr lang="en-US" sz="2000" b="1" i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693" y="3416965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am very </a:t>
            </a:r>
            <a:r>
              <a:rPr lang="en-GB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happy</a:t>
            </a:r>
            <a:r>
              <a:rPr lang="en-GB" sz="2000" b="1" dirty="0" smtClean="0">
                <a:solidFill>
                  <a:srgbClr val="009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working here </a:t>
            </a:r>
            <a:endParaRPr lang="en-US" sz="2000" b="1" dirty="0">
              <a:solidFill>
                <a:srgbClr val="0099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2353" y="69392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0070C0"/>
                </a:solidFill>
              </a:rPr>
              <a:t>I am very unhappy here 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9673" y="2595223"/>
            <a:ext cx="342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I have no option but to work here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7048" y="1298016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GB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 to any of my suggestions </a:t>
            </a:r>
            <a:endPara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36" y="5350764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>
                <a:solidFill>
                  <a:srgbClr val="003399"/>
                </a:solidFill>
                <a:latin typeface="Informal Roman" panose="030604020304060B0204" pitchFamily="66" charset="0"/>
              </a:rPr>
              <a:t>This job is so </a:t>
            </a:r>
            <a:r>
              <a:rPr lang="en-GB" sz="3000" b="1" dirty="0" smtClean="0">
                <a:solidFill>
                  <a:srgbClr val="00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boring </a:t>
            </a:r>
            <a:endParaRPr lang="en-US" sz="3000" b="1" dirty="0">
              <a:solidFill>
                <a:srgbClr val="00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1536" y="5260890"/>
            <a:ext cx="4125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0066"/>
                </a:solidFill>
                <a:latin typeface="Candara Light" panose="020E0502030303020204" pitchFamily="34" charset="0"/>
              </a:rPr>
              <a:t>There is </a:t>
            </a:r>
            <a:r>
              <a:rPr lang="en-GB" sz="2200" b="1" i="1" dirty="0" smtClean="0">
                <a:solidFill>
                  <a:srgbClr val="002060"/>
                </a:solidFill>
                <a:latin typeface="Candara Light" panose="020E0502030303020204" pitchFamily="34" charset="0"/>
              </a:rPr>
              <a:t>nothing</a:t>
            </a:r>
            <a:r>
              <a:rPr lang="en-GB" sz="2000" b="1" i="1" dirty="0" smtClean="0">
                <a:solidFill>
                  <a:srgbClr val="FF0066"/>
                </a:solidFill>
                <a:latin typeface="Candara Light" panose="020E0502030303020204" pitchFamily="34" charset="0"/>
              </a:rPr>
              <a:t> new to learn here </a:t>
            </a:r>
            <a:endParaRPr lang="en-US" sz="2000" b="1" i="1" dirty="0">
              <a:solidFill>
                <a:srgbClr val="FF0066"/>
              </a:solidFill>
              <a:latin typeface="Candara Light" panose="020E0502030303020204" pitchFamily="34" charset="0"/>
            </a:endParaRPr>
          </a:p>
        </p:txBody>
      </p:sp>
      <p:pic>
        <p:nvPicPr>
          <p:cNvPr id="27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21" y="5671340"/>
            <a:ext cx="747580" cy="4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1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850"/>
                            </p:stCondLst>
                            <p:childTnLst>
                              <p:par>
                                <p:cTn id="5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85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8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3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35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85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850"/>
                            </p:stCondLst>
                            <p:childTnLst>
                              <p:par>
                                <p:cTn id="8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850"/>
                            </p:stCondLst>
                            <p:childTnLst>
                              <p:par>
                                <p:cTn id="9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3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6600"/>
            </a:gs>
            <a:gs pos="93000">
              <a:srgbClr val="008000">
                <a:alpha val="84000"/>
              </a:srgbClr>
            </a:gs>
            <a:gs pos="65000">
              <a:schemeClr val="bg1"/>
            </a:gs>
            <a:gs pos="43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2900" y="304800"/>
            <a:ext cx="8458200" cy="6324600"/>
          </a:xfrm>
          <a:prstGeom prst="rect">
            <a:avLst/>
          </a:prstGeom>
          <a:noFill/>
          <a:ln w="50800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587" y="1970635"/>
            <a:ext cx="7903523" cy="1865806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latin typeface="Arial Black" pitchFamily="34" charset="0"/>
              </a:rPr>
            </a:b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8000"/>
                </a:solidFill>
                <a:effectLst>
                  <a:glow rad="127000">
                    <a:schemeClr val="tx1"/>
                  </a:glow>
                </a:effectLst>
                <a:latin typeface="Algerian" panose="04020705040A02060702" pitchFamily="82" charset="0"/>
              </a:rPr>
              <a:t>     </a:t>
            </a: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3794" name="AutoShape 2" descr="data:image/jpeg;base64,/9j/4AAQSkZJRgABAQAAAQABAAD/2wCEAAkGBxISEhQUExQUFRUSGBUVFRUUFRQVFRQVFBQWFhcVFBcYHCggGBwlHBQVITEhJSkrLi4uFx8zODMsNygtLisBCgoKDg0OGhAQGywkICQsLCwsLCwsLCwsLCwsLCwsLCwsLCwsLCwsLCwsLCwsLCwsLCwsLCwsLCwsLCwsLCwsLP/AABEIAN4A4wMBEQACEQEDEQH/xAAcAAEAAgMBAQEAAAAAAAAAAAAAAwUCBAYHAQj/xAA7EAACAgECAwQHBgUDBQAAAAABAgADEQQFEiExBhNBUQciYXGBkbEjMkJSocEUM2Jy0YLh8BUWkqLx/8QAGgEBAAMBAQEAAAAAAAAAAAAAAAECAwQFBv/EADARAQACAgEDAgQFBAIDAAAAAAABAgMRBBIhMQVBEyIyYSNRcZGxFDOB0VLhJDRC/9oADAMBAAIRAxEAPwD3GAgICAgICAgICAgICAgICAgfGYAZPICRMxEblMRMzqFVq9xJ5JyHn4n/ABODLypntR24uPEd7NCcjqIBRnpERM9oRMxHlt07c56+r7+vynTTi3t57MLcmkeO7dq21B1yf0E6a8Wkee7ntybz47NpKwvQAe6bxWK+IYTaZ8s5ZBAQEBAQEBAQEBAQED4WED4XEDHvIDvIHNdpu3el0LqtwsJfP3AGxjxIJHnMrZYidS6sHDyZqzaptfpC22/AXUorH8NoNZ/9gAfgZMZayZOHmp5r+zpqrFYAqQwPQggg+4iaOaYmPLHUXhBk/AeJlMmStI3K1KTedQpdVqmc8+ngJ5mXNbJPfw9DHiikdkMyas6qmY4UZlqUteflhW1618rCja/zn4D/ADOynE/5S5L8r/i36qlXoAJ11pWvaIc1rTbyzllSAgICAgICAgICAgICBgbIGBaB8gICAgeA+mPI1oz04OXz5ziyR8z6L060fA/y4StCxwJSId1Ym86h1mx62/RDiqtesnmQG9U+9eh+URaYns3ycbFkjptWJdns/pGaw41IB/rQY5e1c/SUy1m07lxX9MikfhftP+3b7dqFvUNUeNW6Efv5TGKWmdRDzcn4czF+y4022eL/ACH7mdmPiR5u4snJ9qrBEAGAMCdkRERqHLMzPeWUlBAQEBAQEBAQEBAQEBAxZsQIy0D5AQOf7Tdr9NocC0ks3MIoy3Lx9kyyZq08u3icDLyd9HiFHpfSpomOHFiZ8SpI/TMzjk1l1ZPReRXxqXW7XvFGoXipsVx7DNq3rbw83LhyYp1eNN+XZPBfTUudWmPyn6zjv9T3/Tsc/B3H5uU24rWvEevhKTD3cdOmrDVassZMRpPVEMNPlmVR1YgD4nEi0p64iNy/QfZHSfw9CAdQBL4u3d8dzcvxctrS6bT6oNyPI/WdNb7cemzLoICAgICAgICAgICAgIGDtAjgICBX77u1elpe2wgKo+Z8AJS9umNtsGG2a8Uq/Ou/bw+rve5/xH1R+Vc8hPNyTMzuX3HFwVw44xwrmcCU1MtrZK1T7fub0OHqdkYeIOM+w+Ykx1R3hjk+FljovG4exdivSImoXu9RhLAOv4Xx4jyPsnZjz+0vnOd6TbHPVi71/hwHpL3eq7UngIYLyyPpKeZmXq8CvwcERdyHecXSS7Ov4nh8o07OwVRkmV/Vnqdu77GdlG75XfovT3+cpPeXFz+TWmPpr5ev08gB5TaJ0+Ynu+lomUN7R6z8LfA/sZtjye0omG/NlSAgICAgICAgICAgYu2IEUBAQI77gilmOABkyJnUJiJmdQ8B9IHattbcVU/Y1khQOjEH7x/acOS/VL6/07hRgpufqlzNGlsf7iM39qk/SZa27r5a18yisrYdRgjqD1Ep2LRaY3pCHKnOJpGmMXtSfC1u7RF6u7atBj8QGDJ0Uy1i25c9Zkkma18PPv1XtMuz7PX6E1KtqgMepx+8ztvburW81iaOg2ns2jWB6Gyh+P6yNzLm5XMnHXVo7vRdt0QrUCXrGnzebLOS25b+ZfTHbBmkCMZY4EmEr/SE8IB6jx851V3ruzTywQEBAQEBAQEBAEwISYHyAgIHGekevV3Vrp9MhPe8nfIAVf8AfpOfN1T2h6Xps4aXnJlnx4hTdmvRXWmH1J7xvy/hH+ZSmD3l08n1i9u2Pt/Lrd3bTaHTO/Aqqi8gAOfkBia2itavNxRkz5IjfeXhVuj1OsssuSvCuSR4ADwA8/fOC3edvrY5FcFYpM+FNuGmsr5MuDJrEIvk64npV4z4zX9HLG9/M+O3KTCMlvl1CfRnlM8nlvxbT0aXW1doL9L/ACm5Zzg8x8PKVrPdfkYaZY+aHX7V6TmHK2v4qc/WW6tPNt6VW/0y6XQ+kDS2EAtwn+oEfr0lviOTJ6VmpG47rp90QrxBgRL9UPPtjtWe7U2btHWbSuZbHPdnaHbU3huYnVEqNpTmSPsBAQEBAQEBAQI7DAwgICAgICBzvaTaV1LKLf5aHi4fBiOmR4zmyxuXXxs84oma+Zc9vOrSteCsADpyE5rzEdob44m09VpcBu1HeZyOv6TGOz08eSK+HJ6ra+Ek8Xzm8W7EW6r7V90tVpn8MtK2JF4W4ttdm3nlMXd5hEHl9MoslWyVmG1cje0u521jCuceWcj5SEZcOLNHzQ6Xsvqw7jnhvETett9nzfN4FsE7jw9j2FjwjM6qvKle1maiWAgICAgICAgIEBMBAQEBAQMLHwMylraTDmt61jHIE5bzMtqahymoqJzmYzDoiyi3VcAiUltSzkd0bCkeZl4ejx69Vt/kobFl4b5K7YosmVKV14bdXSY2dtPCB+s0jwwt2kUxMESkV5WYaxZPp9QyMGUkEcwZGmva8as9i9HvbSu7FVpC2D5N7R/idWLJ7S+b9Q9PnFPXTvX+HpaNnpOiHktgGWH2AgICAgICBi55QIoCAgICB8JkTI0NZbMLStCh1aZmUwvEqzU1YErMLxLkd4OTiYy68bju0BwwXyH1lqvZ4dfk3+aoImsOiYFWSVqlWY2hvFUN3WTXw5ssasjlme33MhO2QaNLRZnXaQQQSCOYIOCPcZaIX6pntL0zsZ6TmqxXqssvQWcyf9Q/eaVyTHl5PK9Mi3zYv2ex7RuVeoTjqYMvmDnrOmtotDxMmO2O3TaG9LKEBAQEBAQMLYEcBAQED4TImRrX2TGZS0bJSVmnashMKfdWABmd16eXHvXxufYZg647Q4ffH4r39hx8prWOz6LjU1irDQ4ZpDXpZKsletWeJlaGsNfUp4gRVx8rtMNaWcj7CWayZherNRGmsJFEnTWHqPoK1pGpvpycPVxgZ5cSOo5D3WH5TXF2s8n1nHHw63++v3j/AKe1TofOkBAQEBAQI7YGEBAQPhMrMpQWWTOZGq7ZlEoJA172kJczvNueQmNpb0Vfd8KO58AT+kppvT5rxH3eXW+sxPmSfmczaIfWxXUafAsvCdMlEStEPrLKzC2lz2X0wcurDIwP3inl4nrEzWtZj81huHYgPlqjwny8Jaafk83Fzpjtdyu47HfQfXQ4/MASPnK+HpYsuPJ4lohYdUVSKslpFUqrJiG0Vd96GwRuK/1VWj9FP7S1Pred6xX/AMb/ADD3mdL5QgICAgICBHbAwgaeu3BauvMnwE5s/JrijuvTHNlf/wBe/o/WcM+pxv6W/wDT/ds07mj+OD5GdGPl48niWVsVqsnbM2URs0COVSrtdZgSJlMQ525eJplPdvHaGn2nbu9HafMcI955SdOrgV6+RWHlqrLvrkw0+Y6lds00+I6jc+yOxcQvE7hd9iz9q/uH1k08vF9ajeKs/d3lepCzV80kbca2HCy8Q90dkxuPDld97N0WZapSh8gOXylJp+T0OP6hkp2t3hyd+02IccLEefCZHh7WHn4b+Z0+0abnz6+0YlZs7IyVt4l3Xoqoxr0PlXZ9AP3k4p3d5/q3/rT+sPbJ2PkyAgICAgIEdsCNjgZ8pE9o2OP1Vxdyx8T+k+dz5JvaZd1K6jSMzks2glUrHQ6z8LfAz1eLy9/Jdy5cWu8Nxp6DnR2tgSBS7hZmVlerSqrkQtM6c16RdVilE/O2fgvOPd63o2PeWbfk4fTU5GcSZl9LMtpKTK7U2MmIGveploXiVh2TJFj4/L+8tEd3kesR+FH6utShm6zR81uPZZ6PReyWiFZle6PQjxEtEKTK4o26vxUfKTpG5SnZqG61ofgImkJi9o8TKTbdi09VneV1qrYIyB4HGfpFaRE7hpbkZL16LW7LeXYkBAQEBAQMbByga2oHqt7jK3+mUx5caRPm5ju7oZTKYabfJXUJfRLRCFlpL8jn1E9bjZuuup8uPLTpnsj1ds6VIU1zZMo0hhqL1rUsx6SVZl5p2p3BrrVz0GcD3n/aNPpfRaaxTb85Q6cSkvVlskCVV0wIlhrajkJMeV4WfYanius/tH1mlfqeR63OsVY+70XTaETd8zMrXTaT2SYVmVpp6cSVW4i4kwJkESiE9QkwlnJCAgICAgIHwiBCRA5TcaOByPA8xPC5OKaXl147bhrCc0w1iX2U0ttkFkxVG0lJwZvg+W+4Uv3hr6y6entzK+y4KCx6CQOS3jcjacDko6Dzl4Q4/dLPtD7MCR7vrPTPl49U2j1I8ZWYelMbb6tnpKKSyY55RCGjqxyl6tKr30dfzbfcv1M0p5eL63P4df1er6SvpOiHzErGuuIQ2UWSjylUSSUgkENhByloS+wEBAQEBAQECKwSJGhuOjFi+0dDOfNijJGl6W6Zc1dUVOCMETyL45rOpdUW34fVlOmU7hIqy0UNsn5Ak+E1iqu1RqLepPICdsMHIbzuhsPCv3B+svEIVeYHLa582Ofaf05SkvreNHTirH2hjU8RLspaV9oayQDz5ytp7rWmG69fKV2qrdbXn4TSrSsrjsC2LLD/AGj9TNKeXi+t/RX9Zevbe2Vm8PmZWdQkqymEmEpFEmUJUHORCU0sECiv7RdxYy6qp6Uz6moHr0MMnHG451N/cAPImBd12BgCpBB5gg5BHmCIGUBAQEBA+MMwIDKCu3YV8OW8PGZZcdbx3WraY8OSO9UBsFwJ51sep7OiJL+0ulrGTYvwiKT7G3Ibh2vbWaiuikFaeLidjyLBeePdyE6a4emN28qTb8jft27w8CfdHU/mlo7KSp5KE1NBMstEd3GXfeb3n6zJ9hjrqsR9m3tOk72wL4dT7hERszZvg45v+X8ukXCHHh9Je1Nx2eNxObat5+JPafP+261QIyJi97qVusokxLSsp+yi8Lt7xNqT3eP61Pan+XrmxnKidEPm5XiCSqkUSyJSASCE6LiWSygam7aQ3VPWtr0s4wLK8B09q5BEDiP+3zU4XWpq9QrEKL6NVrCnrEAd9p1sygyeZHEvngSEu12faaNJUtOnQV1pnhQZIHESTzJJ6kyUN2AgICAgIEOoXlkfGVmBwvanUMcgdJzZZXq881gOTOG0bdENOyoHqJFbWhMxEtVNLwtxLynRGTbOatxZrDPTa02mLGWFz/B8NTtjkqsfkDLey+KN3rH3h5fic77TTtOyW2cNLWkc7OS/2jqfifpNaR7vC9Vz7vGKPbyh1zYJl4eaw2zcgjcL/cJ/8c+Pumd6b7w9Lh8qaT0Xnt7fZf36DPTx8pg9iuRp6Gjgsx5kTbE8v1ad9H6S9P7Pr6gnTD5+y/US8KJQI2RCStZMJSyQgcRsex6XXUtbfxtquN1ucWWJdRarEd3WVI7tVAGAORGCc5JMQLzshqrX05Fr941VltPe4A70VWFA5A5Z5YOPEGSLuAgICAgICAgch2p28A5XoRkjynLlmOrpaVrPT1ezg9w0XOc1qrxKmt0xEy0vtgKjIS2tPo8zoxT7SztHu6LbNt6cp0RCiftWgq0N5814Pi5C/uYv2rLr9Pp18mkfff7PK9j2p9TclSfiPM/lUfeY+4TGI3OofVcjLXBjnJb2eobpSlNaovJUAUD2AYm+tRp8da85LTafdw+5uCeX/wBkNIU7tJWiNuk7L71gimzoeSMfAn8J9kyyU94ehx8//wA2Xmt0+L09o/cRiU9QtMxX/L0fZasIPdOmHiytkEsqlRcxEJTSwh1eqSpGssYIiAszMcBQOpMCn3a/VIU1GnHfVcA7zTEBLGU+sLKWIH2nPHAxAI8QRzDWq2vb9xxqUDFm9V3rsuos9XkarxWynK8xwv0gdFpdMlSLXWoREAVVUYCgdABAlgICAgICAgIFBrbOJ2Ptx8uU8nPbqyTL08NdUiFHuO1Bua/Ef4lqZN9rMcmHXern9Rtnsmk0c8SgG18+kjoT1LDRbbgzSldKzZ0Oj0gE2iFHL+la7h09VIyWtfOPYn+7CVy+Ih7XoeLeW2SfFY/lu9j+zg0Wn43H21oBf+kdQnw8ZNK6jbD1Lm/1GTpr9MeP9qLtPrckgdYlx0hU6DYXt5mFptEItz7NNXGiL7Ub0FTgyGkOv7N6p77KVfmU5BvEjlgH5SK11K2bL144ifMPX9JXgATeHny3USTohLLCO65UHE7BVHUsQAM8hzMCm7R9nf4wqHusRKwGrWvA4b1OUuY/j4cDCEcPUkHlgMdg3i02HS6pQuprXj4kB7rUVAhe+pz05soZDzUkdQQSF1Vp0UsyqoLnicgAFiABlvM4AECWAgICAgICAgYXPhSfIGVtOqzK1Y3MQ52eM9YgbqbVXbWCww3P1h16+PnPS49InHDzuRP4kqvU7G6eHEPMfuJeaaY7fNPpQJEQLGquXhCk/wClC/VnU2j7PTjgoB6MRktZ7s8h7s+Uz6d23Lv/AKj4XH+DTzbvaf4j/ao7S78Wbu6+ZPLlJmXLWvvLW2js07njs98RVNr+0Oz0W1qg5CX0ymTXbWrjpGiJcJ2k7L49YDpKTDWl0nYXs7ebVfuyEH4m5A+7PMxWszKclo1p6vVUBNohgkkip7RdoaNFXx3N58KKMu+OvCvkPFjgDqSIEG77c2t0L12oi2WLxKuRYiWK3HUScYbBCk+HXr1gc72TTWmsX6QImnc4Gi1FjMU4WK2lLRxGnDhgK/WAC/hzgB38BAQEBAQEBAQEDU3N8Vn24H/PlOfkzrHLfjxu8KWeY9EgXugH2a+6etgj8OHmZvrlsTVkisoU9R8ZGhEdGPA/OR0iu3zb7nr4auHLciScYHskTWfZMNDaOyi08yMt4k4JzIiukzaZXiaUjoJOpVZjTmTqTSQabzMdI+rpk8gffzk6E0kQa3WV0oXtda0HVnYKo+Jgai69dTQ7aO6pmKsK7ARYi2AHHEAeeDjIgQbBrE1dPePWotw9F6MAWRlPDZUT4rkZHgQQfGBD2a0l2mazSsC2nrw2mtJBxWxP2D885Q8gcc14fEGBb6PRV1BhWoUO7WMB4u5yx+JgbEBAQEBAQEBAQECu3huSj3n/AJ85x8ye0Q6+LHeZVc4HaQL/AEf3F9wnr4foj9Hl5frlNNGZAQEBAQEDF3CgkkAAEkk4AA6knwECv2/f9Le5rqvrdwOLhVgSVBwSPMZ8RAq7d+tOourLUaerStX3j3Es9qWIHBrGVVAfWXiJbmrcuUDDtRWtWo0msYB60buLOL1hWt5UJeo8CHCgt+Vz5QMhUq7sDTjL6d/4sLjGQ6dwz/187QPEjPlAttNtC16m3UIxHfqosTlws6clt8+Lh9X2gDygWMBAQEBAQEBAQEBAQKjd29cDyH1Jnn8ufmiPs7uLHyzLRnI6iBf6T7i+4T18X0R+jy8v1z+qaaMyAgU3avcGpoxWwW290pqJx6rWHBfny9VeJ/8ATA+dk9wa3Sq1jcVlRsqtbl61lDtWzYHLnw55ecDQ2Rb9aiaptTbUlh46qaRUEFQb1RaXRmZmAGcEYyQIEm/M1us0+kLslT13XWBGKPaamqVa+Mcwv2hJxgn1eeMghbV7RStL0KuK7A6spLNnjGG+8TA4bZ9XciaG/UcDU6Rn0bFOLva7OL+GFtxIwVJQZAxjjBJOOQX/AGg2l/4yjVVaeu9uB6XDlF4OYeu3iYEjBDA4BPr9IF0NI11DV6paz3qstiVlinC2RwgnBPI9eXPnygSbbttOnTgpRUXqcdWP5mJ5sfaYG3AQEBAQEBAQEBAQEBApNzP2h+H0nmcqfxHo8f8AttWc7cgX2i/lr7p62H+3Dy831ynmrMgIFTuWxJqL67LsOlKOq0sqshewrmxs9SFXA8uJvOB82LZBpW1AThFV1gtStV4RUSiq6jHLBK8XvYwNLRbLq9NmvTX09xxMypdSzvUHYsURksUFRk4yOXLrAsd62VNSEJZ67KiWquqIWyskYPDkEEEdVIIPlAk2rb2p4uO+68tjnaa/VxnkoRFA6+UDZ0+lROLgULxsXbA+87c2Y+0wJoCAgICAgICAgICAgICAgIFDrz9o3/PCeVyP7kvTwf24QTFqQLzbj9mvx+s9Xjz+HDzM8ayS2ZsyICAgICAgICAgICAgICAgICAgICAgICAgUGt/mN755Of+5L1MP0QhmTQgXO1H1PiZ6XFn8N5/Jj525OlzkBAQEBAQEBAQEBAQEBAQEBAQEBAQP//Z"/>
          <p:cNvSpPr>
            <a:spLocks noChangeAspect="1" noChangeArrowheads="1"/>
          </p:cNvSpPr>
          <p:nvPr/>
        </p:nvSpPr>
        <p:spPr bwMode="auto">
          <a:xfrm>
            <a:off x="155575" y="-1385888"/>
            <a:ext cx="2962275" cy="2895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473075"/>
            <a:ext cx="2373455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Thank you </a:t>
            </a:r>
          </a:p>
          <a:p>
            <a:pPr algn="ctr"/>
            <a:r>
              <a:rPr lang="en-US" sz="2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for giving me the opportunity</a:t>
            </a:r>
          </a:p>
          <a:p>
            <a:pPr algn="ctr"/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o delve into  </a:t>
            </a:r>
          </a:p>
          <a:p>
            <a:pPr algn="ctr"/>
            <a:r>
              <a:rPr lang="en-US" sz="2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the amazing world of human </a:t>
            </a:r>
            <a:r>
              <a:rPr lang="en-US" sz="2800" dirty="0" err="1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behaviours</a:t>
            </a:r>
            <a:r>
              <a:rPr lang="en-US" sz="2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 and skill sets and to add 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value </a:t>
            </a:r>
            <a:endParaRPr lang="en-US" sz="2800" dirty="0" smtClean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to the profession of Librarianship !</a:t>
            </a:r>
            <a:endParaRPr lang="en-US" sz="2800" b="0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4" y="473075"/>
            <a:ext cx="5512426" cy="59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20000"/>
                <a:lumOff val="80000"/>
              </a:schemeClr>
            </a:gs>
            <a:gs pos="73764">
              <a:schemeClr val="accent4">
                <a:lumMod val="20000"/>
                <a:lumOff val="80000"/>
              </a:schemeClr>
            </a:gs>
            <a:gs pos="14000">
              <a:schemeClr val="accent4">
                <a:lumMod val="20000"/>
                <a:lumOff val="80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8" y="4724400"/>
            <a:ext cx="1144228" cy="13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0926" y="762000"/>
            <a:ext cx="59436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en-GB" sz="2800" b="1" dirty="0" smtClean="0">
                <a:solidFill>
                  <a:srgbClr val="990000"/>
                </a:solidFill>
              </a:rPr>
              <a:t>SOFT SKILLS IN THE WORK PLACE </a:t>
            </a:r>
            <a:endParaRPr lang="en-GB" sz="2800" b="1" dirty="0">
              <a:solidFill>
                <a:srgbClr val="990000"/>
              </a:solidFill>
            </a:endParaRPr>
          </a:p>
          <a:p>
            <a:pPr>
              <a:buClr>
                <a:srgbClr val="C00000"/>
              </a:buClr>
              <a:buSzPct val="70000"/>
            </a:pPr>
            <a:r>
              <a:rPr lang="en-GB" sz="2800" dirty="0" smtClean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0070C0"/>
                </a:solidFill>
              </a:rPr>
              <a:t>Change Management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0070C0"/>
                </a:solidFill>
              </a:rPr>
              <a:t> </a:t>
            </a:r>
            <a:r>
              <a:rPr lang="en-GB" sz="2700" dirty="0" smtClean="0">
                <a:solidFill>
                  <a:srgbClr val="D60093"/>
                </a:solidFill>
              </a:rPr>
              <a:t>Communication skills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FF3300"/>
                </a:solidFill>
              </a:rPr>
              <a:t> </a:t>
            </a:r>
            <a:r>
              <a:rPr lang="en-GB" sz="2700" dirty="0" smtClean="0">
                <a:solidFill>
                  <a:srgbClr val="00B050"/>
                </a:solidFill>
              </a:rPr>
              <a:t>Team </a:t>
            </a:r>
            <a:r>
              <a:rPr lang="en-GB" sz="2700" dirty="0">
                <a:solidFill>
                  <a:srgbClr val="00B050"/>
                </a:solidFill>
              </a:rPr>
              <a:t>Building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0070C0"/>
                </a:solidFill>
              </a:rPr>
              <a:t> </a:t>
            </a:r>
            <a:r>
              <a:rPr lang="en-GB" sz="2700" dirty="0">
                <a:solidFill>
                  <a:srgbClr val="FF0066"/>
                </a:solidFill>
              </a:rPr>
              <a:t>Positive Thinking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000099"/>
                </a:solidFill>
              </a:rPr>
              <a:t> Time </a:t>
            </a:r>
            <a:r>
              <a:rPr lang="en-GB" sz="2700" dirty="0">
                <a:solidFill>
                  <a:srgbClr val="000099"/>
                </a:solidFill>
              </a:rPr>
              <a:t>management 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6600FF"/>
                </a:solidFill>
              </a:rPr>
              <a:t> </a:t>
            </a:r>
            <a:r>
              <a:rPr lang="en-GB" sz="2700" dirty="0" smtClean="0">
                <a:solidFill>
                  <a:srgbClr val="3333CC"/>
                </a:solidFill>
              </a:rPr>
              <a:t>Innovation &amp; </a:t>
            </a:r>
            <a:r>
              <a:rPr lang="en-GB" sz="2700" dirty="0">
                <a:solidFill>
                  <a:srgbClr val="6600FF"/>
                </a:solidFill>
              </a:rPr>
              <a:t>Creative Visualization</a:t>
            </a:r>
            <a:endParaRPr lang="en-GB" sz="2700" dirty="0">
              <a:solidFill>
                <a:srgbClr val="3333CC"/>
              </a:solidFill>
            </a:endParaRP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FF3300"/>
                </a:solidFill>
              </a:rPr>
              <a:t> </a:t>
            </a:r>
            <a:r>
              <a:rPr lang="en-GB" sz="2700" dirty="0" smtClean="0">
                <a:solidFill>
                  <a:srgbClr val="006600"/>
                </a:solidFill>
              </a:rPr>
              <a:t>Self </a:t>
            </a:r>
            <a:r>
              <a:rPr lang="en-GB" sz="2700" dirty="0">
                <a:solidFill>
                  <a:srgbClr val="006600"/>
                </a:solidFill>
              </a:rPr>
              <a:t>motivation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0070C0"/>
                </a:solidFill>
              </a:rPr>
              <a:t> </a:t>
            </a:r>
            <a:r>
              <a:rPr lang="en-GB" sz="2700" dirty="0" smtClean="0">
                <a:solidFill>
                  <a:srgbClr val="800080"/>
                </a:solidFill>
              </a:rPr>
              <a:t>Pro-active </a:t>
            </a:r>
            <a:r>
              <a:rPr lang="en-GB" sz="2700" dirty="0">
                <a:solidFill>
                  <a:srgbClr val="800080"/>
                </a:solidFill>
              </a:rPr>
              <a:t>attitude</a:t>
            </a:r>
          </a:p>
          <a:p>
            <a:pPr marL="457200" indent="-457200">
              <a:buClr>
                <a:srgbClr val="C000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700" dirty="0" smtClean="0">
                <a:solidFill>
                  <a:srgbClr val="FF3300"/>
                </a:solidFill>
              </a:rPr>
              <a:t> </a:t>
            </a:r>
            <a:r>
              <a:rPr lang="en-GB" sz="2700" dirty="0" smtClean="0">
                <a:solidFill>
                  <a:srgbClr val="FF0000"/>
                </a:solidFill>
              </a:rPr>
              <a:t>Happiness &amp; </a:t>
            </a:r>
            <a:r>
              <a:rPr lang="en-GB" sz="2700" dirty="0" smtClean="0">
                <a:solidFill>
                  <a:srgbClr val="990000"/>
                </a:solidFill>
              </a:rPr>
              <a:t>Peace </a:t>
            </a:r>
            <a:r>
              <a:rPr lang="en-GB" sz="2700" dirty="0">
                <a:solidFill>
                  <a:srgbClr val="990000"/>
                </a:solidFill>
              </a:rPr>
              <a:t>of </a:t>
            </a:r>
            <a:r>
              <a:rPr lang="en-GB" sz="2700" dirty="0" smtClean="0">
                <a:solidFill>
                  <a:srgbClr val="990000"/>
                </a:solidFill>
              </a:rPr>
              <a:t>mind</a:t>
            </a:r>
            <a:endParaRPr lang="en-US" sz="27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75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76204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CHANGE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348950"/>
            <a:ext cx="733698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C00000"/>
                </a:solidFill>
              </a:rPr>
              <a:t>What is change </a:t>
            </a:r>
            <a:r>
              <a:rPr lang="en-GB" sz="2200" dirty="0" smtClean="0">
                <a:solidFill>
                  <a:srgbClr val="3333CC"/>
                </a:solidFill>
              </a:rPr>
              <a:t>– different, altered, replaced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</a:rPr>
              <a:t>Examples of change </a:t>
            </a:r>
            <a:r>
              <a:rPr lang="en-GB" sz="2200" dirty="0" smtClean="0">
                <a:solidFill>
                  <a:srgbClr val="3333CC"/>
                </a:solidFill>
              </a:rPr>
              <a:t>– NAAC, new courses, furniture, timings 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</a:rPr>
              <a:t>Types of change </a:t>
            </a:r>
            <a:r>
              <a:rPr lang="en-GB" sz="2200" dirty="0" smtClean="0">
                <a:solidFill>
                  <a:srgbClr val="3333CC"/>
                </a:solidFill>
              </a:rPr>
              <a:t>– global, environmental, technological, location, responsibility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</a:rPr>
              <a:t>Why does change happen </a:t>
            </a:r>
            <a:r>
              <a:rPr lang="en-GB" sz="2200" dirty="0">
                <a:solidFill>
                  <a:srgbClr val="3333CC"/>
                </a:solidFill>
              </a:rPr>
              <a:t>– </a:t>
            </a:r>
            <a:r>
              <a:rPr lang="en-GB" sz="2200" dirty="0" smtClean="0">
                <a:solidFill>
                  <a:srgbClr val="3333CC"/>
                </a:solidFill>
              </a:rPr>
              <a:t>financial, people, thinking, necessity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</a:rPr>
              <a:t>How does change help </a:t>
            </a:r>
            <a:r>
              <a:rPr lang="en-GB" sz="2200" dirty="0" smtClean="0">
                <a:solidFill>
                  <a:srgbClr val="3333CC"/>
                </a:solidFill>
              </a:rPr>
              <a:t>– adjustment, innovation, growth, survival </a:t>
            </a:r>
          </a:p>
          <a:p>
            <a:endParaRPr lang="en-GB" dirty="0">
              <a:solidFill>
                <a:srgbClr val="3333CC"/>
              </a:solidFill>
            </a:endParaRPr>
          </a:p>
          <a:p>
            <a:r>
              <a:rPr lang="en-GB" sz="2100" dirty="0" smtClean="0">
                <a:solidFill>
                  <a:srgbClr val="FF0066"/>
                </a:solidFill>
              </a:rPr>
              <a:t>What is change management ? </a:t>
            </a:r>
          </a:p>
          <a:p>
            <a:r>
              <a:rPr lang="en-GB" sz="2100" dirty="0">
                <a:solidFill>
                  <a:srgbClr val="00B050"/>
                </a:solidFill>
              </a:rPr>
              <a:t>PDCA - Plan – Do – Study – Act</a:t>
            </a:r>
          </a:p>
          <a:p>
            <a:r>
              <a:rPr lang="en-GB" sz="2100" dirty="0" smtClean="0">
                <a:solidFill>
                  <a:srgbClr val="FF0066"/>
                </a:solidFill>
              </a:rPr>
              <a:t>An ongoing process </a:t>
            </a:r>
          </a:p>
          <a:p>
            <a:r>
              <a:rPr lang="en-GB" sz="2100" dirty="0" smtClean="0">
                <a:solidFill>
                  <a:srgbClr val="00B050"/>
                </a:solidFill>
              </a:rPr>
              <a:t>Thinking – Doing </a:t>
            </a:r>
            <a:r>
              <a:rPr lang="en-GB" sz="2100" dirty="0">
                <a:solidFill>
                  <a:srgbClr val="00B050"/>
                </a:solidFill>
              </a:rPr>
              <a:t>– </a:t>
            </a:r>
            <a:r>
              <a:rPr lang="en-GB" sz="2100" dirty="0" smtClean="0">
                <a:solidFill>
                  <a:srgbClr val="00B050"/>
                </a:solidFill>
              </a:rPr>
              <a:t>Thinking again</a:t>
            </a:r>
          </a:p>
          <a:p>
            <a:r>
              <a:rPr lang="en-GB" sz="2100" dirty="0">
                <a:solidFill>
                  <a:srgbClr val="00B050"/>
                </a:solidFill>
              </a:rPr>
              <a:t>Thinking – Doing – Thinking again</a:t>
            </a:r>
          </a:p>
        </p:txBody>
      </p:sp>
      <p:pic>
        <p:nvPicPr>
          <p:cNvPr id="17" name="Picture 2" descr="Image result for book and 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486" y="4093707"/>
            <a:ext cx="1866900" cy="1866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485272">
            <a:off x="6687659" y="823059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Personal</a:t>
            </a:r>
          </a:p>
          <a:p>
            <a:r>
              <a:rPr lang="en-GB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Professional</a:t>
            </a:r>
            <a:endParaRPr lang="en-GB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89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31000"/>
                <a:lumOff val="69000"/>
                <a:alpha val="73000"/>
              </a:schemeClr>
            </a:gs>
            <a:gs pos="51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781685"/>
            <a:ext cx="6861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990000"/>
                </a:solidFill>
              </a:rPr>
              <a:t>CHANGE MANAGEMENT IN COLLEGE LIBRARIES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66046"/>
              </p:ext>
            </p:extLst>
          </p:nvPr>
        </p:nvGraphicFramePr>
        <p:xfrm>
          <a:off x="1300205" y="1447800"/>
          <a:ext cx="6091195" cy="3359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995"/>
                <a:gridCol w="3886200"/>
              </a:tblGrid>
              <a:tr h="5766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3333CC"/>
                          </a:solidFill>
                          <a:effectLst/>
                        </a:rPr>
                        <a:t>Technology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Instagram, Twitter, Telegram, Wechat, Linkedin, Snapchat</a:t>
                      </a:r>
                      <a:r>
                        <a:rPr lang="en-GB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Reddit</a:t>
                      </a:r>
                      <a:r>
                        <a:rPr lang="en-GB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Pinterest 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33CC"/>
                          </a:solidFill>
                          <a:effectLst/>
                        </a:rPr>
                        <a:t>Online </a:t>
                      </a:r>
                      <a:r>
                        <a:rPr lang="en-GB" sz="1800" dirty="0" smtClean="0">
                          <a:solidFill>
                            <a:srgbClr val="3333CC"/>
                          </a:solidFill>
                          <a:effectLst/>
                        </a:rPr>
                        <a:t>resources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Proquest, EBSCO, Sciencedirect, </a:t>
                      </a:r>
                      <a:r>
                        <a:rPr lang="en-GB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SAGE</a:t>
                      </a:r>
                      <a:endParaRPr lang="en-US" sz="1800" b="0" kern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55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33CC"/>
                          </a:solidFill>
                          <a:effectLst/>
                        </a:rPr>
                        <a:t>Free to use 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DOAJ, DOAR, NDLI, N-LIST, </a:t>
                      </a:r>
                      <a:r>
                        <a:rPr lang="en-GB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NPTEL</a:t>
                      </a:r>
                      <a:endParaRPr lang="en-US" sz="1800" b="0" kern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3333CC"/>
                          </a:solidFill>
                          <a:effectLst/>
                        </a:rPr>
                        <a:t>Rules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Collaborative learning, use of mobiles, coffee time, a </a:t>
                      </a:r>
                      <a:r>
                        <a:rPr lang="en-GB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snooze ?</a:t>
                      </a:r>
                      <a:endParaRPr lang="en-US" sz="1800" b="0" kern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3333CC"/>
                          </a:solidFill>
                          <a:effectLst/>
                        </a:rPr>
                        <a:t>Communication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do you think ? Will it work ? Let’s try it </a:t>
                      </a:r>
                      <a:r>
                        <a:rPr lang="en-GB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b="0" kern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29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3333CC"/>
                          </a:solidFill>
                          <a:effectLst/>
                        </a:rPr>
                        <a:t>Adding </a:t>
                      </a:r>
                      <a:r>
                        <a:rPr lang="en-GB" sz="1800" dirty="0" smtClean="0">
                          <a:solidFill>
                            <a:srgbClr val="3333CC"/>
                          </a:solidFill>
                          <a:effectLst/>
                        </a:rPr>
                        <a:t>Value</a:t>
                      </a:r>
                      <a:r>
                        <a:rPr lang="en-US" sz="1800" dirty="0">
                          <a:solidFill>
                            <a:srgbClr val="3333CC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Institution, </a:t>
                      </a:r>
                      <a:r>
                        <a:rPr lang="en-GB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Profession, Self</a:t>
                      </a:r>
                      <a:endParaRPr lang="en-US" sz="1800" b="0" kern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86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CC"/>
                          </a:solidFill>
                          <a:effectLst/>
                        </a:rPr>
                        <a:t>Personal </a:t>
                      </a:r>
                      <a:r>
                        <a:rPr lang="en-US" sz="1800" dirty="0" smtClean="0">
                          <a:solidFill>
                            <a:srgbClr val="3333CC"/>
                          </a:solidFill>
                          <a:effectLst/>
                        </a:rPr>
                        <a:t>Satisfaction</a:t>
                      </a:r>
                      <a:endParaRPr lang="en-US" sz="1800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Adaptability, Victory</a:t>
                      </a:r>
                      <a:r>
                        <a:rPr lang="en-US" sz="1800" b="0" kern="1200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Self </a:t>
                      </a:r>
                      <a:r>
                        <a:rPr lang="en-US" sz="1800" b="0" kern="1200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motivation</a:t>
                      </a:r>
                      <a:endParaRPr lang="en-US" sz="1800" b="0" kern="1200" dirty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990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55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FF99">
                <a:alpha val="17000"/>
              </a:srgbClr>
            </a:gs>
            <a:gs pos="48000">
              <a:srgbClr val="FFFF00">
                <a:alpha val="10000"/>
              </a:srgbClr>
            </a:gs>
            <a:gs pos="90000">
              <a:srgbClr val="FF99CC">
                <a:alpha val="20392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93156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CHANGE MANAGEMENT … </a:t>
            </a:r>
            <a:r>
              <a:rPr lang="en-GB" sz="1400" b="1" dirty="0" err="1" smtClean="0">
                <a:solidFill>
                  <a:srgbClr val="990000"/>
                </a:solidFill>
              </a:rPr>
              <a:t>contd</a:t>
            </a:r>
            <a:endParaRPr lang="en-GB" sz="1400" b="1" dirty="0" smtClean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689746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993366"/>
                </a:solidFill>
              </a:rPr>
              <a:t>How do </a:t>
            </a:r>
            <a:r>
              <a:rPr lang="en-GB" sz="2400" b="1" dirty="0" smtClean="0">
                <a:solidFill>
                  <a:srgbClr val="FF0000"/>
                </a:solidFill>
              </a:rPr>
              <a:t>“YOU” </a:t>
            </a:r>
            <a:r>
              <a:rPr lang="en-GB" sz="2200" dirty="0" smtClean="0">
                <a:solidFill>
                  <a:srgbClr val="993366"/>
                </a:solidFill>
              </a:rPr>
              <a:t>manage change ?</a:t>
            </a:r>
          </a:p>
          <a:p>
            <a:endParaRPr lang="en-GB" sz="2200" dirty="0" smtClean="0"/>
          </a:p>
          <a:p>
            <a:pPr marL="285750" indent="-285750">
              <a:buFont typeface="Calibri" panose="020F0502020204030204" pitchFamily="34" charset="0"/>
              <a:buChar char="¥"/>
            </a:pPr>
            <a:r>
              <a:rPr lang="en-GB" sz="2400" dirty="0" smtClean="0">
                <a:solidFill>
                  <a:srgbClr val="008000"/>
                </a:solidFill>
              </a:rPr>
              <a:t>Attitude</a:t>
            </a:r>
            <a:r>
              <a:rPr lang="en-GB" sz="2400" dirty="0" smtClean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– be open to change, </a:t>
            </a:r>
            <a:endParaRPr lang="en-GB" sz="2400" dirty="0" smtClean="0">
              <a:solidFill>
                <a:srgbClr val="3333CC"/>
              </a:solidFill>
            </a:endParaRPr>
          </a:p>
          <a:p>
            <a:r>
              <a:rPr lang="en-GB" sz="2400" dirty="0">
                <a:solidFill>
                  <a:srgbClr val="3333CC"/>
                </a:solidFill>
              </a:rPr>
              <a:t>	</a:t>
            </a:r>
            <a:r>
              <a:rPr lang="en-GB" sz="2400" dirty="0" smtClean="0">
                <a:solidFill>
                  <a:srgbClr val="3333CC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grow</a:t>
            </a:r>
            <a:r>
              <a:rPr lang="en-GB" sz="2400" dirty="0" smtClean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through what you </a:t>
            </a:r>
            <a:r>
              <a:rPr lang="en-GB" sz="2400" dirty="0">
                <a:solidFill>
                  <a:srgbClr val="FF0000"/>
                </a:solidFill>
              </a:rPr>
              <a:t>go </a:t>
            </a:r>
            <a:r>
              <a:rPr lang="en-GB" sz="2400" dirty="0">
                <a:solidFill>
                  <a:srgbClr val="3333CC"/>
                </a:solidFill>
              </a:rPr>
              <a:t>through</a:t>
            </a:r>
          </a:p>
          <a:p>
            <a:pPr marL="285750" indent="-285750">
              <a:buFont typeface="Calibri" panose="020F0502020204030204" pitchFamily="34" charset="0"/>
              <a:buChar char="¥"/>
            </a:pPr>
            <a:r>
              <a:rPr lang="en-GB" sz="2400" dirty="0">
                <a:solidFill>
                  <a:srgbClr val="008000"/>
                </a:solidFill>
              </a:rPr>
              <a:t>Analyse </a:t>
            </a:r>
            <a:r>
              <a:rPr lang="en-GB" sz="2400" dirty="0">
                <a:solidFill>
                  <a:srgbClr val="3333CC"/>
                </a:solidFill>
              </a:rPr>
              <a:t>– be informed, communicate, question</a:t>
            </a:r>
          </a:p>
          <a:p>
            <a:pPr marL="285750" indent="-285750">
              <a:buFont typeface="Calibri" panose="020F0502020204030204" pitchFamily="34" charset="0"/>
              <a:buChar char="¥"/>
            </a:pPr>
            <a:r>
              <a:rPr lang="en-GB" sz="2400" dirty="0" smtClean="0">
                <a:solidFill>
                  <a:srgbClr val="008000"/>
                </a:solidFill>
              </a:rPr>
              <a:t>Acquire </a:t>
            </a:r>
            <a:r>
              <a:rPr lang="en-GB" sz="2400" dirty="0">
                <a:solidFill>
                  <a:srgbClr val="3333CC"/>
                </a:solidFill>
              </a:rPr>
              <a:t>– knowledge, practice, skills</a:t>
            </a:r>
          </a:p>
          <a:p>
            <a:pPr marL="285750" indent="-285750">
              <a:buFont typeface="Calibri" panose="020F0502020204030204" pitchFamily="34" charset="0"/>
              <a:buChar char="¥"/>
            </a:pPr>
            <a:r>
              <a:rPr lang="en-GB" sz="2300" dirty="0" smtClean="0">
                <a:solidFill>
                  <a:srgbClr val="008000"/>
                </a:solidFill>
              </a:rPr>
              <a:t>Adaptability </a:t>
            </a:r>
            <a:r>
              <a:rPr lang="en-GB" sz="2200" dirty="0" smtClean="0">
                <a:solidFill>
                  <a:srgbClr val="3333CC"/>
                </a:solidFill>
              </a:rPr>
              <a:t> </a:t>
            </a:r>
            <a:r>
              <a:rPr lang="en-GB" sz="2200" dirty="0">
                <a:solidFill>
                  <a:srgbClr val="3333CC"/>
                </a:solidFill>
              </a:rPr>
              <a:t>– the only thing that is consistent is change</a:t>
            </a:r>
          </a:p>
          <a:p>
            <a:pPr marL="285750" indent="-285750">
              <a:buFont typeface="Calibri" panose="020F0502020204030204" pitchFamily="34" charset="0"/>
              <a:buChar char="¥"/>
            </a:pPr>
            <a:endParaRPr lang="en-GB" sz="2200" dirty="0">
              <a:solidFill>
                <a:srgbClr val="3333CC"/>
              </a:solidFill>
            </a:endParaRPr>
          </a:p>
          <a:p>
            <a:r>
              <a:rPr lang="en-GB" b="1" i="1" dirty="0" smtClean="0">
                <a:solidFill>
                  <a:srgbClr val="CC0066"/>
                </a:solidFill>
              </a:rPr>
              <a:t>My idea of change -</a:t>
            </a:r>
          </a:p>
          <a:p>
            <a:r>
              <a:rPr lang="en-GB" b="1" i="1" dirty="0" err="1" smtClean="0">
                <a:solidFill>
                  <a:srgbClr val="CC0066"/>
                </a:solidFill>
              </a:rPr>
              <a:t>Advt</a:t>
            </a:r>
            <a:r>
              <a:rPr lang="en-GB" b="1" i="1" dirty="0" smtClean="0">
                <a:solidFill>
                  <a:srgbClr val="CC0066"/>
                </a:solidFill>
              </a:rPr>
              <a:t> for </a:t>
            </a:r>
            <a:r>
              <a:rPr lang="en-GB" b="1" i="1" dirty="0" err="1" smtClean="0">
                <a:solidFill>
                  <a:srgbClr val="CC0066"/>
                </a:solidFill>
              </a:rPr>
              <a:t>Ambuja</a:t>
            </a:r>
            <a:r>
              <a:rPr lang="en-GB" b="1" i="1" dirty="0" smtClean="0">
                <a:solidFill>
                  <a:srgbClr val="CC0066"/>
                </a:solidFill>
              </a:rPr>
              <a:t> Cement – </a:t>
            </a:r>
          </a:p>
          <a:p>
            <a:r>
              <a:rPr lang="en-GB" b="1" i="1" dirty="0">
                <a:solidFill>
                  <a:srgbClr val="CC0066"/>
                </a:solidFill>
              </a:rPr>
              <a:t>benefits everyone in </a:t>
            </a:r>
            <a:r>
              <a:rPr lang="en-GB" b="1" i="1" dirty="0" smtClean="0">
                <a:solidFill>
                  <a:srgbClr val="CC0066"/>
                </a:solidFill>
              </a:rPr>
              <a:t>the end </a:t>
            </a:r>
            <a:endParaRPr lang="en-GB" i="1" dirty="0">
              <a:solidFill>
                <a:srgbClr val="CC0066"/>
              </a:solidFill>
            </a:endParaRP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666"/>
            <a:ext cx="1705954" cy="10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61712"/>
            <a:ext cx="155458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13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9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7575" y="762041"/>
            <a:ext cx="727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990000"/>
                </a:solidFill>
              </a:rPr>
              <a:t>SCENARIOS FOR CHANGE MANAGEMENT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68961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Covid-19 pandemic – Lockdown – online teaching – library professionals expected to provide information resources </a:t>
            </a:r>
            <a:endParaRPr lang="en-GB" sz="2200" dirty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Transferred from another department or another college ; new people, new tasks, new priorities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All communication with college, government, GP, teachers, is now  online e.g. U.K.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Trialling </a:t>
            </a:r>
            <a:r>
              <a:rPr lang="en-GB" sz="2200" dirty="0">
                <a:solidFill>
                  <a:srgbClr val="3333CC"/>
                </a:solidFill>
                <a:latin typeface="Arial Narrow" panose="020B0606020202030204" pitchFamily="34" charset="0"/>
              </a:rPr>
              <a:t>a two shift work pattern, multi-location libraries and rotating staff e.g. Richmond libraries</a:t>
            </a:r>
            <a:endParaRPr lang="en-GB" sz="2200" dirty="0" smtClean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Using a different entry-exit point, Low sound area, Author talks, Suggestions register</a:t>
            </a:r>
          </a:p>
          <a:p>
            <a:pPr>
              <a:buClr>
                <a:srgbClr val="C00000"/>
              </a:buClr>
            </a:pPr>
            <a:endParaRPr lang="en-GB" sz="2200" dirty="0" smtClean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264229"/>
            <a:ext cx="708659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00"/>
                </a:solidFill>
              </a:rPr>
              <a:t>Understand - Analyse - Solution – Benefits - Vision</a:t>
            </a:r>
            <a:endParaRPr lang="en-GB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76204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COMMUNICATION SKILLS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348950"/>
            <a:ext cx="73369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C00000"/>
                </a:solidFill>
              </a:rPr>
              <a:t>WHAT  - </a:t>
            </a:r>
            <a:r>
              <a:rPr lang="en-GB" sz="2200" dirty="0">
                <a:solidFill>
                  <a:srgbClr val="3333CC"/>
                </a:solidFill>
              </a:rPr>
              <a:t>A</a:t>
            </a:r>
            <a:r>
              <a:rPr lang="en-GB" sz="2200" dirty="0" smtClean="0">
                <a:solidFill>
                  <a:srgbClr val="3333CC"/>
                </a:solidFill>
              </a:rPr>
              <a:t>bility </a:t>
            </a:r>
            <a:r>
              <a:rPr lang="en-GB" sz="2200" dirty="0">
                <a:solidFill>
                  <a:srgbClr val="3333CC"/>
                </a:solidFill>
              </a:rPr>
              <a:t>to share thoughts, ideas and feelings 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C00000"/>
                </a:solidFill>
              </a:rPr>
              <a:t>WHICH -  </a:t>
            </a:r>
            <a:r>
              <a:rPr lang="en-GB" sz="2200" dirty="0">
                <a:solidFill>
                  <a:srgbClr val="3333CC"/>
                </a:solidFill>
              </a:rPr>
              <a:t>Communication with superiors, peers, subordinates, </a:t>
            </a:r>
            <a:r>
              <a:rPr lang="en-GB" sz="2200" dirty="0" smtClean="0">
                <a:solidFill>
                  <a:srgbClr val="3333CC"/>
                </a:solidFill>
              </a:rPr>
              <a:t>customers /users </a:t>
            </a:r>
            <a:endParaRPr lang="en-GB" sz="2200" dirty="0">
              <a:solidFill>
                <a:srgbClr val="3333CC"/>
              </a:solidFill>
            </a:endParaRP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C00000"/>
                </a:solidFill>
              </a:rPr>
              <a:t>WHY - </a:t>
            </a:r>
            <a:r>
              <a:rPr lang="en-GB" sz="2200" dirty="0">
                <a:solidFill>
                  <a:srgbClr val="3333CC"/>
                </a:solidFill>
              </a:rPr>
              <a:t>Better understanding, building trust and respect, sharing creativity, solving problems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</a:rPr>
              <a:t>TYPES  - </a:t>
            </a:r>
            <a:r>
              <a:rPr lang="en-GB" sz="2200" dirty="0">
                <a:solidFill>
                  <a:srgbClr val="3333CC"/>
                </a:solidFill>
              </a:rPr>
              <a:t>Verbal &amp; non-verbal , Tone, </a:t>
            </a:r>
            <a:r>
              <a:rPr lang="en-GB" sz="2200" dirty="0" smtClean="0">
                <a:solidFill>
                  <a:srgbClr val="3333CC"/>
                </a:solidFill>
              </a:rPr>
              <a:t>Language, Pitch, Gestures, Body language 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endParaRPr lang="en-GB" sz="2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28419"/>
            <a:ext cx="4593786" cy="20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55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4">
                <a:lumMod val="20000"/>
                <a:lumOff val="80000"/>
                <a:alpha val="67000"/>
              </a:schemeClr>
            </a:gs>
            <a:gs pos="57000">
              <a:srgbClr val="FFCCCC">
                <a:alpha val="27000"/>
              </a:srgbClr>
            </a:gs>
            <a:gs pos="90000">
              <a:srgbClr val="CC99FF">
                <a:alpha val="2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2429" y="528827"/>
            <a:ext cx="7652082" cy="5601944"/>
          </a:xfrm>
          <a:prstGeom prst="rect">
            <a:avLst/>
          </a:prstGeom>
          <a:noFill/>
          <a:ln w="508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022" y="914122"/>
            <a:ext cx="5943600" cy="44373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  <a:t/>
            </a:r>
            <a:b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lgerian" pitchFamily="82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  <a:t/>
            </a:r>
            <a:b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660033"/>
                </a:solidFill>
                <a:latin typeface="Arial Narrow" panose="020B0606020202030204" pitchFamily="34" charset="0"/>
              </a:rPr>
            </a:br>
            <a:r>
              <a:rPr lang="en-US" sz="3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000" dirty="0" smtClean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" name="AutoShape 4" descr="Image result for g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"/>
            <a:ext cx="99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6" descr="Image result for g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Image result for g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University of West Lond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0150" y="83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90000"/>
                </a:solidFill>
              </a:rPr>
              <a:t>SECRETS OF EFFECTIVE COMMUNICATION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5360" y="1676400"/>
            <a:ext cx="49405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Key to any good relationship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Can be mastered 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3333CC"/>
                </a:solidFill>
                <a:latin typeface="Arial Narrow" panose="020B0606020202030204" pitchFamily="34" charset="0"/>
              </a:rPr>
              <a:t>Needs effort, practice and a willingness to learn from </a:t>
            </a: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mistakes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Avoid distractions and stay focussed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Allow the other person to speak 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C00000"/>
                </a:solidFill>
                <a:latin typeface="Arial Narrow" panose="020B0606020202030204" pitchFamily="34" charset="0"/>
              </a:rPr>
              <a:t>Learn to listen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3333CC"/>
                </a:solidFill>
                <a:latin typeface="Arial Narrow" panose="020B0606020202030204" pitchFamily="34" charset="0"/>
              </a:rPr>
              <a:t>Keep your emotions under control</a:t>
            </a:r>
            <a:endParaRPr lang="en-GB" sz="2200" dirty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Be open to suggestions and positive criticism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*"/>
            </a:pPr>
            <a:r>
              <a:rPr lang="en-GB" sz="2200" dirty="0">
                <a:solidFill>
                  <a:srgbClr val="3333CC"/>
                </a:solidFill>
                <a:latin typeface="Arial Narrow" panose="020B0606020202030204" pitchFamily="34" charset="0"/>
              </a:rPr>
              <a:t>Respect the person even if you don’t like the idea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9" y="1676400"/>
            <a:ext cx="23633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3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17245</TotalTime>
  <Words>1395</Words>
  <Application>Microsoft Office PowerPoint</Application>
  <PresentationFormat>On-screen Show (4:3)</PresentationFormat>
  <Paragraphs>337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     </vt:lpstr>
      <vt:lpstr>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RANGANATHAN’S 5 LAWS OF  LIBRARY SCIENCE     </vt:lpstr>
      <vt:lpstr>  </vt:lpstr>
      <vt:lpstr>    </vt:lpstr>
      <vt:lpstr>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 INSTITUTIONAL REPOSITORY  IN AN  Engineering COLLEGE LIBRARY</dc:title>
  <dc:creator>Admin</dc:creator>
  <cp:lastModifiedBy>Janice Fernandes</cp:lastModifiedBy>
  <cp:revision>992</cp:revision>
  <cp:lastPrinted>2019-10-07T14:41:32Z</cp:lastPrinted>
  <dcterms:created xsi:type="dcterms:W3CDTF">2014-01-25T04:19:09Z</dcterms:created>
  <dcterms:modified xsi:type="dcterms:W3CDTF">2021-06-13T06:30:59Z</dcterms:modified>
</cp:coreProperties>
</file>