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304" r:id="rId4"/>
    <p:sldId id="305" r:id="rId5"/>
    <p:sldId id="306" r:id="rId6"/>
    <p:sldId id="307" r:id="rId7"/>
    <p:sldId id="258" r:id="rId8"/>
    <p:sldId id="301" r:id="rId9"/>
    <p:sldId id="302" r:id="rId10"/>
    <p:sldId id="259" r:id="rId11"/>
    <p:sldId id="303" r:id="rId12"/>
    <p:sldId id="284" r:id="rId13"/>
    <p:sldId id="272" r:id="rId14"/>
    <p:sldId id="287" r:id="rId15"/>
    <p:sldId id="293" r:id="rId16"/>
    <p:sldId id="290" r:id="rId17"/>
    <p:sldId id="291" r:id="rId18"/>
    <p:sldId id="263" r:id="rId19"/>
    <p:sldId id="295" r:id="rId20"/>
    <p:sldId id="296" r:id="rId21"/>
    <p:sldId id="298" r:id="rId22"/>
    <p:sldId id="292" r:id="rId23"/>
    <p:sldId id="265" r:id="rId24"/>
    <p:sldId id="308" r:id="rId2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7" autoAdjust="0"/>
    <p:restoredTop sz="74799" autoAdjust="0"/>
  </p:normalViewPr>
  <p:slideViewPr>
    <p:cSldViewPr>
      <p:cViewPr varScale="1">
        <p:scale>
          <a:sx n="87" d="100"/>
          <a:sy n="87" d="100"/>
        </p:scale>
        <p:origin x="23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taff_dir_l\Shared2\FHHS\RWR%20Infection%20Group\Resilience%20Research\Demographics%20of%20Students%20completed%20Survey%20Feb%20201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taff_dir_l\Shared2\FHHS\RWR%20Infection%20Group\Resilience%20Research\Demographics%20of%20Students%20completed%20Survey%20Feb%202016.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a:t>Gender distribution for academic year 2013/14</a:t>
            </a:r>
          </a:p>
        </c:rich>
      </c:tx>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Sheet1!$C$5</c:f>
              <c:strCache>
                <c:ptCount val="1"/>
                <c:pt idx="0">
                  <c:v>Female</c:v>
                </c:pt>
              </c:strCache>
            </c:strRef>
          </c:tx>
          <c:spPr>
            <a:solidFill>
              <a:schemeClr val="accent1"/>
            </a:solidFill>
            <a:ln>
              <a:noFill/>
            </a:ln>
            <a:effectLst/>
          </c:spPr>
          <c:invertIfNegative val="0"/>
          <c:cat>
            <c:strRef>
              <c:f>Sheet1!$B$6:$B$7</c:f>
              <c:strCache>
                <c:ptCount val="2"/>
                <c:pt idx="0">
                  <c:v>CNMH students</c:v>
                </c:pt>
                <c:pt idx="1">
                  <c:v>All Schools</c:v>
                </c:pt>
              </c:strCache>
            </c:strRef>
          </c:cat>
          <c:val>
            <c:numRef>
              <c:f>Sheet1!$C$6:$C$7</c:f>
              <c:numCache>
                <c:formatCode>General</c:formatCode>
                <c:ptCount val="2"/>
                <c:pt idx="0">
                  <c:v>1000</c:v>
                </c:pt>
                <c:pt idx="1">
                  <c:v>3984</c:v>
                </c:pt>
              </c:numCache>
            </c:numRef>
          </c:val>
        </c:ser>
        <c:ser>
          <c:idx val="1"/>
          <c:order val="1"/>
          <c:tx>
            <c:strRef>
              <c:f>Sheet1!$D$5</c:f>
              <c:strCache>
                <c:ptCount val="1"/>
                <c:pt idx="0">
                  <c:v>Male</c:v>
                </c:pt>
              </c:strCache>
            </c:strRef>
          </c:tx>
          <c:spPr>
            <a:solidFill>
              <a:schemeClr val="accent2"/>
            </a:solidFill>
            <a:ln>
              <a:noFill/>
            </a:ln>
            <a:effectLst/>
          </c:spPr>
          <c:invertIfNegative val="0"/>
          <c:cat>
            <c:strRef>
              <c:f>Sheet1!$B$6:$B$7</c:f>
              <c:strCache>
                <c:ptCount val="2"/>
                <c:pt idx="0">
                  <c:v>CNMH students</c:v>
                </c:pt>
                <c:pt idx="1">
                  <c:v>All Schools</c:v>
                </c:pt>
              </c:strCache>
            </c:strRef>
          </c:cat>
          <c:val>
            <c:numRef>
              <c:f>Sheet1!$D$6:$D$7</c:f>
              <c:numCache>
                <c:formatCode>General</c:formatCode>
                <c:ptCount val="2"/>
                <c:pt idx="0">
                  <c:v>175</c:v>
                </c:pt>
                <c:pt idx="1">
                  <c:v>2717</c:v>
                </c:pt>
              </c:numCache>
            </c:numRef>
          </c:val>
        </c:ser>
        <c:dLbls>
          <c:showLegendKey val="0"/>
          <c:showVal val="0"/>
          <c:showCatName val="0"/>
          <c:showSerName val="0"/>
          <c:showPercent val="0"/>
          <c:showBubbleSize val="0"/>
        </c:dLbls>
        <c:gapWidth val="150"/>
        <c:overlap val="100"/>
        <c:axId val="364356536"/>
        <c:axId val="164084888"/>
      </c:barChart>
      <c:catAx>
        <c:axId val="364356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4084888"/>
        <c:crosses val="autoZero"/>
        <c:auto val="1"/>
        <c:lblAlgn val="ctr"/>
        <c:lblOffset val="100"/>
        <c:noMultiLvlLbl val="0"/>
      </c:catAx>
      <c:valAx>
        <c:axId val="16408488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43565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r>
              <a:rPr lang="en-GB" b="1" u="sng"/>
              <a:t>VBR</a:t>
            </a:r>
          </a:p>
        </c:rich>
      </c:tx>
      <c:layout/>
      <c:overlay val="0"/>
      <c:spPr>
        <a:noFill/>
        <a:ln>
          <a:noFill/>
        </a:ln>
        <a:effectLst/>
      </c:spPr>
      <c:txPr>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'VBR grouping'!$C$37:$C$42</c:f>
              <c:strCache>
                <c:ptCount val="6"/>
                <c:pt idx="0">
                  <c:v>Midwifery</c:v>
                </c:pt>
                <c:pt idx="1">
                  <c:v>Mental Health</c:v>
                </c:pt>
                <c:pt idx="2">
                  <c:v>Adult Nursing</c:v>
                </c:pt>
                <c:pt idx="3">
                  <c:v>Child Nursing</c:v>
                </c:pt>
                <c:pt idx="4">
                  <c:v>Learning Disability</c:v>
                </c:pt>
                <c:pt idx="5">
                  <c:v>PGDip Mental Health/Adult Nursing</c:v>
                </c:pt>
              </c:strCache>
            </c:strRef>
          </c:cat>
          <c:val>
            <c:numRef>
              <c:f>'VBR grouping'!$D$37:$D$42</c:f>
              <c:numCache>
                <c:formatCode>General</c:formatCode>
                <c:ptCount val="6"/>
                <c:pt idx="0">
                  <c:v>32</c:v>
                </c:pt>
                <c:pt idx="1">
                  <c:v>33</c:v>
                </c:pt>
                <c:pt idx="2">
                  <c:v>83</c:v>
                </c:pt>
                <c:pt idx="3">
                  <c:v>9</c:v>
                </c:pt>
                <c:pt idx="4">
                  <c:v>3</c:v>
                </c:pt>
                <c:pt idx="5">
                  <c:v>2</c:v>
                </c:pt>
              </c:numCache>
            </c:numRef>
          </c:val>
        </c:ser>
        <c:dLbls>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a:t>Ethnic background distribution for academic year 2013/14</a:t>
            </a:r>
          </a:p>
        </c:rich>
      </c:tx>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Sheet1!$C$35</c:f>
              <c:strCache>
                <c:ptCount val="1"/>
                <c:pt idx="0">
                  <c:v>White: British/Irish/Scottish</c:v>
                </c:pt>
              </c:strCache>
            </c:strRef>
          </c:tx>
          <c:spPr>
            <a:solidFill>
              <a:schemeClr val="accent1"/>
            </a:solidFill>
            <a:ln>
              <a:noFill/>
            </a:ln>
            <a:effectLst/>
          </c:spPr>
          <c:invertIfNegative val="0"/>
          <c:cat>
            <c:strRef>
              <c:f>Sheet1!$B$36:$B$37</c:f>
              <c:strCache>
                <c:ptCount val="2"/>
                <c:pt idx="0">
                  <c:v>CNMH students</c:v>
                </c:pt>
                <c:pt idx="1">
                  <c:v>All Schools</c:v>
                </c:pt>
              </c:strCache>
            </c:strRef>
          </c:cat>
          <c:val>
            <c:numRef>
              <c:f>Sheet1!$C$36:$C$37</c:f>
              <c:numCache>
                <c:formatCode>General</c:formatCode>
                <c:ptCount val="2"/>
                <c:pt idx="0">
                  <c:v>517</c:v>
                </c:pt>
                <c:pt idx="1">
                  <c:v>2238</c:v>
                </c:pt>
              </c:numCache>
            </c:numRef>
          </c:val>
        </c:ser>
        <c:ser>
          <c:idx val="1"/>
          <c:order val="1"/>
          <c:tx>
            <c:strRef>
              <c:f>Sheet1!$D$35</c:f>
              <c:strCache>
                <c:ptCount val="1"/>
                <c:pt idx="0">
                  <c:v>Other white background</c:v>
                </c:pt>
              </c:strCache>
            </c:strRef>
          </c:tx>
          <c:spPr>
            <a:solidFill>
              <a:schemeClr val="accent2"/>
            </a:solidFill>
            <a:ln>
              <a:noFill/>
            </a:ln>
            <a:effectLst/>
          </c:spPr>
          <c:invertIfNegative val="0"/>
          <c:cat>
            <c:strRef>
              <c:f>Sheet1!$B$36:$B$37</c:f>
              <c:strCache>
                <c:ptCount val="2"/>
                <c:pt idx="0">
                  <c:v>CNMH students</c:v>
                </c:pt>
                <c:pt idx="1">
                  <c:v>All Schools</c:v>
                </c:pt>
              </c:strCache>
            </c:strRef>
          </c:cat>
          <c:val>
            <c:numRef>
              <c:f>Sheet1!$D$36:$D$37</c:f>
              <c:numCache>
                <c:formatCode>General</c:formatCode>
                <c:ptCount val="2"/>
                <c:pt idx="0">
                  <c:v>64</c:v>
                </c:pt>
                <c:pt idx="1">
                  <c:v>850</c:v>
                </c:pt>
              </c:numCache>
            </c:numRef>
          </c:val>
        </c:ser>
        <c:ser>
          <c:idx val="2"/>
          <c:order val="2"/>
          <c:tx>
            <c:strRef>
              <c:f>Sheet1!$E$35</c:f>
              <c:strCache>
                <c:ptCount val="1"/>
                <c:pt idx="0">
                  <c:v>Black, Black British and other black </c:v>
                </c:pt>
              </c:strCache>
            </c:strRef>
          </c:tx>
          <c:spPr>
            <a:solidFill>
              <a:schemeClr val="accent3"/>
            </a:solidFill>
            <a:ln>
              <a:noFill/>
            </a:ln>
            <a:effectLst/>
          </c:spPr>
          <c:invertIfNegative val="0"/>
          <c:cat>
            <c:strRef>
              <c:f>Sheet1!$B$36:$B$37</c:f>
              <c:strCache>
                <c:ptCount val="2"/>
                <c:pt idx="0">
                  <c:v>CNMH students</c:v>
                </c:pt>
                <c:pt idx="1">
                  <c:v>All Schools</c:v>
                </c:pt>
              </c:strCache>
            </c:strRef>
          </c:cat>
          <c:val>
            <c:numRef>
              <c:f>Sheet1!$E$36:$E$37</c:f>
              <c:numCache>
                <c:formatCode>General</c:formatCode>
                <c:ptCount val="2"/>
                <c:pt idx="0">
                  <c:v>445</c:v>
                </c:pt>
                <c:pt idx="1">
                  <c:v>1736</c:v>
                </c:pt>
              </c:numCache>
            </c:numRef>
          </c:val>
        </c:ser>
        <c:ser>
          <c:idx val="3"/>
          <c:order val="3"/>
          <c:tx>
            <c:strRef>
              <c:f>Sheet1!$F$35</c:f>
              <c:strCache>
                <c:ptCount val="1"/>
                <c:pt idx="0">
                  <c:v>Asian, Asian British, Chinese</c:v>
                </c:pt>
              </c:strCache>
            </c:strRef>
          </c:tx>
          <c:spPr>
            <a:solidFill>
              <a:schemeClr val="accent4"/>
            </a:solidFill>
            <a:ln>
              <a:noFill/>
            </a:ln>
            <a:effectLst/>
          </c:spPr>
          <c:invertIfNegative val="0"/>
          <c:cat>
            <c:strRef>
              <c:f>Sheet1!$B$36:$B$37</c:f>
              <c:strCache>
                <c:ptCount val="2"/>
                <c:pt idx="0">
                  <c:v>CNMH students</c:v>
                </c:pt>
                <c:pt idx="1">
                  <c:v>All Schools</c:v>
                </c:pt>
              </c:strCache>
            </c:strRef>
          </c:cat>
          <c:val>
            <c:numRef>
              <c:f>Sheet1!$F$36:$F$37</c:f>
              <c:numCache>
                <c:formatCode>General</c:formatCode>
                <c:ptCount val="2"/>
                <c:pt idx="0">
                  <c:v>83</c:v>
                </c:pt>
                <c:pt idx="1">
                  <c:v>1106</c:v>
                </c:pt>
              </c:numCache>
            </c:numRef>
          </c:val>
        </c:ser>
        <c:ser>
          <c:idx val="4"/>
          <c:order val="4"/>
          <c:tx>
            <c:strRef>
              <c:f>Sheet1!$G$35</c:f>
              <c:strCache>
                <c:ptCount val="1"/>
                <c:pt idx="0">
                  <c:v>Mixed or other background</c:v>
                </c:pt>
              </c:strCache>
            </c:strRef>
          </c:tx>
          <c:spPr>
            <a:solidFill>
              <a:schemeClr val="accent5"/>
            </a:solidFill>
            <a:ln>
              <a:noFill/>
            </a:ln>
            <a:effectLst/>
          </c:spPr>
          <c:invertIfNegative val="0"/>
          <c:cat>
            <c:strRef>
              <c:f>Sheet1!$B$36:$B$37</c:f>
              <c:strCache>
                <c:ptCount val="2"/>
                <c:pt idx="0">
                  <c:v>CNMH students</c:v>
                </c:pt>
                <c:pt idx="1">
                  <c:v>All Schools</c:v>
                </c:pt>
              </c:strCache>
            </c:strRef>
          </c:cat>
          <c:val>
            <c:numRef>
              <c:f>Sheet1!$G$36:$G$37</c:f>
              <c:numCache>
                <c:formatCode>General</c:formatCode>
                <c:ptCount val="2"/>
                <c:pt idx="0">
                  <c:v>61</c:v>
                </c:pt>
                <c:pt idx="1">
                  <c:v>711</c:v>
                </c:pt>
              </c:numCache>
            </c:numRef>
          </c:val>
        </c:ser>
        <c:dLbls>
          <c:showLegendKey val="0"/>
          <c:showVal val="0"/>
          <c:showCatName val="0"/>
          <c:showSerName val="0"/>
          <c:showPercent val="0"/>
          <c:showBubbleSize val="0"/>
        </c:dLbls>
        <c:gapWidth val="150"/>
        <c:overlap val="100"/>
        <c:axId val="163211656"/>
        <c:axId val="350756696"/>
      </c:barChart>
      <c:catAx>
        <c:axId val="163211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50756696"/>
        <c:crosses val="autoZero"/>
        <c:auto val="1"/>
        <c:lblAlgn val="ctr"/>
        <c:lblOffset val="100"/>
        <c:noMultiLvlLbl val="0"/>
      </c:catAx>
      <c:valAx>
        <c:axId val="3507566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32116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a:t>Differences in age distribution</a:t>
            </a:r>
          </a:p>
        </c:rich>
      </c:tx>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Sheet1!$C$21</c:f>
              <c:strCache>
                <c:ptCount val="1"/>
                <c:pt idx="0">
                  <c:v>under 18</c:v>
                </c:pt>
              </c:strCache>
            </c:strRef>
          </c:tx>
          <c:spPr>
            <a:solidFill>
              <a:schemeClr val="accent1"/>
            </a:solidFill>
            <a:ln>
              <a:noFill/>
            </a:ln>
            <a:effectLst/>
          </c:spPr>
          <c:invertIfNegative val="0"/>
          <c:cat>
            <c:strRef>
              <c:f>Sheet1!$B$22:$B$23</c:f>
              <c:strCache>
                <c:ptCount val="2"/>
                <c:pt idx="0">
                  <c:v>CNMH students</c:v>
                </c:pt>
                <c:pt idx="1">
                  <c:v>All Schools</c:v>
                </c:pt>
              </c:strCache>
            </c:strRef>
          </c:cat>
          <c:val>
            <c:numRef>
              <c:f>Sheet1!$C$22:$C$23</c:f>
              <c:numCache>
                <c:formatCode>General</c:formatCode>
                <c:ptCount val="2"/>
                <c:pt idx="0">
                  <c:v>1</c:v>
                </c:pt>
                <c:pt idx="1">
                  <c:v>65</c:v>
                </c:pt>
              </c:numCache>
            </c:numRef>
          </c:val>
        </c:ser>
        <c:ser>
          <c:idx val="1"/>
          <c:order val="1"/>
          <c:tx>
            <c:strRef>
              <c:f>Sheet1!$D$21</c:f>
              <c:strCache>
                <c:ptCount val="1"/>
                <c:pt idx="0">
                  <c:v>18-20</c:v>
                </c:pt>
              </c:strCache>
            </c:strRef>
          </c:tx>
          <c:spPr>
            <a:solidFill>
              <a:schemeClr val="accent2"/>
            </a:solidFill>
            <a:ln>
              <a:noFill/>
            </a:ln>
            <a:effectLst/>
          </c:spPr>
          <c:invertIfNegative val="0"/>
          <c:cat>
            <c:strRef>
              <c:f>Sheet1!$B$22:$B$23</c:f>
              <c:strCache>
                <c:ptCount val="2"/>
                <c:pt idx="0">
                  <c:v>CNMH students</c:v>
                </c:pt>
                <c:pt idx="1">
                  <c:v>All Schools</c:v>
                </c:pt>
              </c:strCache>
            </c:strRef>
          </c:cat>
          <c:val>
            <c:numRef>
              <c:f>Sheet1!$D$22:$D$23</c:f>
              <c:numCache>
                <c:formatCode>General</c:formatCode>
                <c:ptCount val="2"/>
                <c:pt idx="0">
                  <c:v>172</c:v>
                </c:pt>
                <c:pt idx="1">
                  <c:v>2794</c:v>
                </c:pt>
              </c:numCache>
            </c:numRef>
          </c:val>
        </c:ser>
        <c:ser>
          <c:idx val="2"/>
          <c:order val="2"/>
          <c:tx>
            <c:strRef>
              <c:f>Sheet1!$E$21</c:f>
              <c:strCache>
                <c:ptCount val="1"/>
                <c:pt idx="0">
                  <c:v>21-24</c:v>
                </c:pt>
              </c:strCache>
            </c:strRef>
          </c:tx>
          <c:spPr>
            <a:solidFill>
              <a:schemeClr val="accent3"/>
            </a:solidFill>
            <a:ln>
              <a:noFill/>
            </a:ln>
            <a:effectLst/>
          </c:spPr>
          <c:invertIfNegative val="0"/>
          <c:cat>
            <c:strRef>
              <c:f>Sheet1!$B$22:$B$23</c:f>
              <c:strCache>
                <c:ptCount val="2"/>
                <c:pt idx="0">
                  <c:v>CNMH students</c:v>
                </c:pt>
                <c:pt idx="1">
                  <c:v>All Schools</c:v>
                </c:pt>
              </c:strCache>
            </c:strRef>
          </c:cat>
          <c:val>
            <c:numRef>
              <c:f>Sheet1!$E$22:$E$23</c:f>
              <c:numCache>
                <c:formatCode>General</c:formatCode>
                <c:ptCount val="2"/>
                <c:pt idx="0">
                  <c:v>256</c:v>
                </c:pt>
                <c:pt idx="1">
                  <c:v>2006</c:v>
                </c:pt>
              </c:numCache>
            </c:numRef>
          </c:val>
        </c:ser>
        <c:ser>
          <c:idx val="3"/>
          <c:order val="3"/>
          <c:tx>
            <c:strRef>
              <c:f>Sheet1!$F$21</c:f>
              <c:strCache>
                <c:ptCount val="1"/>
                <c:pt idx="0">
                  <c:v>25-29</c:v>
                </c:pt>
              </c:strCache>
            </c:strRef>
          </c:tx>
          <c:spPr>
            <a:solidFill>
              <a:schemeClr val="accent4"/>
            </a:solidFill>
            <a:ln>
              <a:noFill/>
            </a:ln>
            <a:effectLst/>
          </c:spPr>
          <c:invertIfNegative val="0"/>
          <c:cat>
            <c:strRef>
              <c:f>Sheet1!$B$22:$B$23</c:f>
              <c:strCache>
                <c:ptCount val="2"/>
                <c:pt idx="0">
                  <c:v>CNMH students</c:v>
                </c:pt>
                <c:pt idx="1">
                  <c:v>All Schools</c:v>
                </c:pt>
              </c:strCache>
            </c:strRef>
          </c:cat>
          <c:val>
            <c:numRef>
              <c:f>Sheet1!$F$22:$F$23</c:f>
              <c:numCache>
                <c:formatCode>General</c:formatCode>
                <c:ptCount val="2"/>
                <c:pt idx="0">
                  <c:v>218</c:v>
                </c:pt>
                <c:pt idx="1">
                  <c:v>730</c:v>
                </c:pt>
              </c:numCache>
            </c:numRef>
          </c:val>
        </c:ser>
        <c:ser>
          <c:idx val="4"/>
          <c:order val="4"/>
          <c:tx>
            <c:strRef>
              <c:f>Sheet1!$G$21</c:f>
              <c:strCache>
                <c:ptCount val="1"/>
                <c:pt idx="0">
                  <c:v>30-39</c:v>
                </c:pt>
              </c:strCache>
            </c:strRef>
          </c:tx>
          <c:spPr>
            <a:solidFill>
              <a:schemeClr val="accent5"/>
            </a:solidFill>
            <a:ln>
              <a:noFill/>
            </a:ln>
            <a:effectLst/>
          </c:spPr>
          <c:invertIfNegative val="0"/>
          <c:cat>
            <c:strRef>
              <c:f>Sheet1!$B$22:$B$23</c:f>
              <c:strCache>
                <c:ptCount val="2"/>
                <c:pt idx="0">
                  <c:v>CNMH students</c:v>
                </c:pt>
                <c:pt idx="1">
                  <c:v>All Schools</c:v>
                </c:pt>
              </c:strCache>
            </c:strRef>
          </c:cat>
          <c:val>
            <c:numRef>
              <c:f>Sheet1!$G$22:$G$23</c:f>
              <c:numCache>
                <c:formatCode>General</c:formatCode>
                <c:ptCount val="2"/>
                <c:pt idx="0">
                  <c:v>312</c:v>
                </c:pt>
                <c:pt idx="1">
                  <c:v>684</c:v>
                </c:pt>
              </c:numCache>
            </c:numRef>
          </c:val>
        </c:ser>
        <c:ser>
          <c:idx val="5"/>
          <c:order val="5"/>
          <c:tx>
            <c:strRef>
              <c:f>Sheet1!$H$21</c:f>
              <c:strCache>
                <c:ptCount val="1"/>
                <c:pt idx="0">
                  <c:v>40 and over</c:v>
                </c:pt>
              </c:strCache>
            </c:strRef>
          </c:tx>
          <c:spPr>
            <a:solidFill>
              <a:schemeClr val="accent6"/>
            </a:solidFill>
            <a:ln>
              <a:noFill/>
            </a:ln>
            <a:effectLst/>
          </c:spPr>
          <c:invertIfNegative val="0"/>
          <c:cat>
            <c:strRef>
              <c:f>Sheet1!$B$22:$B$23</c:f>
              <c:strCache>
                <c:ptCount val="2"/>
                <c:pt idx="0">
                  <c:v>CNMH students</c:v>
                </c:pt>
                <c:pt idx="1">
                  <c:v>All Schools</c:v>
                </c:pt>
              </c:strCache>
            </c:strRef>
          </c:cat>
          <c:val>
            <c:numRef>
              <c:f>Sheet1!$H$22:$H$23</c:f>
              <c:numCache>
                <c:formatCode>General</c:formatCode>
                <c:ptCount val="2"/>
                <c:pt idx="0">
                  <c:v>422</c:v>
                </c:pt>
                <c:pt idx="1">
                  <c:v>216</c:v>
                </c:pt>
              </c:numCache>
            </c:numRef>
          </c:val>
        </c:ser>
        <c:dLbls>
          <c:showLegendKey val="0"/>
          <c:showVal val="0"/>
          <c:showCatName val="0"/>
          <c:showSerName val="0"/>
          <c:showPercent val="0"/>
          <c:showBubbleSize val="0"/>
        </c:dLbls>
        <c:gapWidth val="150"/>
        <c:overlap val="100"/>
        <c:axId val="364471288"/>
        <c:axId val="442926944"/>
      </c:barChart>
      <c:catAx>
        <c:axId val="364471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26944"/>
        <c:crosses val="autoZero"/>
        <c:auto val="1"/>
        <c:lblAlgn val="ctr"/>
        <c:lblOffset val="100"/>
        <c:noMultiLvlLbl val="0"/>
      </c:catAx>
      <c:valAx>
        <c:axId val="4429269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44712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Mentoring!$B$6</c:f>
              <c:strCache>
                <c:ptCount val="1"/>
                <c:pt idx="0">
                  <c:v>CNMH</c:v>
                </c:pt>
              </c:strCache>
            </c:strRef>
          </c:tx>
          <c:spPr>
            <a:solidFill>
              <a:schemeClr val="accent1"/>
            </a:solidFill>
            <a:ln>
              <a:noFill/>
            </a:ln>
            <a:effectLst/>
          </c:spPr>
          <c:invertIfNegative val="0"/>
          <c:cat>
            <c:strRef>
              <c:f>Mentoring!$A$7:$A$9</c:f>
              <c:strCache>
                <c:ptCount val="3"/>
                <c:pt idx="0">
                  <c:v>2013 / 2014</c:v>
                </c:pt>
                <c:pt idx="1">
                  <c:v>2014 / 2015</c:v>
                </c:pt>
                <c:pt idx="2">
                  <c:v>2015 / 2016</c:v>
                </c:pt>
              </c:strCache>
            </c:strRef>
          </c:cat>
          <c:val>
            <c:numRef>
              <c:f>Mentoring!$B$7:$B$9</c:f>
              <c:numCache>
                <c:formatCode>General</c:formatCode>
                <c:ptCount val="3"/>
                <c:pt idx="0">
                  <c:v>16</c:v>
                </c:pt>
                <c:pt idx="1">
                  <c:v>69</c:v>
                </c:pt>
                <c:pt idx="2">
                  <c:v>64</c:v>
                </c:pt>
              </c:numCache>
            </c:numRef>
          </c:val>
        </c:ser>
        <c:ser>
          <c:idx val="1"/>
          <c:order val="1"/>
          <c:tx>
            <c:strRef>
              <c:f>Mentoring!$C$6</c:f>
              <c:strCache>
                <c:ptCount val="1"/>
                <c:pt idx="0">
                  <c:v>University</c:v>
                </c:pt>
              </c:strCache>
            </c:strRef>
          </c:tx>
          <c:spPr>
            <a:solidFill>
              <a:schemeClr val="accent2"/>
            </a:solidFill>
            <a:ln>
              <a:noFill/>
            </a:ln>
            <a:effectLst/>
          </c:spPr>
          <c:invertIfNegative val="0"/>
          <c:cat>
            <c:strRef>
              <c:f>Mentoring!$A$7:$A$9</c:f>
              <c:strCache>
                <c:ptCount val="3"/>
                <c:pt idx="0">
                  <c:v>2013 / 2014</c:v>
                </c:pt>
                <c:pt idx="1">
                  <c:v>2014 / 2015</c:v>
                </c:pt>
                <c:pt idx="2">
                  <c:v>2015 / 2016</c:v>
                </c:pt>
              </c:strCache>
            </c:strRef>
          </c:cat>
          <c:val>
            <c:numRef>
              <c:f>Mentoring!$C$7:$C$9</c:f>
              <c:numCache>
                <c:formatCode>General</c:formatCode>
                <c:ptCount val="3"/>
                <c:pt idx="0">
                  <c:v>246</c:v>
                </c:pt>
                <c:pt idx="1">
                  <c:v>265</c:v>
                </c:pt>
                <c:pt idx="2">
                  <c:v>563</c:v>
                </c:pt>
              </c:numCache>
            </c:numRef>
          </c:val>
        </c:ser>
        <c:dLbls>
          <c:showLegendKey val="0"/>
          <c:showVal val="0"/>
          <c:showCatName val="0"/>
          <c:showSerName val="0"/>
          <c:showPercent val="0"/>
          <c:showBubbleSize val="0"/>
        </c:dLbls>
        <c:gapWidth val="150"/>
        <c:overlap val="100"/>
        <c:axId val="364357712"/>
        <c:axId val="364969656"/>
      </c:barChart>
      <c:catAx>
        <c:axId val="364357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364969656"/>
        <c:crosses val="autoZero"/>
        <c:auto val="1"/>
        <c:lblAlgn val="ctr"/>
        <c:lblOffset val="100"/>
        <c:noMultiLvlLbl val="0"/>
      </c:catAx>
      <c:valAx>
        <c:axId val="3649696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3643577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r>
              <a:rPr lang="en-GB" b="1" u="sng" dirty="0" smtClean="0"/>
              <a:t>Age</a:t>
            </a:r>
            <a:endParaRPr lang="en-GB" b="1" u="sng" dirty="0"/>
          </a:p>
        </c:rich>
      </c:tx>
      <c:layout/>
      <c:overlay val="0"/>
      <c:spPr>
        <a:noFill/>
        <a:ln>
          <a:noFill/>
        </a:ln>
        <a:effectLst/>
      </c:spPr>
      <c:txPr>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1839336055215326E-2"/>
          <c:y val="0.13885803826569054"/>
          <c:w val="0.87049091085836494"/>
          <c:h val="0.57426171479915022"/>
        </c:manualLayout>
      </c:layout>
      <c:barChart>
        <c:barDir val="bar"/>
        <c:grouping val="percentStacked"/>
        <c:varyColors val="0"/>
        <c:ser>
          <c:idx val="0"/>
          <c:order val="0"/>
          <c:tx>
            <c:strRef>
              <c:f>'VBR grouping'!$B$74:$C$74</c:f>
              <c:strCache>
                <c:ptCount val="2"/>
                <c:pt idx="1">
                  <c:v>18-20</c:v>
                </c:pt>
              </c:strCache>
            </c:strRef>
          </c:tx>
          <c:spPr>
            <a:solidFill>
              <a:schemeClr val="accent1"/>
            </a:solidFill>
            <a:ln>
              <a:noFill/>
            </a:ln>
            <a:effectLst/>
          </c:spPr>
          <c:invertIfNegative val="0"/>
          <c:cat>
            <c:multiLvlStrRef>
              <c:f>'VBR grouping'!$D$72:$E$73</c:f>
              <c:multiLvlStrCache>
                <c:ptCount val="2"/>
                <c:lvl>
                  <c:pt idx="0">
                    <c:v>yes</c:v>
                  </c:pt>
                  <c:pt idx="1">
                    <c:v>no</c:v>
                  </c:pt>
                </c:lvl>
                <c:lvl>
                  <c:pt idx="0">
                    <c:v>VBR</c:v>
                  </c:pt>
                </c:lvl>
              </c:multiLvlStrCache>
            </c:multiLvlStrRef>
          </c:cat>
          <c:val>
            <c:numRef>
              <c:f>'VBR grouping'!$D$74:$E$74</c:f>
              <c:numCache>
                <c:formatCode>General</c:formatCode>
                <c:ptCount val="2"/>
                <c:pt idx="0">
                  <c:v>21</c:v>
                </c:pt>
                <c:pt idx="1">
                  <c:v>32</c:v>
                </c:pt>
              </c:numCache>
            </c:numRef>
          </c:val>
        </c:ser>
        <c:ser>
          <c:idx val="1"/>
          <c:order val="1"/>
          <c:tx>
            <c:strRef>
              <c:f>'VBR grouping'!$B$75:$C$75</c:f>
              <c:strCache>
                <c:ptCount val="2"/>
                <c:pt idx="1">
                  <c:v>21-24</c:v>
                </c:pt>
              </c:strCache>
            </c:strRef>
          </c:tx>
          <c:spPr>
            <a:solidFill>
              <a:schemeClr val="accent2"/>
            </a:solidFill>
            <a:ln>
              <a:noFill/>
            </a:ln>
            <a:effectLst/>
          </c:spPr>
          <c:invertIfNegative val="0"/>
          <c:cat>
            <c:multiLvlStrRef>
              <c:f>'VBR grouping'!$D$72:$E$73</c:f>
              <c:multiLvlStrCache>
                <c:ptCount val="2"/>
                <c:lvl>
                  <c:pt idx="0">
                    <c:v>yes</c:v>
                  </c:pt>
                  <c:pt idx="1">
                    <c:v>no</c:v>
                  </c:pt>
                </c:lvl>
                <c:lvl>
                  <c:pt idx="0">
                    <c:v>VBR</c:v>
                  </c:pt>
                </c:lvl>
              </c:multiLvlStrCache>
            </c:multiLvlStrRef>
          </c:cat>
          <c:val>
            <c:numRef>
              <c:f>'VBR grouping'!$D$75:$E$75</c:f>
              <c:numCache>
                <c:formatCode>General</c:formatCode>
                <c:ptCount val="2"/>
                <c:pt idx="0">
                  <c:v>19</c:v>
                </c:pt>
                <c:pt idx="1">
                  <c:v>51</c:v>
                </c:pt>
              </c:numCache>
            </c:numRef>
          </c:val>
        </c:ser>
        <c:ser>
          <c:idx val="2"/>
          <c:order val="2"/>
          <c:tx>
            <c:strRef>
              <c:f>'VBR grouping'!$B$76:$C$76</c:f>
              <c:strCache>
                <c:ptCount val="2"/>
                <c:pt idx="1">
                  <c:v>25-29</c:v>
                </c:pt>
              </c:strCache>
            </c:strRef>
          </c:tx>
          <c:spPr>
            <a:solidFill>
              <a:schemeClr val="accent3"/>
            </a:solidFill>
            <a:ln>
              <a:noFill/>
            </a:ln>
            <a:effectLst/>
          </c:spPr>
          <c:invertIfNegative val="0"/>
          <c:cat>
            <c:multiLvlStrRef>
              <c:f>'VBR grouping'!$D$72:$E$73</c:f>
              <c:multiLvlStrCache>
                <c:ptCount val="2"/>
                <c:lvl>
                  <c:pt idx="0">
                    <c:v>yes</c:v>
                  </c:pt>
                  <c:pt idx="1">
                    <c:v>no</c:v>
                  </c:pt>
                </c:lvl>
                <c:lvl>
                  <c:pt idx="0">
                    <c:v>VBR</c:v>
                  </c:pt>
                </c:lvl>
              </c:multiLvlStrCache>
            </c:multiLvlStrRef>
          </c:cat>
          <c:val>
            <c:numRef>
              <c:f>'VBR grouping'!$D$76:$E$76</c:f>
              <c:numCache>
                <c:formatCode>General</c:formatCode>
                <c:ptCount val="2"/>
                <c:pt idx="0">
                  <c:v>25</c:v>
                </c:pt>
                <c:pt idx="1">
                  <c:v>42</c:v>
                </c:pt>
              </c:numCache>
            </c:numRef>
          </c:val>
        </c:ser>
        <c:ser>
          <c:idx val="3"/>
          <c:order val="3"/>
          <c:tx>
            <c:strRef>
              <c:f>'VBR grouping'!$B$77:$C$77</c:f>
              <c:strCache>
                <c:ptCount val="2"/>
                <c:pt idx="1">
                  <c:v>30-39</c:v>
                </c:pt>
              </c:strCache>
            </c:strRef>
          </c:tx>
          <c:spPr>
            <a:solidFill>
              <a:schemeClr val="accent4"/>
            </a:solidFill>
            <a:ln>
              <a:noFill/>
            </a:ln>
            <a:effectLst/>
          </c:spPr>
          <c:invertIfNegative val="0"/>
          <c:cat>
            <c:multiLvlStrRef>
              <c:f>'VBR grouping'!$D$72:$E$73</c:f>
              <c:multiLvlStrCache>
                <c:ptCount val="2"/>
                <c:lvl>
                  <c:pt idx="0">
                    <c:v>yes</c:v>
                  </c:pt>
                  <c:pt idx="1">
                    <c:v>no</c:v>
                  </c:pt>
                </c:lvl>
                <c:lvl>
                  <c:pt idx="0">
                    <c:v>VBR</c:v>
                  </c:pt>
                </c:lvl>
              </c:multiLvlStrCache>
            </c:multiLvlStrRef>
          </c:cat>
          <c:val>
            <c:numRef>
              <c:f>'VBR grouping'!$D$77:$E$77</c:f>
              <c:numCache>
                <c:formatCode>General</c:formatCode>
                <c:ptCount val="2"/>
                <c:pt idx="0">
                  <c:v>45</c:v>
                </c:pt>
                <c:pt idx="1">
                  <c:v>57</c:v>
                </c:pt>
              </c:numCache>
            </c:numRef>
          </c:val>
        </c:ser>
        <c:ser>
          <c:idx val="4"/>
          <c:order val="4"/>
          <c:tx>
            <c:strRef>
              <c:f>'VBR grouping'!$B$78:$C$78</c:f>
              <c:strCache>
                <c:ptCount val="2"/>
                <c:pt idx="1">
                  <c:v>40+</c:v>
                </c:pt>
              </c:strCache>
            </c:strRef>
          </c:tx>
          <c:spPr>
            <a:solidFill>
              <a:schemeClr val="accent5"/>
            </a:solidFill>
            <a:ln>
              <a:noFill/>
            </a:ln>
            <a:effectLst/>
          </c:spPr>
          <c:invertIfNegative val="0"/>
          <c:cat>
            <c:multiLvlStrRef>
              <c:f>'VBR grouping'!$D$72:$E$73</c:f>
              <c:multiLvlStrCache>
                <c:ptCount val="2"/>
                <c:lvl>
                  <c:pt idx="0">
                    <c:v>yes</c:v>
                  </c:pt>
                  <c:pt idx="1">
                    <c:v>no</c:v>
                  </c:pt>
                </c:lvl>
                <c:lvl>
                  <c:pt idx="0">
                    <c:v>VBR</c:v>
                  </c:pt>
                </c:lvl>
              </c:multiLvlStrCache>
            </c:multiLvlStrRef>
          </c:cat>
          <c:val>
            <c:numRef>
              <c:f>'VBR grouping'!$D$78:$E$78</c:f>
              <c:numCache>
                <c:formatCode>General</c:formatCode>
                <c:ptCount val="2"/>
                <c:pt idx="0">
                  <c:v>32</c:v>
                </c:pt>
                <c:pt idx="1">
                  <c:v>59</c:v>
                </c:pt>
              </c:numCache>
            </c:numRef>
          </c:val>
        </c:ser>
        <c:dLbls>
          <c:showLegendKey val="0"/>
          <c:showVal val="0"/>
          <c:showCatName val="0"/>
          <c:showSerName val="0"/>
          <c:showPercent val="0"/>
          <c:showBubbleSize val="0"/>
        </c:dLbls>
        <c:gapWidth val="150"/>
        <c:overlap val="100"/>
        <c:axId val="442928120"/>
        <c:axId val="442928512"/>
      </c:barChart>
      <c:catAx>
        <c:axId val="442928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28512"/>
        <c:crosses val="autoZero"/>
        <c:auto val="1"/>
        <c:lblAlgn val="ctr"/>
        <c:lblOffset val="100"/>
        <c:noMultiLvlLbl val="0"/>
      </c:catAx>
      <c:valAx>
        <c:axId val="4429285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281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r>
              <a:rPr lang="en-GB" b="1" u="sng" dirty="0" smtClean="0"/>
              <a:t>Gender</a:t>
            </a:r>
            <a:endParaRPr lang="en-GB" b="1" u="sng" dirty="0"/>
          </a:p>
        </c:rich>
      </c:tx>
      <c:layout/>
      <c:overlay val="0"/>
      <c:spPr>
        <a:noFill/>
        <a:ln>
          <a:noFill/>
        </a:ln>
        <a:effectLst/>
      </c:spPr>
      <c:txPr>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1839336055215326E-2"/>
          <c:y val="0.17074539610541359"/>
          <c:w val="0.87049091085836494"/>
          <c:h val="0.55067540388232727"/>
        </c:manualLayout>
      </c:layout>
      <c:barChart>
        <c:barDir val="bar"/>
        <c:grouping val="percentStacked"/>
        <c:varyColors val="0"/>
        <c:ser>
          <c:idx val="0"/>
          <c:order val="0"/>
          <c:tx>
            <c:strRef>
              <c:f>'VBR grouping'!$B$5:$C$5</c:f>
              <c:strCache>
                <c:ptCount val="2"/>
                <c:pt idx="1">
                  <c:v>Male</c:v>
                </c:pt>
              </c:strCache>
            </c:strRef>
          </c:tx>
          <c:spPr>
            <a:solidFill>
              <a:schemeClr val="accent1"/>
            </a:solidFill>
            <a:ln>
              <a:noFill/>
            </a:ln>
            <a:effectLst/>
          </c:spPr>
          <c:invertIfNegative val="0"/>
          <c:cat>
            <c:multiLvlStrRef>
              <c:f>'VBR grouping'!$D$3:$E$4</c:f>
              <c:multiLvlStrCache>
                <c:ptCount val="2"/>
                <c:lvl>
                  <c:pt idx="0">
                    <c:v>yes</c:v>
                  </c:pt>
                  <c:pt idx="1">
                    <c:v>no</c:v>
                  </c:pt>
                </c:lvl>
                <c:lvl>
                  <c:pt idx="0">
                    <c:v>VBR</c:v>
                  </c:pt>
                </c:lvl>
              </c:multiLvlStrCache>
            </c:multiLvlStrRef>
          </c:cat>
          <c:val>
            <c:numRef>
              <c:f>'VBR grouping'!$D$5:$E$5</c:f>
              <c:numCache>
                <c:formatCode>General</c:formatCode>
                <c:ptCount val="2"/>
                <c:pt idx="0">
                  <c:v>18</c:v>
                </c:pt>
                <c:pt idx="1">
                  <c:v>43</c:v>
                </c:pt>
              </c:numCache>
            </c:numRef>
          </c:val>
        </c:ser>
        <c:ser>
          <c:idx val="1"/>
          <c:order val="1"/>
          <c:tx>
            <c:strRef>
              <c:f>'VBR grouping'!$B$6:$C$6</c:f>
              <c:strCache>
                <c:ptCount val="2"/>
                <c:pt idx="1">
                  <c:v>Female</c:v>
                </c:pt>
              </c:strCache>
            </c:strRef>
          </c:tx>
          <c:spPr>
            <a:solidFill>
              <a:schemeClr val="accent2"/>
            </a:solidFill>
            <a:ln>
              <a:noFill/>
            </a:ln>
            <a:effectLst/>
          </c:spPr>
          <c:invertIfNegative val="0"/>
          <c:cat>
            <c:multiLvlStrRef>
              <c:f>'VBR grouping'!$D$3:$E$4</c:f>
              <c:multiLvlStrCache>
                <c:ptCount val="2"/>
                <c:lvl>
                  <c:pt idx="0">
                    <c:v>yes</c:v>
                  </c:pt>
                  <c:pt idx="1">
                    <c:v>no</c:v>
                  </c:pt>
                </c:lvl>
                <c:lvl>
                  <c:pt idx="0">
                    <c:v>VBR</c:v>
                  </c:pt>
                </c:lvl>
              </c:multiLvlStrCache>
            </c:multiLvlStrRef>
          </c:cat>
          <c:val>
            <c:numRef>
              <c:f>'VBR grouping'!$D$6:$E$6</c:f>
              <c:numCache>
                <c:formatCode>General</c:formatCode>
                <c:ptCount val="2"/>
                <c:pt idx="0">
                  <c:v>145</c:v>
                </c:pt>
                <c:pt idx="1">
                  <c:v>245</c:v>
                </c:pt>
              </c:numCache>
            </c:numRef>
          </c:val>
        </c:ser>
        <c:dLbls>
          <c:showLegendKey val="0"/>
          <c:showVal val="0"/>
          <c:showCatName val="0"/>
          <c:showSerName val="0"/>
          <c:showPercent val="0"/>
          <c:showBubbleSize val="0"/>
        </c:dLbls>
        <c:gapWidth val="150"/>
        <c:overlap val="100"/>
        <c:axId val="442929296"/>
        <c:axId val="442929688"/>
      </c:barChart>
      <c:catAx>
        <c:axId val="442929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29688"/>
        <c:crosses val="autoZero"/>
        <c:auto val="1"/>
        <c:lblAlgn val="ctr"/>
        <c:lblOffset val="100"/>
        <c:noMultiLvlLbl val="0"/>
      </c:catAx>
      <c:valAx>
        <c:axId val="4429296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29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r>
              <a:rPr lang="en-GB" b="1" u="sng" dirty="0" smtClean="0"/>
              <a:t>Ethnicity</a:t>
            </a:r>
            <a:endParaRPr lang="en-GB" b="1" u="sng" dirty="0"/>
          </a:p>
        </c:rich>
      </c:tx>
      <c:layout/>
      <c:overlay val="0"/>
      <c:spPr>
        <a:noFill/>
        <a:ln>
          <a:noFill/>
        </a:ln>
        <a:effectLst/>
      </c:spPr>
      <c:txPr>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1386337124526106E-2"/>
          <c:y val="0.16006029595974611"/>
          <c:w val="0.89611755127831239"/>
          <c:h val="0.44302049496472112"/>
        </c:manualLayout>
      </c:layout>
      <c:barChart>
        <c:barDir val="bar"/>
        <c:grouping val="percentStacked"/>
        <c:varyColors val="0"/>
        <c:ser>
          <c:idx val="0"/>
          <c:order val="0"/>
          <c:tx>
            <c:strRef>
              <c:f>'VBR grouping'!$B$61:$C$61</c:f>
              <c:strCache>
                <c:ptCount val="2"/>
                <c:pt idx="1">
                  <c:v>White: British/Irish/Scottish</c:v>
                </c:pt>
              </c:strCache>
            </c:strRef>
          </c:tx>
          <c:spPr>
            <a:solidFill>
              <a:schemeClr val="accent1"/>
            </a:solidFill>
            <a:ln>
              <a:noFill/>
            </a:ln>
            <a:effectLst/>
          </c:spPr>
          <c:invertIfNegative val="0"/>
          <c:cat>
            <c:multiLvlStrRef>
              <c:f>'VBR grouping'!$D$59:$E$60</c:f>
              <c:multiLvlStrCache>
                <c:ptCount val="2"/>
                <c:lvl>
                  <c:pt idx="0">
                    <c:v>yes</c:v>
                  </c:pt>
                  <c:pt idx="1">
                    <c:v>no</c:v>
                  </c:pt>
                </c:lvl>
                <c:lvl>
                  <c:pt idx="0">
                    <c:v>VBR</c:v>
                  </c:pt>
                </c:lvl>
              </c:multiLvlStrCache>
            </c:multiLvlStrRef>
          </c:cat>
          <c:val>
            <c:numRef>
              <c:f>'VBR grouping'!$D$61:$E$61</c:f>
              <c:numCache>
                <c:formatCode>General</c:formatCode>
                <c:ptCount val="2"/>
                <c:pt idx="0">
                  <c:v>66</c:v>
                </c:pt>
                <c:pt idx="1">
                  <c:v>162</c:v>
                </c:pt>
              </c:numCache>
            </c:numRef>
          </c:val>
        </c:ser>
        <c:ser>
          <c:idx val="1"/>
          <c:order val="1"/>
          <c:tx>
            <c:strRef>
              <c:f>'VBR grouping'!$B$62:$C$62</c:f>
              <c:strCache>
                <c:ptCount val="2"/>
                <c:pt idx="1">
                  <c:v>Black, Black British, other Black</c:v>
                </c:pt>
              </c:strCache>
            </c:strRef>
          </c:tx>
          <c:spPr>
            <a:solidFill>
              <a:schemeClr val="accent2"/>
            </a:solidFill>
            <a:ln>
              <a:noFill/>
            </a:ln>
            <a:effectLst/>
          </c:spPr>
          <c:invertIfNegative val="0"/>
          <c:cat>
            <c:multiLvlStrRef>
              <c:f>'VBR grouping'!$D$59:$E$60</c:f>
              <c:multiLvlStrCache>
                <c:ptCount val="2"/>
                <c:lvl>
                  <c:pt idx="0">
                    <c:v>yes</c:v>
                  </c:pt>
                  <c:pt idx="1">
                    <c:v>no</c:v>
                  </c:pt>
                </c:lvl>
                <c:lvl>
                  <c:pt idx="0">
                    <c:v>VBR</c:v>
                  </c:pt>
                </c:lvl>
              </c:multiLvlStrCache>
            </c:multiLvlStrRef>
          </c:cat>
          <c:val>
            <c:numRef>
              <c:f>'VBR grouping'!$D$62:$E$62</c:f>
              <c:numCache>
                <c:formatCode>General</c:formatCode>
                <c:ptCount val="2"/>
                <c:pt idx="0">
                  <c:v>68</c:v>
                </c:pt>
                <c:pt idx="1">
                  <c:v>102</c:v>
                </c:pt>
              </c:numCache>
            </c:numRef>
          </c:val>
        </c:ser>
        <c:ser>
          <c:idx val="2"/>
          <c:order val="2"/>
          <c:tx>
            <c:strRef>
              <c:f>'VBR grouping'!$B$63:$C$63</c:f>
              <c:strCache>
                <c:ptCount val="2"/>
                <c:pt idx="1">
                  <c:v>Asian, British Asian, Chinese</c:v>
                </c:pt>
              </c:strCache>
            </c:strRef>
          </c:tx>
          <c:spPr>
            <a:solidFill>
              <a:schemeClr val="accent3"/>
            </a:solidFill>
            <a:ln>
              <a:noFill/>
            </a:ln>
            <a:effectLst/>
          </c:spPr>
          <c:invertIfNegative val="0"/>
          <c:cat>
            <c:multiLvlStrRef>
              <c:f>'VBR grouping'!$D$59:$E$60</c:f>
              <c:multiLvlStrCache>
                <c:ptCount val="2"/>
                <c:lvl>
                  <c:pt idx="0">
                    <c:v>yes</c:v>
                  </c:pt>
                  <c:pt idx="1">
                    <c:v>no</c:v>
                  </c:pt>
                </c:lvl>
                <c:lvl>
                  <c:pt idx="0">
                    <c:v>VBR</c:v>
                  </c:pt>
                </c:lvl>
              </c:multiLvlStrCache>
            </c:multiLvlStrRef>
          </c:cat>
          <c:val>
            <c:numRef>
              <c:f>'VBR grouping'!$D$63:$E$63</c:f>
              <c:numCache>
                <c:formatCode>General</c:formatCode>
                <c:ptCount val="2"/>
                <c:pt idx="0">
                  <c:v>15</c:v>
                </c:pt>
                <c:pt idx="1">
                  <c:v>22</c:v>
                </c:pt>
              </c:numCache>
            </c:numRef>
          </c:val>
        </c:ser>
        <c:ser>
          <c:idx val="3"/>
          <c:order val="3"/>
          <c:tx>
            <c:strRef>
              <c:f>'VBR grouping'!$B$64:$C$64</c:f>
              <c:strCache>
                <c:ptCount val="2"/>
                <c:pt idx="1">
                  <c:v>Mixed or other background</c:v>
                </c:pt>
              </c:strCache>
            </c:strRef>
          </c:tx>
          <c:spPr>
            <a:solidFill>
              <a:schemeClr val="accent4"/>
            </a:solidFill>
            <a:ln>
              <a:noFill/>
            </a:ln>
            <a:effectLst/>
          </c:spPr>
          <c:invertIfNegative val="0"/>
          <c:cat>
            <c:multiLvlStrRef>
              <c:f>'VBR grouping'!$D$59:$E$60</c:f>
              <c:multiLvlStrCache>
                <c:ptCount val="2"/>
                <c:lvl>
                  <c:pt idx="0">
                    <c:v>yes</c:v>
                  </c:pt>
                  <c:pt idx="1">
                    <c:v>no</c:v>
                  </c:pt>
                </c:lvl>
                <c:lvl>
                  <c:pt idx="0">
                    <c:v>VBR</c:v>
                  </c:pt>
                </c:lvl>
              </c:multiLvlStrCache>
            </c:multiLvlStrRef>
          </c:cat>
          <c:val>
            <c:numRef>
              <c:f>'VBR grouping'!$D$64:$E$64</c:f>
              <c:numCache>
                <c:formatCode>General</c:formatCode>
                <c:ptCount val="2"/>
                <c:pt idx="0">
                  <c:v>10</c:v>
                </c:pt>
                <c:pt idx="1">
                  <c:v>5</c:v>
                </c:pt>
              </c:numCache>
            </c:numRef>
          </c:val>
        </c:ser>
        <c:dLbls>
          <c:showLegendKey val="0"/>
          <c:showVal val="0"/>
          <c:showCatName val="0"/>
          <c:showSerName val="0"/>
          <c:showPercent val="0"/>
          <c:showBubbleSize val="0"/>
        </c:dLbls>
        <c:gapWidth val="150"/>
        <c:overlap val="100"/>
        <c:axId val="442930472"/>
        <c:axId val="442930864"/>
      </c:barChart>
      <c:catAx>
        <c:axId val="442930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30864"/>
        <c:crosses val="autoZero"/>
        <c:auto val="1"/>
        <c:lblAlgn val="ctr"/>
        <c:lblOffset val="100"/>
        <c:noMultiLvlLbl val="0"/>
      </c:catAx>
      <c:valAx>
        <c:axId val="442930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2930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u="sng" dirty="0"/>
              <a:t>Cohort 1</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r>
              <a:rPr lang="en-GB" b="1" u="sng" dirty="0" smtClean="0"/>
              <a:t>Standard Recruitment</a:t>
            </a:r>
            <a:endParaRPr lang="en-GB" b="1" u="sng" dirty="0"/>
          </a:p>
        </c:rich>
      </c:tx>
      <c:layout/>
      <c:overlay val="0"/>
      <c:spPr>
        <a:noFill/>
        <a:ln>
          <a:noFill/>
        </a:ln>
        <a:effectLst/>
      </c:spPr>
      <c:txPr>
        <a:bodyPr rot="0" spcFirstLastPara="1" vertOverflow="ellipsis" vert="horz" wrap="square" anchor="ctr" anchorCtr="1"/>
        <a:lstStyle/>
        <a:p>
          <a:pPr>
            <a:defRPr sz="144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'VBR grouping'!$C$46:$C$51</c:f>
              <c:strCache>
                <c:ptCount val="6"/>
                <c:pt idx="0">
                  <c:v>Midwifery</c:v>
                </c:pt>
                <c:pt idx="1">
                  <c:v>Mental Health</c:v>
                </c:pt>
                <c:pt idx="2">
                  <c:v>Adult Nursing</c:v>
                </c:pt>
                <c:pt idx="3">
                  <c:v>Child Nursing</c:v>
                </c:pt>
                <c:pt idx="4">
                  <c:v>Learning Disability</c:v>
                </c:pt>
                <c:pt idx="5">
                  <c:v>PGDip Mental Health/Adult Nursing</c:v>
                </c:pt>
              </c:strCache>
            </c:strRef>
          </c:cat>
          <c:val>
            <c:numRef>
              <c:f>'VBR grouping'!$D$46:$D$51</c:f>
              <c:numCache>
                <c:formatCode>General</c:formatCode>
                <c:ptCount val="6"/>
                <c:pt idx="0">
                  <c:v>135</c:v>
                </c:pt>
                <c:pt idx="1">
                  <c:v>32</c:v>
                </c:pt>
                <c:pt idx="2">
                  <c:v>44</c:v>
                </c:pt>
                <c:pt idx="3">
                  <c:v>25</c:v>
                </c:pt>
                <c:pt idx="4">
                  <c:v>12</c:v>
                </c:pt>
                <c:pt idx="5">
                  <c:v>47</c:v>
                </c:pt>
              </c:numCache>
            </c:numRef>
          </c:val>
        </c:ser>
        <c:dLbls>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77590-66FF-4A54-AE2C-18E5FC921302}" type="doc">
      <dgm:prSet loTypeId="urn:microsoft.com/office/officeart/2005/8/layout/pyramid4" loCatId="" qsTypeId="urn:microsoft.com/office/officeart/2005/8/quickstyle/simple2" qsCatId="simple" csTypeId="urn:microsoft.com/office/officeart/2005/8/colors/accent1_2" csCatId="accent1" phldr="1"/>
      <dgm:spPr/>
      <dgm:t>
        <a:bodyPr/>
        <a:lstStyle/>
        <a:p>
          <a:endParaRPr lang="en-GB"/>
        </a:p>
      </dgm:t>
    </dgm:pt>
    <dgm:pt modelId="{1AE6ADF2-DEEC-4A6A-91B8-9C8DB5EF891F}">
      <dgm:prSet phldrT="[Text]" custT="1"/>
      <dgm:spPr/>
      <dgm:t>
        <a:bodyPr/>
        <a:lstStyle/>
        <a:p>
          <a:r>
            <a:rPr lang="en-GB" sz="1000" dirty="0"/>
            <a:t>Communication</a:t>
          </a:r>
        </a:p>
      </dgm:t>
    </dgm:pt>
    <dgm:pt modelId="{F97E0B3F-2A0E-403D-8128-1EFF05C062C0}" type="parTrans" cxnId="{CE7AEACC-58E5-4975-8562-2788B2ECBBC6}">
      <dgm:prSet/>
      <dgm:spPr/>
      <dgm:t>
        <a:bodyPr/>
        <a:lstStyle/>
        <a:p>
          <a:endParaRPr lang="en-GB" sz="1000"/>
        </a:p>
      </dgm:t>
    </dgm:pt>
    <dgm:pt modelId="{FEEDEC64-AD6F-41D9-BACE-7B28EEAEA0CC}" type="sibTrans" cxnId="{CE7AEACC-58E5-4975-8562-2788B2ECBBC6}">
      <dgm:prSet/>
      <dgm:spPr/>
      <dgm:t>
        <a:bodyPr/>
        <a:lstStyle/>
        <a:p>
          <a:endParaRPr lang="en-GB" sz="1000"/>
        </a:p>
      </dgm:t>
    </dgm:pt>
    <dgm:pt modelId="{832085C7-FD88-474B-B884-26BBE5A704F3}">
      <dgm:prSet phldrT="[Text]" custT="1"/>
      <dgm:spPr>
        <a:solidFill>
          <a:schemeClr val="tx2">
            <a:lumMod val="75000"/>
          </a:schemeClr>
        </a:solidFill>
        <a:ln>
          <a:solidFill>
            <a:schemeClr val="accent2"/>
          </a:solidFill>
        </a:ln>
      </dgm:spPr>
      <dgm:t>
        <a:bodyPr/>
        <a:lstStyle/>
        <a:p>
          <a:r>
            <a:rPr lang="en-GB" sz="1000"/>
            <a:t>Student Dissatisfaction</a:t>
          </a:r>
        </a:p>
      </dgm:t>
    </dgm:pt>
    <dgm:pt modelId="{68F83196-ECDE-47AF-BA0A-C4A8F3EFDFE5}" type="parTrans" cxnId="{16872E5A-CD8A-47AD-84CD-A4E3EC8D56BA}">
      <dgm:prSet/>
      <dgm:spPr/>
      <dgm:t>
        <a:bodyPr/>
        <a:lstStyle/>
        <a:p>
          <a:endParaRPr lang="en-GB" sz="1000"/>
        </a:p>
      </dgm:t>
    </dgm:pt>
    <dgm:pt modelId="{EB934004-D6C2-4B3D-B83C-B8CB7378DB35}" type="sibTrans" cxnId="{16872E5A-CD8A-47AD-84CD-A4E3EC8D56BA}">
      <dgm:prSet/>
      <dgm:spPr/>
      <dgm:t>
        <a:bodyPr/>
        <a:lstStyle/>
        <a:p>
          <a:endParaRPr lang="en-GB" sz="1000"/>
        </a:p>
      </dgm:t>
    </dgm:pt>
    <dgm:pt modelId="{9A28A132-C077-6E4A-B2CC-9A1D45778E56}">
      <dgm:prSet phldrT="[Text]" custT="1"/>
      <dgm:spPr>
        <a:solidFill>
          <a:schemeClr val="tx2">
            <a:lumMod val="75000"/>
          </a:schemeClr>
        </a:solidFill>
        <a:ln>
          <a:solidFill>
            <a:schemeClr val="bg1"/>
          </a:solidFill>
        </a:ln>
      </dgm:spPr>
      <dgm:t>
        <a:bodyPr/>
        <a:lstStyle/>
        <a:p>
          <a:r>
            <a:rPr lang="en-GB" sz="1000"/>
            <a:t>Ineffective Support</a:t>
          </a:r>
        </a:p>
      </dgm:t>
    </dgm:pt>
    <dgm:pt modelId="{CEB52701-64D4-6C45-9528-0EA36239BE07}" type="parTrans" cxnId="{752056E0-7F0D-8F45-AC31-7C12166FFCA1}">
      <dgm:prSet/>
      <dgm:spPr/>
      <dgm:t>
        <a:bodyPr/>
        <a:lstStyle/>
        <a:p>
          <a:endParaRPr lang="en-US" sz="1000"/>
        </a:p>
      </dgm:t>
    </dgm:pt>
    <dgm:pt modelId="{FC2E1CF3-770D-5242-87C9-FADA310B2B89}" type="sibTrans" cxnId="{752056E0-7F0D-8F45-AC31-7C12166FFCA1}">
      <dgm:prSet/>
      <dgm:spPr/>
      <dgm:t>
        <a:bodyPr/>
        <a:lstStyle/>
        <a:p>
          <a:endParaRPr lang="en-US" sz="1000"/>
        </a:p>
      </dgm:t>
    </dgm:pt>
    <dgm:pt modelId="{645CAE02-F76C-AF40-B826-23C5B264A33F}">
      <dgm:prSet phldrT="[Text]" custT="1"/>
      <dgm:spPr>
        <a:solidFill>
          <a:schemeClr val="tx2">
            <a:lumMod val="75000"/>
          </a:schemeClr>
        </a:solidFill>
      </dgm:spPr>
      <dgm:t>
        <a:bodyPr/>
        <a:lstStyle/>
        <a:p>
          <a:r>
            <a:rPr lang="en-GB" sz="1000"/>
            <a:t>Powerlessness</a:t>
          </a:r>
        </a:p>
      </dgm:t>
    </dgm:pt>
    <dgm:pt modelId="{39B0F5DF-9F6F-D143-8B9A-41FE378C1881}" type="parTrans" cxnId="{7ACA97E1-A956-F44F-89CD-91EC6E7A5328}">
      <dgm:prSet/>
      <dgm:spPr/>
      <dgm:t>
        <a:bodyPr/>
        <a:lstStyle/>
        <a:p>
          <a:endParaRPr lang="en-US" sz="1000"/>
        </a:p>
      </dgm:t>
    </dgm:pt>
    <dgm:pt modelId="{B7784C0D-53EF-714E-BA90-1F5425B9F061}" type="sibTrans" cxnId="{7ACA97E1-A956-F44F-89CD-91EC6E7A5328}">
      <dgm:prSet/>
      <dgm:spPr/>
      <dgm:t>
        <a:bodyPr/>
        <a:lstStyle/>
        <a:p>
          <a:endParaRPr lang="en-US" sz="1000"/>
        </a:p>
      </dgm:t>
    </dgm:pt>
    <dgm:pt modelId="{BBF6A00C-41B3-994C-B6BB-BDDD58F5FAC7}">
      <dgm:prSet phldrT="[Text]" custT="1"/>
      <dgm:spPr/>
      <dgm:t>
        <a:bodyPr/>
        <a:lstStyle/>
        <a:p>
          <a:r>
            <a:rPr lang="en-GB" sz="1000" dirty="0" smtClean="0"/>
            <a:t>Training Support</a:t>
          </a:r>
          <a:endParaRPr lang="en-GB" sz="1000" dirty="0"/>
        </a:p>
      </dgm:t>
    </dgm:pt>
    <dgm:pt modelId="{E157D849-3B7F-8D44-9E7F-29A43A8C5DB7}" type="parTrans" cxnId="{57923E8B-E1F1-2B45-8B5F-97E8FD54F4D8}">
      <dgm:prSet/>
      <dgm:spPr/>
      <dgm:t>
        <a:bodyPr/>
        <a:lstStyle/>
        <a:p>
          <a:endParaRPr lang="en-US" sz="1000"/>
        </a:p>
      </dgm:t>
    </dgm:pt>
    <dgm:pt modelId="{BC7FD20A-358E-FC46-A071-62AB70A9848B}" type="sibTrans" cxnId="{57923E8B-E1F1-2B45-8B5F-97E8FD54F4D8}">
      <dgm:prSet/>
      <dgm:spPr/>
      <dgm:t>
        <a:bodyPr/>
        <a:lstStyle/>
        <a:p>
          <a:endParaRPr lang="en-US" sz="1000"/>
        </a:p>
      </dgm:t>
    </dgm:pt>
    <dgm:pt modelId="{0AE51E9A-0237-5A4D-BB63-D35B53A747FC}">
      <dgm:prSet phldrT="[Text]" custT="1"/>
      <dgm:spPr/>
      <dgm:t>
        <a:bodyPr/>
        <a:lstStyle/>
        <a:p>
          <a:r>
            <a:rPr lang="en-GB" sz="1000" dirty="0" smtClean="0"/>
            <a:t>Hierarchy </a:t>
          </a:r>
          <a:endParaRPr lang="en-GB" sz="1000" dirty="0"/>
        </a:p>
      </dgm:t>
    </dgm:pt>
    <dgm:pt modelId="{3C523453-C251-F247-A298-A37D707C5499}" type="parTrans" cxnId="{9012ED54-7434-AA42-9BD5-5B51F17AF45A}">
      <dgm:prSet/>
      <dgm:spPr/>
      <dgm:t>
        <a:bodyPr/>
        <a:lstStyle/>
        <a:p>
          <a:endParaRPr lang="en-US" sz="1000"/>
        </a:p>
      </dgm:t>
    </dgm:pt>
    <dgm:pt modelId="{8F17B110-F668-4848-BBFE-55CFF322F7A2}" type="sibTrans" cxnId="{9012ED54-7434-AA42-9BD5-5B51F17AF45A}">
      <dgm:prSet/>
      <dgm:spPr/>
      <dgm:t>
        <a:bodyPr/>
        <a:lstStyle/>
        <a:p>
          <a:endParaRPr lang="en-US" sz="1000"/>
        </a:p>
      </dgm:t>
    </dgm:pt>
    <dgm:pt modelId="{C68F5C87-6962-2E4E-9CFA-E7A720D63DE0}">
      <dgm:prSet phldrT="[Text]" custT="1"/>
      <dgm:spPr/>
      <dgm:t>
        <a:bodyPr/>
        <a:lstStyle/>
        <a:p>
          <a:r>
            <a:rPr lang="en-GB" sz="1000"/>
            <a:t>Preparation</a:t>
          </a:r>
        </a:p>
      </dgm:t>
    </dgm:pt>
    <dgm:pt modelId="{CBAA9768-E070-E247-A481-A15115EA4942}" type="parTrans" cxnId="{0146CF75-C8D2-744E-A8D2-B5A16D64BA7B}">
      <dgm:prSet/>
      <dgm:spPr/>
      <dgm:t>
        <a:bodyPr/>
        <a:lstStyle/>
        <a:p>
          <a:endParaRPr lang="en-US" sz="1000"/>
        </a:p>
      </dgm:t>
    </dgm:pt>
    <dgm:pt modelId="{4BC80BFF-34E1-BA40-87B6-D53A2ABC783C}" type="sibTrans" cxnId="{0146CF75-C8D2-744E-A8D2-B5A16D64BA7B}">
      <dgm:prSet custLinFactX="764109" custLinFactY="-16426" custLinFactNeighborX="800000" custLinFactNeighborY="-100000"/>
      <dgm:spPr/>
      <dgm:t>
        <a:bodyPr/>
        <a:lstStyle/>
        <a:p>
          <a:endParaRPr lang="en-US" sz="1000"/>
        </a:p>
      </dgm:t>
    </dgm:pt>
    <dgm:pt modelId="{E82B4BF4-10B3-2742-AEDB-6EFB9F12EED7}">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GB" sz="1000" dirty="0"/>
            <a:t>Whistleblowing </a:t>
          </a:r>
        </a:p>
        <a:p>
          <a:r>
            <a:rPr lang="en-GB" sz="1000" dirty="0"/>
            <a:t>Student midwifes</a:t>
          </a:r>
        </a:p>
        <a:p>
          <a:r>
            <a:rPr lang="en-GB" sz="1000" dirty="0"/>
            <a:t>only</a:t>
          </a:r>
        </a:p>
      </dgm:t>
    </dgm:pt>
    <dgm:pt modelId="{427E8DB5-4308-9B4C-B175-58FCB837C7E1}" type="parTrans" cxnId="{B25DCAEF-3210-8446-B694-9213A86AC6EA}">
      <dgm:prSet/>
      <dgm:spPr/>
      <dgm:t>
        <a:bodyPr/>
        <a:lstStyle/>
        <a:p>
          <a:endParaRPr lang="en-US" sz="1000"/>
        </a:p>
      </dgm:t>
    </dgm:pt>
    <dgm:pt modelId="{FE458739-DA7C-DA47-870E-BD812582734C}" type="sibTrans" cxnId="{B25DCAEF-3210-8446-B694-9213A86AC6EA}">
      <dgm:prSet/>
      <dgm:spPr/>
      <dgm:t>
        <a:bodyPr/>
        <a:lstStyle/>
        <a:p>
          <a:endParaRPr lang="en-US" sz="1000"/>
        </a:p>
      </dgm:t>
    </dgm:pt>
    <dgm:pt modelId="{61785138-F7A4-49CF-A8E8-D59EC7422014}">
      <dgm:prSet phldrT="[Text]" custT="1"/>
      <dgm:spPr/>
      <dgm:t>
        <a:bodyPr/>
        <a:lstStyle/>
        <a:p>
          <a:r>
            <a:rPr lang="en-GB" sz="1000"/>
            <a:t>Finance</a:t>
          </a:r>
        </a:p>
        <a:p>
          <a:r>
            <a:rPr lang="en-GB" sz="1000"/>
            <a:t>Postgraduate student nurses</a:t>
          </a:r>
        </a:p>
        <a:p>
          <a:r>
            <a:rPr lang="en-GB" sz="1000"/>
            <a:t>only</a:t>
          </a:r>
        </a:p>
      </dgm:t>
    </dgm:pt>
    <dgm:pt modelId="{D576AA3E-7414-4767-AEC9-499B8A718A65}" type="sibTrans" cxnId="{AE86F1BF-8604-4585-ADAD-E784D392E490}">
      <dgm:prSet/>
      <dgm:spPr/>
      <dgm:t>
        <a:bodyPr/>
        <a:lstStyle/>
        <a:p>
          <a:endParaRPr lang="en-GB" sz="1000"/>
        </a:p>
      </dgm:t>
    </dgm:pt>
    <dgm:pt modelId="{31BAC726-C51D-44F7-B556-4A38CF0FD065}" type="parTrans" cxnId="{AE86F1BF-8604-4585-ADAD-E784D392E490}">
      <dgm:prSet/>
      <dgm:spPr/>
      <dgm:t>
        <a:bodyPr/>
        <a:lstStyle/>
        <a:p>
          <a:endParaRPr lang="en-GB" sz="1000"/>
        </a:p>
      </dgm:t>
    </dgm:pt>
    <dgm:pt modelId="{4CE2199F-81EF-8C4E-8A91-417AE1FDF96A}" type="pres">
      <dgm:prSet presAssocID="{85377590-66FF-4A54-AE2C-18E5FC921302}" presName="compositeShape" presStyleCnt="0">
        <dgm:presLayoutVars>
          <dgm:chMax val="9"/>
          <dgm:dir/>
          <dgm:resizeHandles val="exact"/>
        </dgm:presLayoutVars>
      </dgm:prSet>
      <dgm:spPr/>
      <dgm:t>
        <a:bodyPr/>
        <a:lstStyle/>
        <a:p>
          <a:endParaRPr lang="en-US"/>
        </a:p>
      </dgm:t>
    </dgm:pt>
    <dgm:pt modelId="{4F219E5E-F696-1240-9E42-C0796D44DC5B}" type="pres">
      <dgm:prSet presAssocID="{85377590-66FF-4A54-AE2C-18E5FC921302}" presName="triangle1" presStyleLbl="node1" presStyleIdx="0" presStyleCnt="9">
        <dgm:presLayoutVars>
          <dgm:bulletEnabled val="1"/>
        </dgm:presLayoutVars>
      </dgm:prSet>
      <dgm:spPr/>
      <dgm:t>
        <a:bodyPr/>
        <a:lstStyle/>
        <a:p>
          <a:endParaRPr lang="en-US"/>
        </a:p>
      </dgm:t>
    </dgm:pt>
    <dgm:pt modelId="{54DAC8FD-AA4B-FE49-B5EA-4D38F99B1BCF}" type="pres">
      <dgm:prSet presAssocID="{85377590-66FF-4A54-AE2C-18E5FC921302}" presName="triangle2" presStyleLbl="node1" presStyleIdx="1" presStyleCnt="9">
        <dgm:presLayoutVars>
          <dgm:bulletEnabled val="1"/>
        </dgm:presLayoutVars>
      </dgm:prSet>
      <dgm:spPr/>
      <dgm:t>
        <a:bodyPr/>
        <a:lstStyle/>
        <a:p>
          <a:endParaRPr lang="en-US"/>
        </a:p>
      </dgm:t>
    </dgm:pt>
    <dgm:pt modelId="{02BAC6B8-76BC-1A49-8FDA-F74682CFF2D6}" type="pres">
      <dgm:prSet presAssocID="{85377590-66FF-4A54-AE2C-18E5FC921302}" presName="triangle3" presStyleLbl="node1" presStyleIdx="2" presStyleCnt="9">
        <dgm:presLayoutVars>
          <dgm:bulletEnabled val="1"/>
        </dgm:presLayoutVars>
      </dgm:prSet>
      <dgm:spPr/>
      <dgm:t>
        <a:bodyPr/>
        <a:lstStyle/>
        <a:p>
          <a:endParaRPr lang="en-US"/>
        </a:p>
      </dgm:t>
    </dgm:pt>
    <dgm:pt modelId="{B95B404B-1376-5144-941B-75946CAF6D4F}" type="pres">
      <dgm:prSet presAssocID="{85377590-66FF-4A54-AE2C-18E5FC921302}" presName="triangle4" presStyleLbl="node1" presStyleIdx="3" presStyleCnt="9">
        <dgm:presLayoutVars>
          <dgm:bulletEnabled val="1"/>
        </dgm:presLayoutVars>
      </dgm:prSet>
      <dgm:spPr/>
      <dgm:t>
        <a:bodyPr/>
        <a:lstStyle/>
        <a:p>
          <a:endParaRPr lang="en-US"/>
        </a:p>
      </dgm:t>
    </dgm:pt>
    <dgm:pt modelId="{579F7C05-95D5-384E-97E4-02BDDA418CB7}" type="pres">
      <dgm:prSet presAssocID="{85377590-66FF-4A54-AE2C-18E5FC921302}" presName="triangle5" presStyleLbl="node1" presStyleIdx="4" presStyleCnt="9">
        <dgm:presLayoutVars>
          <dgm:bulletEnabled val="1"/>
        </dgm:presLayoutVars>
      </dgm:prSet>
      <dgm:spPr/>
      <dgm:t>
        <a:bodyPr/>
        <a:lstStyle/>
        <a:p>
          <a:endParaRPr lang="en-US"/>
        </a:p>
      </dgm:t>
    </dgm:pt>
    <dgm:pt modelId="{07FEF4DA-9D2A-974D-A8C9-6E6240827AD9}" type="pres">
      <dgm:prSet presAssocID="{85377590-66FF-4A54-AE2C-18E5FC921302}" presName="triangle6" presStyleLbl="node1" presStyleIdx="5" presStyleCnt="9">
        <dgm:presLayoutVars>
          <dgm:bulletEnabled val="1"/>
        </dgm:presLayoutVars>
      </dgm:prSet>
      <dgm:spPr/>
      <dgm:t>
        <a:bodyPr/>
        <a:lstStyle/>
        <a:p>
          <a:endParaRPr lang="en-US"/>
        </a:p>
      </dgm:t>
    </dgm:pt>
    <dgm:pt modelId="{032873C9-897D-DC45-A99F-9BB1F870D1E8}" type="pres">
      <dgm:prSet presAssocID="{85377590-66FF-4A54-AE2C-18E5FC921302}" presName="triangle7" presStyleLbl="node1" presStyleIdx="6" presStyleCnt="9">
        <dgm:presLayoutVars>
          <dgm:bulletEnabled val="1"/>
        </dgm:presLayoutVars>
      </dgm:prSet>
      <dgm:spPr/>
      <dgm:t>
        <a:bodyPr/>
        <a:lstStyle/>
        <a:p>
          <a:endParaRPr lang="en-US"/>
        </a:p>
      </dgm:t>
    </dgm:pt>
    <dgm:pt modelId="{73A8E3DE-985E-DC41-87EB-51837FFD7CB1}" type="pres">
      <dgm:prSet presAssocID="{85377590-66FF-4A54-AE2C-18E5FC921302}" presName="triangle8" presStyleLbl="node1" presStyleIdx="7" presStyleCnt="9">
        <dgm:presLayoutVars>
          <dgm:bulletEnabled val="1"/>
        </dgm:presLayoutVars>
      </dgm:prSet>
      <dgm:spPr/>
      <dgm:t>
        <a:bodyPr/>
        <a:lstStyle/>
        <a:p>
          <a:endParaRPr lang="en-US"/>
        </a:p>
      </dgm:t>
    </dgm:pt>
    <dgm:pt modelId="{0BF1DA22-D4D5-204A-9E85-3ABB18554F7B}" type="pres">
      <dgm:prSet presAssocID="{85377590-66FF-4A54-AE2C-18E5FC921302}" presName="triangle9" presStyleLbl="node1" presStyleIdx="8" presStyleCnt="9">
        <dgm:presLayoutVars>
          <dgm:bulletEnabled val="1"/>
        </dgm:presLayoutVars>
      </dgm:prSet>
      <dgm:spPr/>
      <dgm:t>
        <a:bodyPr/>
        <a:lstStyle/>
        <a:p>
          <a:endParaRPr lang="en-US"/>
        </a:p>
      </dgm:t>
    </dgm:pt>
  </dgm:ptLst>
  <dgm:cxnLst>
    <dgm:cxn modelId="{4CEFADAD-7537-47DA-AEDE-70913A682672}" type="presOf" srcId="{C68F5C87-6962-2E4E-9CFA-E7A720D63DE0}" destId="{0BF1DA22-D4D5-204A-9E85-3ABB18554F7B}" srcOrd="0" destOrd="0" presId="urn:microsoft.com/office/officeart/2005/8/layout/pyramid4"/>
    <dgm:cxn modelId="{D4B4F0D7-2E16-4097-B075-750839A1BFD8}" type="presOf" srcId="{85377590-66FF-4A54-AE2C-18E5FC921302}" destId="{4CE2199F-81EF-8C4E-8A91-417AE1FDF96A}" srcOrd="0" destOrd="0" presId="urn:microsoft.com/office/officeart/2005/8/layout/pyramid4"/>
    <dgm:cxn modelId="{7ACA97E1-A956-F44F-89CD-91EC6E7A5328}" srcId="{85377590-66FF-4A54-AE2C-18E5FC921302}" destId="{645CAE02-F76C-AF40-B826-23C5B264A33F}" srcOrd="3" destOrd="0" parTransId="{39B0F5DF-9F6F-D143-8B9A-41FE378C1881}" sibTransId="{B7784C0D-53EF-714E-BA90-1F5425B9F061}"/>
    <dgm:cxn modelId="{D7401793-31F3-42AC-8925-319EAD6C50DA}" type="presOf" srcId="{832085C7-FD88-474B-B884-26BBE5A704F3}" destId="{4F219E5E-F696-1240-9E42-C0796D44DC5B}" srcOrd="0" destOrd="0" presId="urn:microsoft.com/office/officeart/2005/8/layout/pyramid4"/>
    <dgm:cxn modelId="{AE86F1BF-8604-4585-ADAD-E784D392E490}" srcId="{85377590-66FF-4A54-AE2C-18E5FC921302}" destId="{61785138-F7A4-49CF-A8E8-D59EC7422014}" srcOrd="6" destOrd="0" parTransId="{31BAC726-C51D-44F7-B556-4A38CF0FD065}" sibTransId="{D576AA3E-7414-4767-AEC9-499B8A718A65}"/>
    <dgm:cxn modelId="{752056E0-7F0D-8F45-AC31-7C12166FFCA1}" srcId="{85377590-66FF-4A54-AE2C-18E5FC921302}" destId="{9A28A132-C077-6E4A-B2CC-9A1D45778E56}" srcOrd="1" destOrd="0" parTransId="{CEB52701-64D4-6C45-9528-0EA36239BE07}" sibTransId="{FC2E1CF3-770D-5242-87C9-FADA310B2B89}"/>
    <dgm:cxn modelId="{16872E5A-CD8A-47AD-84CD-A4E3EC8D56BA}" srcId="{85377590-66FF-4A54-AE2C-18E5FC921302}" destId="{832085C7-FD88-474B-B884-26BBE5A704F3}" srcOrd="0" destOrd="0" parTransId="{68F83196-ECDE-47AF-BA0A-C4A8F3EFDFE5}" sibTransId="{EB934004-D6C2-4B3D-B83C-B8CB7378DB35}"/>
    <dgm:cxn modelId="{0146CF75-C8D2-744E-A8D2-B5A16D64BA7B}" srcId="{85377590-66FF-4A54-AE2C-18E5FC921302}" destId="{C68F5C87-6962-2E4E-9CFA-E7A720D63DE0}" srcOrd="8" destOrd="0" parTransId="{CBAA9768-E070-E247-A481-A15115EA4942}" sibTransId="{4BC80BFF-34E1-BA40-87B6-D53A2ABC783C}"/>
    <dgm:cxn modelId="{59647432-FA6F-4187-9422-9D50C0E40D4F}" type="presOf" srcId="{0AE51E9A-0237-5A4D-BB63-D35B53A747FC}" destId="{73A8E3DE-985E-DC41-87EB-51837FFD7CB1}" srcOrd="0" destOrd="0" presId="urn:microsoft.com/office/officeart/2005/8/layout/pyramid4"/>
    <dgm:cxn modelId="{D6AC27DD-3D67-4EF6-A39E-399BD7B51DCE}" type="presOf" srcId="{1AE6ADF2-DEEC-4A6A-91B8-9C8DB5EF891F}" destId="{579F7C05-95D5-384E-97E4-02BDDA418CB7}" srcOrd="0" destOrd="0" presId="urn:microsoft.com/office/officeart/2005/8/layout/pyramid4"/>
    <dgm:cxn modelId="{5B25FE7C-4F17-4615-9F7B-7B1AAC35EB46}" type="presOf" srcId="{9A28A132-C077-6E4A-B2CC-9A1D45778E56}" destId="{54DAC8FD-AA4B-FE49-B5EA-4D38F99B1BCF}" srcOrd="0" destOrd="0" presId="urn:microsoft.com/office/officeart/2005/8/layout/pyramid4"/>
    <dgm:cxn modelId="{39E320C4-C966-4F34-9BE4-B4B2F225F03C}" type="presOf" srcId="{BBF6A00C-41B3-994C-B6BB-BDDD58F5FAC7}" destId="{07FEF4DA-9D2A-974D-A8C9-6E6240827AD9}" srcOrd="0" destOrd="0" presId="urn:microsoft.com/office/officeart/2005/8/layout/pyramid4"/>
    <dgm:cxn modelId="{B25DCAEF-3210-8446-B694-9213A86AC6EA}" srcId="{85377590-66FF-4A54-AE2C-18E5FC921302}" destId="{E82B4BF4-10B3-2742-AEDB-6EFB9F12EED7}" srcOrd="2" destOrd="0" parTransId="{427E8DB5-4308-9B4C-B175-58FCB837C7E1}" sibTransId="{FE458739-DA7C-DA47-870E-BD812582734C}"/>
    <dgm:cxn modelId="{57923E8B-E1F1-2B45-8B5F-97E8FD54F4D8}" srcId="{85377590-66FF-4A54-AE2C-18E5FC921302}" destId="{BBF6A00C-41B3-994C-B6BB-BDDD58F5FAC7}" srcOrd="5" destOrd="0" parTransId="{E157D849-3B7F-8D44-9E7F-29A43A8C5DB7}" sibTransId="{BC7FD20A-358E-FC46-A071-62AB70A9848B}"/>
    <dgm:cxn modelId="{9012ED54-7434-AA42-9BD5-5B51F17AF45A}" srcId="{85377590-66FF-4A54-AE2C-18E5FC921302}" destId="{0AE51E9A-0237-5A4D-BB63-D35B53A747FC}" srcOrd="7" destOrd="0" parTransId="{3C523453-C251-F247-A298-A37D707C5499}" sibTransId="{8F17B110-F668-4848-BBFE-55CFF322F7A2}"/>
    <dgm:cxn modelId="{44C1EA3E-5AE3-4E2A-92A7-C76292F6E1E4}" type="presOf" srcId="{61785138-F7A4-49CF-A8E8-D59EC7422014}" destId="{032873C9-897D-DC45-A99F-9BB1F870D1E8}" srcOrd="0" destOrd="0" presId="urn:microsoft.com/office/officeart/2005/8/layout/pyramid4"/>
    <dgm:cxn modelId="{E2B9B9B9-B9F0-4D94-8749-D81DB68E26AB}" type="presOf" srcId="{645CAE02-F76C-AF40-B826-23C5B264A33F}" destId="{B95B404B-1376-5144-941B-75946CAF6D4F}" srcOrd="0" destOrd="0" presId="urn:microsoft.com/office/officeart/2005/8/layout/pyramid4"/>
    <dgm:cxn modelId="{CDD0C7D4-23B2-42BF-8B48-AE9B430778E9}" type="presOf" srcId="{E82B4BF4-10B3-2742-AEDB-6EFB9F12EED7}" destId="{02BAC6B8-76BC-1A49-8FDA-F74682CFF2D6}" srcOrd="0" destOrd="0" presId="urn:microsoft.com/office/officeart/2005/8/layout/pyramid4"/>
    <dgm:cxn modelId="{CE7AEACC-58E5-4975-8562-2788B2ECBBC6}" srcId="{85377590-66FF-4A54-AE2C-18E5FC921302}" destId="{1AE6ADF2-DEEC-4A6A-91B8-9C8DB5EF891F}" srcOrd="4" destOrd="0" parTransId="{F97E0B3F-2A0E-403D-8128-1EFF05C062C0}" sibTransId="{FEEDEC64-AD6F-41D9-BACE-7B28EEAEA0CC}"/>
    <dgm:cxn modelId="{D7B60E8A-23DF-48FE-9B74-DB0BB03BA97F}" type="presParOf" srcId="{4CE2199F-81EF-8C4E-8A91-417AE1FDF96A}" destId="{4F219E5E-F696-1240-9E42-C0796D44DC5B}" srcOrd="0" destOrd="0" presId="urn:microsoft.com/office/officeart/2005/8/layout/pyramid4"/>
    <dgm:cxn modelId="{51F54B4B-ACA8-438B-B622-C548F6BFD402}" type="presParOf" srcId="{4CE2199F-81EF-8C4E-8A91-417AE1FDF96A}" destId="{54DAC8FD-AA4B-FE49-B5EA-4D38F99B1BCF}" srcOrd="1" destOrd="0" presId="urn:microsoft.com/office/officeart/2005/8/layout/pyramid4"/>
    <dgm:cxn modelId="{6EF1073E-EA52-40AE-8E29-3F6BC48B3AEE}" type="presParOf" srcId="{4CE2199F-81EF-8C4E-8A91-417AE1FDF96A}" destId="{02BAC6B8-76BC-1A49-8FDA-F74682CFF2D6}" srcOrd="2" destOrd="0" presId="urn:microsoft.com/office/officeart/2005/8/layout/pyramid4"/>
    <dgm:cxn modelId="{00661BF5-40FD-4C16-8C16-057FDCD7CA20}" type="presParOf" srcId="{4CE2199F-81EF-8C4E-8A91-417AE1FDF96A}" destId="{B95B404B-1376-5144-941B-75946CAF6D4F}" srcOrd="3" destOrd="0" presId="urn:microsoft.com/office/officeart/2005/8/layout/pyramid4"/>
    <dgm:cxn modelId="{E98F7B42-47B0-4A74-8739-994C62CC3453}" type="presParOf" srcId="{4CE2199F-81EF-8C4E-8A91-417AE1FDF96A}" destId="{579F7C05-95D5-384E-97E4-02BDDA418CB7}" srcOrd="4" destOrd="0" presId="urn:microsoft.com/office/officeart/2005/8/layout/pyramid4"/>
    <dgm:cxn modelId="{81294786-98EB-40FB-91E7-A26399AECD77}" type="presParOf" srcId="{4CE2199F-81EF-8C4E-8A91-417AE1FDF96A}" destId="{07FEF4DA-9D2A-974D-A8C9-6E6240827AD9}" srcOrd="5" destOrd="0" presId="urn:microsoft.com/office/officeart/2005/8/layout/pyramid4"/>
    <dgm:cxn modelId="{2F66B7F1-BBDD-4666-AF54-6D079BF7A9E4}" type="presParOf" srcId="{4CE2199F-81EF-8C4E-8A91-417AE1FDF96A}" destId="{032873C9-897D-DC45-A99F-9BB1F870D1E8}" srcOrd="6" destOrd="0" presId="urn:microsoft.com/office/officeart/2005/8/layout/pyramid4"/>
    <dgm:cxn modelId="{A7945DEC-613F-4308-B123-375AB1B2649A}" type="presParOf" srcId="{4CE2199F-81EF-8C4E-8A91-417AE1FDF96A}" destId="{73A8E3DE-985E-DC41-87EB-51837FFD7CB1}" srcOrd="7" destOrd="0" presId="urn:microsoft.com/office/officeart/2005/8/layout/pyramid4"/>
    <dgm:cxn modelId="{2896483A-4D57-4EC0-A426-987C3C2655DC}" type="presParOf" srcId="{4CE2199F-81EF-8C4E-8A91-417AE1FDF96A}" destId="{0BF1DA22-D4D5-204A-9E85-3ABB18554F7B}" srcOrd="8"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19E5E-F696-1240-9E42-C0796D44DC5B}">
      <dsp:nvSpPr>
        <dsp:cNvPr id="0" name=""/>
        <dsp:cNvSpPr/>
      </dsp:nvSpPr>
      <dsp:spPr>
        <a:xfrm>
          <a:off x="3489507" y="27363"/>
          <a:ext cx="1805960" cy="1805960"/>
        </a:xfrm>
        <a:prstGeom prst="triangle">
          <a:avLst/>
        </a:prstGeom>
        <a:solidFill>
          <a:schemeClr val="tx2">
            <a:lumMod val="75000"/>
          </a:schemeClr>
        </a:solidFill>
        <a:ln w="38100" cap="flat" cmpd="sng" algn="ctr">
          <a:solidFill>
            <a:schemeClr val="accent2"/>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a:t>Student Dissatisfaction</a:t>
          </a:r>
        </a:p>
      </dsp:txBody>
      <dsp:txXfrm>
        <a:off x="3940997" y="930343"/>
        <a:ext cx="902980" cy="902980"/>
      </dsp:txXfrm>
    </dsp:sp>
    <dsp:sp modelId="{54DAC8FD-AA4B-FE49-B5EA-4D38F99B1BCF}">
      <dsp:nvSpPr>
        <dsp:cNvPr id="0" name=""/>
        <dsp:cNvSpPr/>
      </dsp:nvSpPr>
      <dsp:spPr>
        <a:xfrm>
          <a:off x="2586527" y="1833323"/>
          <a:ext cx="1805960" cy="1805960"/>
        </a:xfrm>
        <a:prstGeom prst="triangle">
          <a:avLst/>
        </a:prstGeom>
        <a:solidFill>
          <a:schemeClr val="tx2">
            <a:lumMod val="75000"/>
          </a:schemeClr>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a:t>Ineffective Support</a:t>
          </a:r>
        </a:p>
      </dsp:txBody>
      <dsp:txXfrm>
        <a:off x="3038017" y="2736303"/>
        <a:ext cx="902980" cy="902980"/>
      </dsp:txXfrm>
    </dsp:sp>
    <dsp:sp modelId="{02BAC6B8-76BC-1A49-8FDA-F74682CFF2D6}">
      <dsp:nvSpPr>
        <dsp:cNvPr id="0" name=""/>
        <dsp:cNvSpPr/>
      </dsp:nvSpPr>
      <dsp:spPr>
        <a:xfrm rot="10800000">
          <a:off x="3489507" y="1833323"/>
          <a:ext cx="1805960" cy="1805960"/>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a:t>Whistleblowing </a:t>
          </a:r>
        </a:p>
        <a:p>
          <a:pPr lvl="0" algn="ctr" defTabSz="444500">
            <a:lnSpc>
              <a:spcPct val="90000"/>
            </a:lnSpc>
            <a:spcBef>
              <a:spcPct val="0"/>
            </a:spcBef>
            <a:spcAft>
              <a:spcPct val="35000"/>
            </a:spcAft>
          </a:pPr>
          <a:r>
            <a:rPr lang="en-GB" sz="1000" kern="1200" dirty="0"/>
            <a:t>Student midwifes</a:t>
          </a:r>
        </a:p>
        <a:p>
          <a:pPr lvl="0" algn="ctr" defTabSz="444500">
            <a:lnSpc>
              <a:spcPct val="90000"/>
            </a:lnSpc>
            <a:spcBef>
              <a:spcPct val="0"/>
            </a:spcBef>
            <a:spcAft>
              <a:spcPct val="35000"/>
            </a:spcAft>
          </a:pPr>
          <a:r>
            <a:rPr lang="en-GB" sz="1000" kern="1200" dirty="0"/>
            <a:t>only</a:t>
          </a:r>
        </a:p>
      </dsp:txBody>
      <dsp:txXfrm rot="10800000">
        <a:off x="3940997" y="1833323"/>
        <a:ext cx="902980" cy="902980"/>
      </dsp:txXfrm>
    </dsp:sp>
    <dsp:sp modelId="{B95B404B-1376-5144-941B-75946CAF6D4F}">
      <dsp:nvSpPr>
        <dsp:cNvPr id="0" name=""/>
        <dsp:cNvSpPr/>
      </dsp:nvSpPr>
      <dsp:spPr>
        <a:xfrm>
          <a:off x="4392488" y="1833323"/>
          <a:ext cx="1805960" cy="1805960"/>
        </a:xfrm>
        <a:prstGeom prst="triangle">
          <a:avLst/>
        </a:prstGeom>
        <a:solidFill>
          <a:schemeClr val="tx2">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a:t>Powerlessness</a:t>
          </a:r>
        </a:p>
      </dsp:txBody>
      <dsp:txXfrm>
        <a:off x="4843978" y="2736303"/>
        <a:ext cx="902980" cy="902980"/>
      </dsp:txXfrm>
    </dsp:sp>
    <dsp:sp modelId="{579F7C05-95D5-384E-97E4-02BDDA418CB7}">
      <dsp:nvSpPr>
        <dsp:cNvPr id="0" name=""/>
        <dsp:cNvSpPr/>
      </dsp:nvSpPr>
      <dsp:spPr>
        <a:xfrm>
          <a:off x="1683547" y="3639284"/>
          <a:ext cx="1805960" cy="1805960"/>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a:t>Communication</a:t>
          </a:r>
        </a:p>
      </dsp:txBody>
      <dsp:txXfrm>
        <a:off x="2135037" y="4542264"/>
        <a:ext cx="902980" cy="902980"/>
      </dsp:txXfrm>
    </dsp:sp>
    <dsp:sp modelId="{07FEF4DA-9D2A-974D-A8C9-6E6240827AD9}">
      <dsp:nvSpPr>
        <dsp:cNvPr id="0" name=""/>
        <dsp:cNvSpPr/>
      </dsp:nvSpPr>
      <dsp:spPr>
        <a:xfrm rot="10800000">
          <a:off x="2586527" y="3639284"/>
          <a:ext cx="1805960" cy="1805960"/>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Training Support</a:t>
          </a:r>
          <a:endParaRPr lang="en-GB" sz="1000" kern="1200" dirty="0"/>
        </a:p>
      </dsp:txBody>
      <dsp:txXfrm rot="10800000">
        <a:off x="3038017" y="3639284"/>
        <a:ext cx="902980" cy="902980"/>
      </dsp:txXfrm>
    </dsp:sp>
    <dsp:sp modelId="{032873C9-897D-DC45-A99F-9BB1F870D1E8}">
      <dsp:nvSpPr>
        <dsp:cNvPr id="0" name=""/>
        <dsp:cNvSpPr/>
      </dsp:nvSpPr>
      <dsp:spPr>
        <a:xfrm>
          <a:off x="3489507" y="3639284"/>
          <a:ext cx="1805960" cy="1805960"/>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a:t>Finance</a:t>
          </a:r>
        </a:p>
        <a:p>
          <a:pPr lvl="0" algn="ctr" defTabSz="444500">
            <a:lnSpc>
              <a:spcPct val="90000"/>
            </a:lnSpc>
            <a:spcBef>
              <a:spcPct val="0"/>
            </a:spcBef>
            <a:spcAft>
              <a:spcPct val="35000"/>
            </a:spcAft>
          </a:pPr>
          <a:r>
            <a:rPr lang="en-GB" sz="1000" kern="1200"/>
            <a:t>Postgraduate student nurses</a:t>
          </a:r>
        </a:p>
        <a:p>
          <a:pPr lvl="0" algn="ctr" defTabSz="444500">
            <a:lnSpc>
              <a:spcPct val="90000"/>
            </a:lnSpc>
            <a:spcBef>
              <a:spcPct val="0"/>
            </a:spcBef>
            <a:spcAft>
              <a:spcPct val="35000"/>
            </a:spcAft>
          </a:pPr>
          <a:r>
            <a:rPr lang="en-GB" sz="1000" kern="1200"/>
            <a:t>only</a:t>
          </a:r>
        </a:p>
      </dsp:txBody>
      <dsp:txXfrm>
        <a:off x="3940997" y="4542264"/>
        <a:ext cx="902980" cy="902980"/>
      </dsp:txXfrm>
    </dsp:sp>
    <dsp:sp modelId="{73A8E3DE-985E-DC41-87EB-51837FFD7CB1}">
      <dsp:nvSpPr>
        <dsp:cNvPr id="0" name=""/>
        <dsp:cNvSpPr/>
      </dsp:nvSpPr>
      <dsp:spPr>
        <a:xfrm rot="10800000">
          <a:off x="4392488" y="3639284"/>
          <a:ext cx="1805960" cy="1805960"/>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Hierarchy </a:t>
          </a:r>
          <a:endParaRPr lang="en-GB" sz="1000" kern="1200" dirty="0"/>
        </a:p>
      </dsp:txBody>
      <dsp:txXfrm rot="10800000">
        <a:off x="4843978" y="3639284"/>
        <a:ext cx="902980" cy="902980"/>
      </dsp:txXfrm>
    </dsp:sp>
    <dsp:sp modelId="{0BF1DA22-D4D5-204A-9E85-3ABB18554F7B}">
      <dsp:nvSpPr>
        <dsp:cNvPr id="0" name=""/>
        <dsp:cNvSpPr/>
      </dsp:nvSpPr>
      <dsp:spPr>
        <a:xfrm>
          <a:off x="5295468" y="3639284"/>
          <a:ext cx="1805960" cy="1805960"/>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a:t>Preparation</a:t>
          </a:r>
        </a:p>
      </dsp:txBody>
      <dsp:txXfrm>
        <a:off x="5746958" y="4542264"/>
        <a:ext cx="902980" cy="90298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C57F7D4-2774-4B19-8A92-77419BFBD932}" type="datetimeFigureOut">
              <a:rPr lang="en-GB" smtClean="0"/>
              <a:t>10/03/2016</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A19C02E3-16A7-422D-ABBE-3129A51A333D}" type="slidenum">
              <a:rPr lang="en-GB" smtClean="0"/>
              <a:t>‹#›</a:t>
            </a:fld>
            <a:endParaRPr lang="en-GB"/>
          </a:p>
        </p:txBody>
      </p:sp>
    </p:spTree>
    <p:extLst>
      <p:ext uri="{BB962C8B-B14F-4D97-AF65-F5344CB8AC3E}">
        <p14:creationId xmlns:p14="http://schemas.microsoft.com/office/powerpoint/2010/main" val="2986437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DA1250F-57A8-4620-A469-B372B07E5776}" type="datetimeFigureOut">
              <a:rPr lang="en-GB" smtClean="0"/>
              <a:t>10/03/2016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80518EB-D433-400A-B705-165ABC7D97DB}" type="slidenum">
              <a:rPr lang="en-GB" smtClean="0"/>
              <a:t>‹#›</a:t>
            </a:fld>
            <a:endParaRPr lang="en-GB"/>
          </a:p>
        </p:txBody>
      </p:sp>
    </p:spTree>
    <p:extLst>
      <p:ext uri="{BB962C8B-B14F-4D97-AF65-F5344CB8AC3E}">
        <p14:creationId xmlns:p14="http://schemas.microsoft.com/office/powerpoint/2010/main" val="402877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1</a:t>
            </a:fld>
            <a:endParaRPr lang="en-GB"/>
          </a:p>
        </p:txBody>
      </p:sp>
    </p:spTree>
    <p:extLst>
      <p:ext uri="{BB962C8B-B14F-4D97-AF65-F5344CB8AC3E}">
        <p14:creationId xmlns:p14="http://schemas.microsoft.com/office/powerpoint/2010/main" val="3173017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 about recruitment</a:t>
            </a:r>
            <a:r>
              <a:rPr lang="en-GB" baseline="0" dirty="0" smtClean="0"/>
              <a:t> process before and with VBR</a:t>
            </a:r>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10</a:t>
            </a:fld>
            <a:endParaRPr lang="en-GB"/>
          </a:p>
        </p:txBody>
      </p:sp>
    </p:spTree>
    <p:extLst>
      <p:ext uri="{BB962C8B-B14F-4D97-AF65-F5344CB8AC3E}">
        <p14:creationId xmlns:p14="http://schemas.microsoft.com/office/powerpoint/2010/main" val="1565422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11</a:t>
            </a:fld>
            <a:endParaRPr lang="en-GB"/>
          </a:p>
        </p:txBody>
      </p:sp>
    </p:spTree>
    <p:extLst>
      <p:ext uri="{BB962C8B-B14F-4D97-AF65-F5344CB8AC3E}">
        <p14:creationId xmlns:p14="http://schemas.microsoft.com/office/powerpoint/2010/main" val="127309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12</a:t>
            </a:fld>
            <a:endParaRPr lang="en-GB"/>
          </a:p>
        </p:txBody>
      </p:sp>
    </p:spTree>
    <p:extLst>
      <p:ext uri="{BB962C8B-B14F-4D97-AF65-F5344CB8AC3E}">
        <p14:creationId xmlns:p14="http://schemas.microsoft.com/office/powerpoint/2010/main" val="3137170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13</a:t>
            </a:fld>
            <a:endParaRPr lang="en-GB"/>
          </a:p>
        </p:txBody>
      </p:sp>
    </p:spTree>
    <p:extLst>
      <p:ext uri="{BB962C8B-B14F-4D97-AF65-F5344CB8AC3E}">
        <p14:creationId xmlns:p14="http://schemas.microsoft.com/office/powerpoint/2010/main" val="107167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14</a:t>
            </a:fld>
            <a:endParaRPr lang="en-GB"/>
          </a:p>
        </p:txBody>
      </p:sp>
    </p:spTree>
    <p:extLst>
      <p:ext uri="{BB962C8B-B14F-4D97-AF65-F5344CB8AC3E}">
        <p14:creationId xmlns:p14="http://schemas.microsoft.com/office/powerpoint/2010/main" val="4196139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Similar at</a:t>
            </a:r>
            <a:r>
              <a:rPr lang="en-GB" baseline="0" dirty="0" smtClean="0"/>
              <a:t> T2 for standard recruitment: positive empathy/resilience and stress/resilience</a:t>
            </a:r>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15</a:t>
            </a:fld>
            <a:endParaRPr lang="en-GB"/>
          </a:p>
        </p:txBody>
      </p:sp>
    </p:spTree>
    <p:extLst>
      <p:ext uri="{BB962C8B-B14F-4D97-AF65-F5344CB8AC3E}">
        <p14:creationId xmlns:p14="http://schemas.microsoft.com/office/powerpoint/2010/main" val="2038426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16</a:t>
            </a:fld>
            <a:endParaRPr lang="en-GB"/>
          </a:p>
        </p:txBody>
      </p:sp>
    </p:spTree>
    <p:extLst>
      <p:ext uri="{BB962C8B-B14F-4D97-AF65-F5344CB8AC3E}">
        <p14:creationId xmlns:p14="http://schemas.microsoft.com/office/powerpoint/2010/main" val="3144874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SSR range 1-30, mean was 9.6 (SD6.4)</a:t>
            </a:r>
          </a:p>
          <a:p>
            <a:endParaRPr lang="en-GB" dirty="0" smtClean="0"/>
          </a:p>
          <a:p>
            <a:r>
              <a:rPr lang="en-GB" dirty="0" smtClean="0"/>
              <a:t>Midwives: 60% did not have any practice issues, 50% difficulty with childcare, 94% had financial difficulties, 40%</a:t>
            </a:r>
            <a:r>
              <a:rPr lang="en-GB" baseline="0" dirty="0" smtClean="0"/>
              <a:t> had additional work, 52% had other life events</a:t>
            </a:r>
          </a:p>
          <a:p>
            <a:endParaRPr lang="en-GB" baseline="0" dirty="0" smtClean="0"/>
          </a:p>
          <a:p>
            <a:r>
              <a:rPr lang="en-GB" baseline="0" dirty="0" err="1" smtClean="0"/>
              <a:t>PGDips</a:t>
            </a:r>
            <a:r>
              <a:rPr lang="en-GB" baseline="0" dirty="0" smtClean="0"/>
              <a:t>: 93% grades over 50%, 81% did not have any practice issues, 56% had childcare issues, 80% did not have learning needs, 75% had financial difficulties, 75% had additional work, 12% had other life events</a:t>
            </a:r>
          </a:p>
          <a:p>
            <a:endParaRPr lang="en-GB" baseline="0" dirty="0" smtClean="0"/>
          </a:p>
          <a:p>
            <a:r>
              <a:rPr lang="en-GB" baseline="0" dirty="0" smtClean="0"/>
              <a:t>Orange = Academic Issues</a:t>
            </a:r>
          </a:p>
          <a:p>
            <a:r>
              <a:rPr lang="en-GB" baseline="0" dirty="0" smtClean="0"/>
              <a:t>Green = </a:t>
            </a:r>
            <a:r>
              <a:rPr lang="en-GB" baseline="0" smtClean="0"/>
              <a:t>Practice </a:t>
            </a:r>
            <a:r>
              <a:rPr lang="en-GB" baseline="0" smtClean="0"/>
              <a:t>Issues</a:t>
            </a:r>
            <a:endParaRPr lang="en-GB" baseline="0" dirty="0" smtClean="0"/>
          </a:p>
        </p:txBody>
      </p:sp>
      <p:sp>
        <p:nvSpPr>
          <p:cNvPr id="4" name="Slide Number Placeholder 3"/>
          <p:cNvSpPr>
            <a:spLocks noGrp="1"/>
          </p:cNvSpPr>
          <p:nvPr>
            <p:ph type="sldNum" sz="quarter" idx="10"/>
          </p:nvPr>
        </p:nvSpPr>
        <p:spPr/>
        <p:txBody>
          <a:bodyPr/>
          <a:lstStyle/>
          <a:p>
            <a:fld id="{980518EB-D433-400A-B705-165ABC7D97DB}" type="slidenum">
              <a:rPr lang="en-GB" smtClean="0"/>
              <a:t>17</a:t>
            </a:fld>
            <a:endParaRPr lang="en-GB"/>
          </a:p>
        </p:txBody>
      </p:sp>
    </p:spTree>
    <p:extLst>
      <p:ext uri="{BB962C8B-B14F-4D97-AF65-F5344CB8AC3E}">
        <p14:creationId xmlns:p14="http://schemas.microsoft.com/office/powerpoint/2010/main" val="1273715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a:t>
            </a:r>
            <a:r>
              <a:rPr lang="en-GB" baseline="0" dirty="0" smtClean="0"/>
              <a:t> Dissatisfaction / barriers to a positive student experience.</a:t>
            </a:r>
            <a:endParaRPr lang="en-GB" dirty="0" smtClean="0"/>
          </a:p>
          <a:p>
            <a:endParaRPr lang="en-GB" dirty="0" smtClean="0"/>
          </a:p>
          <a:p>
            <a:r>
              <a:rPr lang="en-GB" dirty="0" smtClean="0"/>
              <a:t>2 overarching themes:</a:t>
            </a:r>
          </a:p>
          <a:p>
            <a:pPr marL="171450" indent="-171450">
              <a:buFont typeface="Arial" panose="020B0604020202020204" pitchFamily="34" charset="0"/>
              <a:buChar char="•"/>
            </a:pPr>
            <a:r>
              <a:rPr lang="en-GB" dirty="0" smtClean="0"/>
              <a:t>Ineffective</a:t>
            </a:r>
            <a:r>
              <a:rPr lang="en-GB" baseline="0" dirty="0" smtClean="0"/>
              <a:t> Support</a:t>
            </a:r>
          </a:p>
          <a:p>
            <a:pPr marL="628650" lvl="1" indent="-171450">
              <a:buFont typeface="Arial" panose="020B0604020202020204" pitchFamily="34" charset="0"/>
              <a:buChar char="•"/>
            </a:pPr>
            <a:r>
              <a:rPr lang="en-GB" baseline="0" dirty="0" smtClean="0"/>
              <a:t>Communication</a:t>
            </a:r>
          </a:p>
          <a:p>
            <a:pPr marL="628650" lvl="1" indent="-171450">
              <a:buFont typeface="Arial" panose="020B0604020202020204" pitchFamily="34" charset="0"/>
              <a:buChar char="•"/>
            </a:pPr>
            <a:r>
              <a:rPr lang="en-GB" baseline="0" dirty="0" smtClean="0"/>
              <a:t>Training Support</a:t>
            </a:r>
          </a:p>
          <a:p>
            <a:pPr marL="628650" lvl="1" indent="-171450">
              <a:buFont typeface="Arial" panose="020B0604020202020204" pitchFamily="34" charset="0"/>
              <a:buChar char="•"/>
            </a:pPr>
            <a:r>
              <a:rPr lang="en-GB" baseline="0" dirty="0" smtClean="0"/>
              <a:t>Finance (</a:t>
            </a:r>
            <a:r>
              <a:rPr lang="en-GB" baseline="0" dirty="0" err="1" smtClean="0"/>
              <a:t>PGDips</a:t>
            </a:r>
            <a:r>
              <a:rPr lang="en-GB" baseline="0" dirty="0" smtClean="0"/>
              <a:t> only)</a:t>
            </a:r>
          </a:p>
          <a:p>
            <a:pPr marL="171450" indent="-171450">
              <a:buFont typeface="Arial" panose="020B0604020202020204" pitchFamily="34" charset="0"/>
              <a:buChar char="•"/>
            </a:pPr>
            <a:r>
              <a:rPr lang="en-GB" baseline="0" dirty="0" smtClean="0"/>
              <a:t>Powerlessness</a:t>
            </a:r>
          </a:p>
          <a:p>
            <a:pPr marL="628650" lvl="1" indent="-171450">
              <a:buFont typeface="Arial" panose="020B0604020202020204" pitchFamily="34" charset="0"/>
              <a:buChar char="•"/>
            </a:pPr>
            <a:r>
              <a:rPr lang="en-GB" baseline="0" dirty="0" smtClean="0"/>
              <a:t>Same as above</a:t>
            </a:r>
          </a:p>
          <a:p>
            <a:pPr marL="628650" lvl="1" indent="-171450">
              <a:buFont typeface="Arial" panose="020B0604020202020204" pitchFamily="34" charset="0"/>
              <a:buChar char="•"/>
            </a:pPr>
            <a:r>
              <a:rPr lang="en-GB" baseline="0" dirty="0" smtClean="0"/>
              <a:t>Hierarchy</a:t>
            </a:r>
          </a:p>
          <a:p>
            <a:pPr marL="628650" lvl="1" indent="-171450">
              <a:buFont typeface="Arial" panose="020B0604020202020204" pitchFamily="34" charset="0"/>
              <a:buChar char="•"/>
            </a:pPr>
            <a:r>
              <a:rPr lang="en-GB" baseline="0" dirty="0" smtClean="0"/>
              <a:t>Preparation</a:t>
            </a:r>
          </a:p>
          <a:p>
            <a:pPr marL="0" lvl="0" indent="0">
              <a:buFont typeface="Arial" panose="020B0604020202020204" pitchFamily="34" charset="0"/>
              <a:buNone/>
            </a:pPr>
            <a:endParaRPr lang="en-GB" baseline="0" dirty="0" smtClean="0"/>
          </a:p>
          <a:p>
            <a:pPr marL="0" lvl="0" indent="0">
              <a:buFont typeface="Arial" panose="020B0604020202020204" pitchFamily="34" charset="0"/>
              <a:buNone/>
            </a:pPr>
            <a:r>
              <a:rPr lang="en-GB" baseline="0" dirty="0" smtClean="0"/>
              <a:t>Secondary theme: Whistleblowing (Midwives only)</a:t>
            </a:r>
          </a:p>
        </p:txBody>
      </p:sp>
      <p:sp>
        <p:nvSpPr>
          <p:cNvPr id="4" name="Slide Number Placeholder 3"/>
          <p:cNvSpPr>
            <a:spLocks noGrp="1"/>
          </p:cNvSpPr>
          <p:nvPr>
            <p:ph type="sldNum" sz="quarter" idx="10"/>
          </p:nvPr>
        </p:nvSpPr>
        <p:spPr/>
        <p:txBody>
          <a:bodyPr/>
          <a:lstStyle/>
          <a:p>
            <a:fld id="{980518EB-D433-400A-B705-165ABC7D97DB}" type="slidenum">
              <a:rPr lang="en-GB" smtClean="0"/>
              <a:t>18</a:t>
            </a:fld>
            <a:endParaRPr lang="en-GB"/>
          </a:p>
        </p:txBody>
      </p:sp>
    </p:spTree>
    <p:extLst>
      <p:ext uri="{BB962C8B-B14F-4D97-AF65-F5344CB8AC3E}">
        <p14:creationId xmlns:p14="http://schemas.microsoft.com/office/powerpoint/2010/main" val="4253064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19</a:t>
            </a:fld>
            <a:endParaRPr lang="en-GB"/>
          </a:p>
        </p:txBody>
      </p:sp>
    </p:spTree>
    <p:extLst>
      <p:ext uri="{BB962C8B-B14F-4D97-AF65-F5344CB8AC3E}">
        <p14:creationId xmlns:p14="http://schemas.microsoft.com/office/powerpoint/2010/main" val="4100705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micro-, </a:t>
            </a:r>
            <a:r>
              <a:rPr lang="en-GB" dirty="0" err="1" smtClean="0"/>
              <a:t>meso</a:t>
            </a:r>
            <a:r>
              <a:rPr lang="en-GB" dirty="0" smtClean="0"/>
              <a:t>- and macro-factors that contribute to attrition. They relate to personal, institutional and national level issues respectively </a:t>
            </a:r>
          </a:p>
          <a:p>
            <a:r>
              <a:rPr lang="en-GB" dirty="0" smtClean="0"/>
              <a:t>Some attrition unavoidable, and possibly even beneficial</a:t>
            </a:r>
          </a:p>
          <a:p>
            <a:r>
              <a:rPr lang="en-GB" dirty="0" smtClean="0"/>
              <a:t>How to retain quality students with potential to be great nurses? </a:t>
            </a:r>
          </a:p>
          <a:p>
            <a:pPr>
              <a:buFontTx/>
              <a:buChar char="-"/>
            </a:pPr>
            <a:r>
              <a:rPr lang="en-GB" sz="1200" dirty="0" smtClean="0"/>
              <a:t>‘The debts are piling up’ </a:t>
            </a:r>
          </a:p>
          <a:p>
            <a:pPr>
              <a:buFontTx/>
              <a:buChar char="-"/>
            </a:pPr>
            <a:r>
              <a:rPr lang="en-GB" sz="1200" dirty="0" smtClean="0"/>
              <a:t>‘some students may be better off if single’</a:t>
            </a:r>
          </a:p>
          <a:p>
            <a:pPr>
              <a:buFontTx/>
              <a:buChar char="-"/>
            </a:pPr>
            <a:r>
              <a:rPr lang="en-GB" sz="1200" dirty="0" smtClean="0"/>
              <a:t>‘first placement made up my mind’</a:t>
            </a:r>
          </a:p>
          <a:p>
            <a:pPr>
              <a:buFontTx/>
              <a:buChar char="-"/>
            </a:pPr>
            <a:r>
              <a:rPr lang="en-GB" sz="1200" dirty="0" smtClean="0"/>
              <a:t>‘I had to juggle placement, coursework, family life and part-time job’</a:t>
            </a:r>
          </a:p>
          <a:p>
            <a:pPr>
              <a:buFontTx/>
              <a:buChar char="-"/>
            </a:pPr>
            <a:r>
              <a:rPr lang="en-GB" sz="1200" dirty="0" smtClean="0"/>
              <a:t>‘university was unsupportive with dealing with problems’</a:t>
            </a:r>
          </a:p>
          <a:p>
            <a:pPr>
              <a:buFontTx/>
              <a:buChar char="-"/>
            </a:pPr>
            <a:r>
              <a:rPr lang="en-GB" sz="1200" dirty="0" smtClean="0"/>
              <a:t>‘Cost of the childcare was more than what I received from bursary’</a:t>
            </a:r>
          </a:p>
          <a:p>
            <a:pPr>
              <a:buFontTx/>
              <a:buChar char="-"/>
            </a:pPr>
            <a:r>
              <a:rPr lang="en-GB" sz="1200" dirty="0" smtClean="0"/>
              <a:t>‘I rarely got to work with my mentor, so he refused to sign my portfolio’</a:t>
            </a:r>
          </a:p>
          <a:p>
            <a:pPr>
              <a:buFontTx/>
              <a:buChar char="-"/>
            </a:pPr>
            <a:r>
              <a:rPr lang="en-GB" sz="1200" dirty="0" smtClean="0"/>
              <a:t>‘before starting the course, I made an effort to get bursary and childcare entitlement … but my childcare allowance was delayed’</a:t>
            </a:r>
          </a:p>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2</a:t>
            </a:fld>
            <a:endParaRPr lang="en-GB"/>
          </a:p>
        </p:txBody>
      </p:sp>
    </p:spTree>
    <p:extLst>
      <p:ext uri="{BB962C8B-B14F-4D97-AF65-F5344CB8AC3E}">
        <p14:creationId xmlns:p14="http://schemas.microsoft.com/office/powerpoint/2010/main" val="1457452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20</a:t>
            </a:fld>
            <a:endParaRPr lang="en-GB"/>
          </a:p>
        </p:txBody>
      </p:sp>
    </p:spTree>
    <p:extLst>
      <p:ext uri="{BB962C8B-B14F-4D97-AF65-F5344CB8AC3E}">
        <p14:creationId xmlns:p14="http://schemas.microsoft.com/office/powerpoint/2010/main" val="3394247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21</a:t>
            </a:fld>
            <a:endParaRPr lang="en-GB"/>
          </a:p>
        </p:txBody>
      </p:sp>
    </p:spTree>
    <p:extLst>
      <p:ext uri="{BB962C8B-B14F-4D97-AF65-F5344CB8AC3E}">
        <p14:creationId xmlns:p14="http://schemas.microsoft.com/office/powerpoint/2010/main" val="2131029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22</a:t>
            </a:fld>
            <a:endParaRPr lang="en-GB"/>
          </a:p>
        </p:txBody>
      </p:sp>
    </p:spTree>
    <p:extLst>
      <p:ext uri="{BB962C8B-B14F-4D97-AF65-F5344CB8AC3E}">
        <p14:creationId xmlns:p14="http://schemas.microsoft.com/office/powerpoint/2010/main" val="17593351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23</a:t>
            </a:fld>
            <a:endParaRPr lang="en-GB"/>
          </a:p>
        </p:txBody>
      </p:sp>
    </p:spTree>
    <p:extLst>
      <p:ext uri="{BB962C8B-B14F-4D97-AF65-F5344CB8AC3E}">
        <p14:creationId xmlns:p14="http://schemas.microsoft.com/office/powerpoint/2010/main" val="2702204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24</a:t>
            </a:fld>
            <a:endParaRPr lang="en-GB"/>
          </a:p>
        </p:txBody>
      </p:sp>
    </p:spTree>
    <p:extLst>
      <p:ext uri="{BB962C8B-B14F-4D97-AF65-F5344CB8AC3E}">
        <p14:creationId xmlns:p14="http://schemas.microsoft.com/office/powerpoint/2010/main" val="2684364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Blue = Cohort 1 (Standard </a:t>
            </a:r>
            <a:r>
              <a:rPr lang="en-GB" dirty="0" smtClean="0"/>
              <a:t>Recruitment)</a:t>
            </a:r>
            <a:endParaRPr lang="en-GB" dirty="0" smtClean="0"/>
          </a:p>
          <a:p>
            <a:r>
              <a:rPr lang="en-GB" dirty="0" smtClean="0"/>
              <a:t>Red</a:t>
            </a:r>
            <a:r>
              <a:rPr lang="en-GB" baseline="0" dirty="0" smtClean="0"/>
              <a:t> = Cohort 2 (VBR)</a:t>
            </a:r>
          </a:p>
          <a:p>
            <a:endParaRPr lang="en-GB" baseline="0" dirty="0" smtClean="0"/>
          </a:p>
          <a:p>
            <a:r>
              <a:rPr lang="en-GB" baseline="0" dirty="0" smtClean="0"/>
              <a:t>Non </a:t>
            </a:r>
            <a:r>
              <a:rPr lang="en-GB" baseline="0" dirty="0" smtClean="0"/>
              <a:t>Progression </a:t>
            </a:r>
            <a:r>
              <a:rPr lang="en-GB" baseline="0" dirty="0" smtClean="0"/>
              <a:t>– Academic, sickness, maternity </a:t>
            </a:r>
            <a:r>
              <a:rPr lang="en-GB" baseline="0" dirty="0" err="1" smtClean="0"/>
              <a:t>etc</a:t>
            </a:r>
            <a:endParaRPr lang="en-GB" baseline="0" dirty="0" smtClean="0"/>
          </a:p>
          <a:p>
            <a:endParaRPr lang="en-GB" baseline="0" dirty="0" smtClean="0"/>
          </a:p>
          <a:p>
            <a:r>
              <a:rPr lang="en-GB" baseline="0" dirty="0" smtClean="0"/>
              <a:t>% = those who didn’t progress.</a:t>
            </a:r>
          </a:p>
          <a:p>
            <a:endParaRPr lang="en-GB" baseline="0" dirty="0" smtClean="0"/>
          </a:p>
        </p:txBody>
      </p:sp>
      <p:sp>
        <p:nvSpPr>
          <p:cNvPr id="4" name="Slide Number Placeholder 3"/>
          <p:cNvSpPr>
            <a:spLocks noGrp="1"/>
          </p:cNvSpPr>
          <p:nvPr>
            <p:ph type="sldNum" sz="quarter" idx="10"/>
          </p:nvPr>
        </p:nvSpPr>
        <p:spPr/>
        <p:txBody>
          <a:bodyPr/>
          <a:lstStyle/>
          <a:p>
            <a:fld id="{980518EB-D433-400A-B705-165ABC7D97DB}" type="slidenum">
              <a:rPr lang="en-GB" smtClean="0"/>
              <a:t>3</a:t>
            </a:fld>
            <a:endParaRPr lang="en-GB"/>
          </a:p>
        </p:txBody>
      </p:sp>
    </p:spTree>
    <p:extLst>
      <p:ext uri="{BB962C8B-B14F-4D97-AF65-F5344CB8AC3E}">
        <p14:creationId xmlns:p14="http://schemas.microsoft.com/office/powerpoint/2010/main" val="481170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UWL – made up of 8 schools / colleges.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CNMH one of the colleges</a:t>
            </a:r>
            <a:endParaRPr lang="en-GB" dirty="0" smtClean="0"/>
          </a:p>
        </p:txBody>
      </p:sp>
      <p:sp>
        <p:nvSpPr>
          <p:cNvPr id="4" name="Slide Number Placeholder 3"/>
          <p:cNvSpPr>
            <a:spLocks noGrp="1"/>
          </p:cNvSpPr>
          <p:nvPr>
            <p:ph type="sldNum" sz="quarter" idx="10"/>
          </p:nvPr>
        </p:nvSpPr>
        <p:spPr/>
        <p:txBody>
          <a:bodyPr/>
          <a:lstStyle/>
          <a:p>
            <a:fld id="{980518EB-D433-400A-B705-165ABC7D97DB}" type="slidenum">
              <a:rPr lang="en-GB" smtClean="0"/>
              <a:t>4</a:t>
            </a:fld>
            <a:endParaRPr lang="en-GB"/>
          </a:p>
        </p:txBody>
      </p:sp>
    </p:spTree>
    <p:extLst>
      <p:ext uri="{BB962C8B-B14F-4D97-AF65-F5344CB8AC3E}">
        <p14:creationId xmlns:p14="http://schemas.microsoft.com/office/powerpoint/2010/main" val="1887231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Nursing and midwifery students may face different challenges than traditional students</a:t>
            </a:r>
          </a:p>
          <a:p>
            <a:r>
              <a:rPr lang="en-GB" dirty="0" smtClean="0"/>
              <a:t>Progression rates high – therefore academic pressures not a contributing factor </a:t>
            </a:r>
          </a:p>
          <a:p>
            <a:r>
              <a:rPr lang="en-GB" dirty="0" smtClean="0"/>
              <a:t>Possibly other reasons:</a:t>
            </a:r>
          </a:p>
          <a:p>
            <a:pPr lvl="1"/>
            <a:r>
              <a:rPr lang="en-GB" dirty="0" smtClean="0"/>
              <a:t>Mature students → family commitments?</a:t>
            </a:r>
          </a:p>
          <a:p>
            <a:pPr lvl="1"/>
            <a:r>
              <a:rPr lang="en-GB" dirty="0" smtClean="0"/>
              <a:t>Financial difficulties?</a:t>
            </a:r>
          </a:p>
          <a:p>
            <a:pPr lvl="1"/>
            <a:r>
              <a:rPr lang="en-GB" dirty="0" smtClean="0"/>
              <a:t>Placement issues?</a:t>
            </a:r>
          </a:p>
          <a:p>
            <a:r>
              <a:rPr lang="en-GB" dirty="0" smtClean="0"/>
              <a:t>They may therefore require different support</a:t>
            </a:r>
          </a:p>
          <a:p>
            <a:r>
              <a:rPr lang="en-GB" dirty="0" smtClean="0"/>
              <a:t>Discuss interventions</a:t>
            </a:r>
          </a:p>
          <a:p>
            <a:endParaRPr lang="en-GB" dirty="0" smtClean="0"/>
          </a:p>
          <a:p>
            <a:r>
              <a:rPr lang="en-GB" dirty="0" smtClean="0"/>
              <a:t>Age</a:t>
            </a:r>
            <a:r>
              <a:rPr lang="en-GB" baseline="0" dirty="0" smtClean="0"/>
              <a:t> profile is different for CNMH to other schools</a:t>
            </a:r>
            <a:endParaRPr lang="en-GB" dirty="0" smtClean="0"/>
          </a:p>
        </p:txBody>
      </p:sp>
      <p:sp>
        <p:nvSpPr>
          <p:cNvPr id="4" name="Slide Number Placeholder 3"/>
          <p:cNvSpPr>
            <a:spLocks noGrp="1"/>
          </p:cNvSpPr>
          <p:nvPr>
            <p:ph type="sldNum" sz="quarter" idx="10"/>
          </p:nvPr>
        </p:nvSpPr>
        <p:spPr/>
        <p:txBody>
          <a:bodyPr/>
          <a:lstStyle/>
          <a:p>
            <a:fld id="{980518EB-D433-400A-B705-165ABC7D97DB}" type="slidenum">
              <a:rPr lang="en-GB" smtClean="0"/>
              <a:t>5</a:t>
            </a:fld>
            <a:endParaRPr lang="en-GB"/>
          </a:p>
        </p:txBody>
      </p:sp>
    </p:spTree>
    <p:extLst>
      <p:ext uri="{BB962C8B-B14F-4D97-AF65-F5344CB8AC3E}">
        <p14:creationId xmlns:p14="http://schemas.microsoft.com/office/powerpoint/2010/main" val="2234152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6</a:t>
            </a:fld>
            <a:endParaRPr lang="en-GB"/>
          </a:p>
        </p:txBody>
      </p:sp>
    </p:spTree>
    <p:extLst>
      <p:ext uri="{BB962C8B-B14F-4D97-AF65-F5344CB8AC3E}">
        <p14:creationId xmlns:p14="http://schemas.microsoft.com/office/powerpoint/2010/main" val="3530188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are the aims of our study.”</a:t>
            </a:r>
          </a:p>
          <a:p>
            <a:endParaRPr lang="en-GB" dirty="0" smtClean="0"/>
          </a:p>
          <a:p>
            <a:r>
              <a:rPr lang="en-GB" dirty="0" smtClean="0"/>
              <a:t>PAUSE.</a:t>
            </a:r>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7</a:t>
            </a:fld>
            <a:endParaRPr lang="en-GB"/>
          </a:p>
        </p:txBody>
      </p:sp>
    </p:spTree>
    <p:extLst>
      <p:ext uri="{BB962C8B-B14F-4D97-AF65-F5344CB8AC3E}">
        <p14:creationId xmlns:p14="http://schemas.microsoft.com/office/powerpoint/2010/main" val="4177839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Mixed</a:t>
            </a:r>
            <a:r>
              <a:rPr lang="en-GB" baseline="0" dirty="0" smtClean="0"/>
              <a:t> Methods Approach.</a:t>
            </a:r>
            <a:endParaRPr lang="en-GB" dirty="0" smtClean="0"/>
          </a:p>
          <a:p>
            <a:endParaRPr lang="en-GB" dirty="0" smtClean="0"/>
          </a:p>
          <a:p>
            <a:r>
              <a:rPr lang="en-GB" dirty="0" smtClean="0"/>
              <a:t>Data were collected using a battery of tools at the beginning of the course (T1) and one year into the studies (T2). </a:t>
            </a:r>
          </a:p>
          <a:p>
            <a:r>
              <a:rPr lang="en-GB" dirty="0" smtClean="0"/>
              <a:t>Data on academic performance, personal stressors such as financial hardship and sickness/absence during placement were also collected (T2) using the Student Support Requirements Prediction Tool (SSR). </a:t>
            </a:r>
          </a:p>
          <a:p>
            <a:r>
              <a:rPr lang="en-GB" dirty="0" smtClean="0"/>
              <a:t>Data were analysed using descriptive and inferential statistics</a:t>
            </a:r>
          </a:p>
          <a:p>
            <a:endParaRPr lang="en-GB" dirty="0"/>
          </a:p>
        </p:txBody>
      </p:sp>
      <p:sp>
        <p:nvSpPr>
          <p:cNvPr id="4" name="Slide Number Placeholder 3"/>
          <p:cNvSpPr>
            <a:spLocks noGrp="1"/>
          </p:cNvSpPr>
          <p:nvPr>
            <p:ph type="sldNum" sz="quarter" idx="10"/>
          </p:nvPr>
        </p:nvSpPr>
        <p:spPr/>
        <p:txBody>
          <a:bodyPr/>
          <a:lstStyle/>
          <a:p>
            <a:fld id="{980518EB-D433-400A-B705-165ABC7D97DB}" type="slidenum">
              <a:rPr lang="en-GB" smtClean="0"/>
              <a:t>8</a:t>
            </a:fld>
            <a:endParaRPr lang="en-GB"/>
          </a:p>
        </p:txBody>
      </p:sp>
    </p:spTree>
    <p:extLst>
      <p:ext uri="{BB962C8B-B14F-4D97-AF65-F5344CB8AC3E}">
        <p14:creationId xmlns:p14="http://schemas.microsoft.com/office/powerpoint/2010/main" val="1732205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0518EB-D433-400A-B705-165ABC7D97DB}" type="slidenum">
              <a:rPr lang="en-GB" smtClean="0"/>
              <a:t>9</a:t>
            </a:fld>
            <a:endParaRPr lang="en-GB"/>
          </a:p>
        </p:txBody>
      </p:sp>
    </p:spTree>
    <p:extLst>
      <p:ext uri="{BB962C8B-B14F-4D97-AF65-F5344CB8AC3E}">
        <p14:creationId xmlns:p14="http://schemas.microsoft.com/office/powerpoint/2010/main" val="181891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DBA3A3-8892-421A-A268-85ACCDD1321A}" type="datetimeFigureOut">
              <a:rPr lang="en-GB" smtClean="0"/>
              <a:t>10/03/2016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127357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DBA3A3-8892-421A-A268-85ACCDD1321A}" type="datetimeFigureOut">
              <a:rPr lang="en-GB" smtClean="0"/>
              <a:t>10/03/2016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3726348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DBA3A3-8892-421A-A268-85ACCDD1321A}" type="datetimeFigureOut">
              <a:rPr lang="en-GB" smtClean="0"/>
              <a:t>10/03/2016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208567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DBA3A3-8892-421A-A268-85ACCDD1321A}" type="datetimeFigureOut">
              <a:rPr lang="en-GB" smtClean="0"/>
              <a:t>10/03/2016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424985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BA3A3-8892-421A-A268-85ACCDD1321A}" type="datetimeFigureOut">
              <a:rPr lang="en-GB" smtClean="0"/>
              <a:t>10/03/2016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35547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DBA3A3-8892-421A-A268-85ACCDD1321A}" type="datetimeFigureOut">
              <a:rPr lang="en-GB" smtClean="0"/>
              <a:t>10/03/2016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161456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DBA3A3-8892-421A-A268-85ACCDD1321A}" type="datetimeFigureOut">
              <a:rPr lang="en-GB" smtClean="0"/>
              <a:t>10/03/2016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175126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DBA3A3-8892-421A-A268-85ACCDD1321A}" type="datetimeFigureOut">
              <a:rPr lang="en-GB" smtClean="0"/>
              <a:t>10/03/2016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122785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BA3A3-8892-421A-A268-85ACCDD1321A}" type="datetimeFigureOut">
              <a:rPr lang="en-GB" smtClean="0"/>
              <a:t>10/03/2016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101491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BA3A3-8892-421A-A268-85ACCDD1321A}" type="datetimeFigureOut">
              <a:rPr lang="en-GB" smtClean="0"/>
              <a:t>10/03/2016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69354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BA3A3-8892-421A-A268-85ACCDD1321A}" type="datetimeFigureOut">
              <a:rPr lang="en-GB" smtClean="0"/>
              <a:t>10/03/2016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85F447-8D7A-4FDA-8845-5DCF1797B4F1}" type="slidenum">
              <a:rPr lang="en-GB" smtClean="0"/>
              <a:t>‹#›</a:t>
            </a:fld>
            <a:endParaRPr lang="en-GB"/>
          </a:p>
        </p:txBody>
      </p:sp>
    </p:spTree>
    <p:extLst>
      <p:ext uri="{BB962C8B-B14F-4D97-AF65-F5344CB8AC3E}">
        <p14:creationId xmlns:p14="http://schemas.microsoft.com/office/powerpoint/2010/main" val="2308267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BA3A3-8892-421A-A268-85ACCDD1321A}" type="datetimeFigureOut">
              <a:rPr lang="en-GB" smtClean="0"/>
              <a:t>10/03/2016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5F447-8D7A-4FDA-8845-5DCF1797B4F1}" type="slidenum">
              <a:rPr lang="en-GB" smtClean="0"/>
              <a:t>‹#›</a:t>
            </a:fld>
            <a:endParaRPr lang="en-GB"/>
          </a:p>
        </p:txBody>
      </p:sp>
    </p:spTree>
    <p:extLst>
      <p:ext uri="{BB962C8B-B14F-4D97-AF65-F5344CB8AC3E}">
        <p14:creationId xmlns:p14="http://schemas.microsoft.com/office/powerpoint/2010/main" val="365498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chart" Target="../charts/chart10.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x.doi.org/10.1016/j.nepr.2015.06.001"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2376264"/>
          </a:xfrm>
        </p:spPr>
        <p:txBody>
          <a:bodyPr>
            <a:normAutofit fontScale="90000"/>
          </a:bodyPr>
          <a:lstStyle/>
          <a:p>
            <a:r>
              <a:rPr lang="en-GB" b="1" dirty="0"/>
              <a:t>The </a:t>
            </a:r>
            <a:r>
              <a:rPr lang="en-GB" b="1" dirty="0" smtClean="0"/>
              <a:t>Role </a:t>
            </a:r>
            <a:r>
              <a:rPr lang="en-GB" b="1" dirty="0"/>
              <a:t>of </a:t>
            </a:r>
            <a:r>
              <a:rPr lang="en-GB" b="1" dirty="0" smtClean="0"/>
              <a:t>Resilience </a:t>
            </a:r>
            <a:r>
              <a:rPr lang="en-GB" b="1" dirty="0"/>
              <a:t>in </a:t>
            </a:r>
            <a:r>
              <a:rPr lang="en-GB" b="1" dirty="0" smtClean="0"/>
              <a:t>Retention</a:t>
            </a:r>
            <a:r>
              <a:rPr lang="en-GB" b="1" dirty="0"/>
              <a:t>: a </a:t>
            </a:r>
            <a:r>
              <a:rPr lang="en-GB" b="1" dirty="0" smtClean="0"/>
              <a:t>Report </a:t>
            </a:r>
            <a:r>
              <a:rPr lang="en-GB" b="1" dirty="0"/>
              <a:t>of </a:t>
            </a:r>
            <a:r>
              <a:rPr lang="en-GB" b="1" dirty="0"/>
              <a:t>P</a:t>
            </a:r>
            <a:r>
              <a:rPr lang="en-GB" b="1" dirty="0" smtClean="0"/>
              <a:t>reliminary Findings </a:t>
            </a:r>
            <a:r>
              <a:rPr lang="en-GB" b="1" dirty="0"/>
              <a:t>from a </a:t>
            </a:r>
            <a:r>
              <a:rPr lang="en-GB" b="1" dirty="0" smtClean="0"/>
              <a:t>Prospective Study </a:t>
            </a:r>
            <a:r>
              <a:rPr lang="en-GB" b="1" dirty="0"/>
              <a:t>with </a:t>
            </a:r>
            <a:r>
              <a:rPr lang="en-GB" b="1" dirty="0" smtClean="0"/>
              <a:t>Nursing </a:t>
            </a:r>
            <a:r>
              <a:rPr lang="en-GB" b="1" dirty="0"/>
              <a:t>and </a:t>
            </a:r>
            <a:r>
              <a:rPr lang="en-GB" b="1" dirty="0" smtClean="0"/>
              <a:t>Midwifery </a:t>
            </a:r>
            <a:r>
              <a:rPr lang="en-GB" b="1" dirty="0"/>
              <a:t>S</a:t>
            </a:r>
            <a:r>
              <a:rPr lang="en-GB" b="1" dirty="0" smtClean="0"/>
              <a:t>tudents</a:t>
            </a:r>
            <a:endParaRPr lang="en-GB" dirty="0"/>
          </a:p>
        </p:txBody>
      </p:sp>
      <p:sp>
        <p:nvSpPr>
          <p:cNvPr id="3" name="Subtitle 2"/>
          <p:cNvSpPr>
            <a:spLocks noGrp="1"/>
          </p:cNvSpPr>
          <p:nvPr>
            <p:ph type="subTitle" idx="1"/>
          </p:nvPr>
        </p:nvSpPr>
        <p:spPr>
          <a:xfrm>
            <a:off x="1403648" y="3429000"/>
            <a:ext cx="6400800" cy="2688704"/>
          </a:xfrm>
        </p:spPr>
        <p:txBody>
          <a:bodyPr>
            <a:normAutofit fontScale="70000" lnSpcReduction="20000"/>
          </a:bodyPr>
          <a:lstStyle/>
          <a:p>
            <a:r>
              <a:rPr lang="en-GB" dirty="0"/>
              <a:t>Hannah Curtis</a:t>
            </a:r>
          </a:p>
          <a:p>
            <a:r>
              <a:rPr lang="en-GB" dirty="0" smtClean="0"/>
              <a:t>Aggie Bak</a:t>
            </a:r>
          </a:p>
          <a:p>
            <a:r>
              <a:rPr lang="en-GB" dirty="0" smtClean="0"/>
              <a:t>Dr Maddie Ohl</a:t>
            </a:r>
          </a:p>
          <a:p>
            <a:r>
              <a:rPr lang="en-GB" dirty="0" smtClean="0"/>
              <a:t>Professor </a:t>
            </a:r>
            <a:r>
              <a:rPr lang="en-GB" dirty="0"/>
              <a:t>Heather Loveday </a:t>
            </a:r>
          </a:p>
          <a:p>
            <a:r>
              <a:rPr lang="en-GB" dirty="0" smtClean="0"/>
              <a:t>Dr </a:t>
            </a:r>
            <a:r>
              <a:rPr lang="en-GB" dirty="0" smtClean="0"/>
              <a:t>Siobhan Lynam</a:t>
            </a:r>
          </a:p>
          <a:p>
            <a:r>
              <a:rPr lang="en-GB" dirty="0" smtClean="0"/>
              <a:t>Ramona Minette</a:t>
            </a:r>
          </a:p>
          <a:p>
            <a:r>
              <a:rPr lang="en-GB" dirty="0" smtClean="0"/>
              <a:t>Richard </a:t>
            </a:r>
            <a:r>
              <a:rPr lang="en-GB" dirty="0" smtClean="0"/>
              <a:t>Wells </a:t>
            </a:r>
            <a:r>
              <a:rPr lang="en-GB" dirty="0"/>
              <a:t>R</a:t>
            </a:r>
            <a:r>
              <a:rPr lang="en-GB" dirty="0" smtClean="0"/>
              <a:t>esearch Centre, College of Nursing, Midwifery and Healthcare, University of West London</a:t>
            </a:r>
            <a:endParaRPr lang="en-GB" dirty="0"/>
          </a:p>
        </p:txBody>
      </p:sp>
    </p:spTree>
    <p:extLst>
      <p:ext uri="{BB962C8B-B14F-4D97-AF65-F5344CB8AC3E}">
        <p14:creationId xmlns:p14="http://schemas.microsoft.com/office/powerpoint/2010/main" val="298776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Participants</a:t>
            </a:r>
            <a:endParaRPr lang="en-GB" dirty="0"/>
          </a:p>
        </p:txBody>
      </p:sp>
      <p:sp>
        <p:nvSpPr>
          <p:cNvPr id="3" name="Content Placeholder 2"/>
          <p:cNvSpPr>
            <a:spLocks noGrp="1"/>
          </p:cNvSpPr>
          <p:nvPr>
            <p:ph idx="1"/>
          </p:nvPr>
        </p:nvSpPr>
        <p:spPr/>
        <p:txBody>
          <a:bodyPr>
            <a:normAutofit/>
          </a:bodyPr>
          <a:lstStyle/>
          <a:p>
            <a:r>
              <a:rPr lang="en-GB" dirty="0"/>
              <a:t>Participants in the </a:t>
            </a:r>
            <a:r>
              <a:rPr lang="en-GB" dirty="0" smtClean="0"/>
              <a:t>study </a:t>
            </a:r>
            <a:r>
              <a:rPr lang="en-GB" dirty="0"/>
              <a:t>are </a:t>
            </a:r>
            <a:r>
              <a:rPr lang="en-GB" dirty="0" smtClean="0"/>
              <a:t>two cohorts of nursing </a:t>
            </a:r>
            <a:r>
              <a:rPr lang="en-GB" dirty="0"/>
              <a:t>and midwifery students </a:t>
            </a:r>
            <a:endParaRPr lang="en-GB" dirty="0" smtClean="0"/>
          </a:p>
          <a:p>
            <a:pPr lvl="1"/>
            <a:r>
              <a:rPr lang="en-GB" dirty="0" smtClean="0"/>
              <a:t>Including BSc, </a:t>
            </a:r>
            <a:r>
              <a:rPr lang="en-GB" dirty="0" err="1" smtClean="0"/>
              <a:t>PGDip</a:t>
            </a:r>
            <a:r>
              <a:rPr lang="en-GB" dirty="0" smtClean="0"/>
              <a:t>, short courses</a:t>
            </a:r>
          </a:p>
          <a:p>
            <a:endParaRPr lang="en-GB" dirty="0" smtClean="0"/>
          </a:p>
          <a:p>
            <a:pPr lvl="1"/>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197582494"/>
              </p:ext>
            </p:extLst>
          </p:nvPr>
        </p:nvGraphicFramePr>
        <p:xfrm>
          <a:off x="1115616" y="3356993"/>
          <a:ext cx="6840760" cy="2468353"/>
        </p:xfrm>
        <a:graphic>
          <a:graphicData uri="http://schemas.openxmlformats.org/drawingml/2006/table">
            <a:tbl>
              <a:tblPr firstRow="1" bandRow="1">
                <a:tableStyleId>{3B4B98B0-60AC-42C2-AFA5-B58CD77FA1E5}</a:tableStyleId>
              </a:tblPr>
              <a:tblGrid>
                <a:gridCol w="3433032"/>
                <a:gridCol w="3407728"/>
              </a:tblGrid>
              <a:tr h="355720">
                <a:tc>
                  <a:txBody>
                    <a:bodyPr/>
                    <a:lstStyle/>
                    <a:p>
                      <a:r>
                        <a:rPr lang="en-GB" dirty="0" smtClean="0"/>
                        <a:t>Cohort 1</a:t>
                      </a:r>
                      <a:endParaRPr lang="en-GB" dirty="0"/>
                    </a:p>
                  </a:txBody>
                  <a:tcPr/>
                </a:tc>
                <a:tc>
                  <a:txBody>
                    <a:bodyPr/>
                    <a:lstStyle/>
                    <a:p>
                      <a:r>
                        <a:rPr lang="en-GB" dirty="0" smtClean="0"/>
                        <a:t>Cohort</a:t>
                      </a:r>
                      <a:r>
                        <a:rPr lang="en-GB" baseline="0" dirty="0" smtClean="0"/>
                        <a:t> 2</a:t>
                      </a:r>
                      <a:endParaRPr lang="en-GB" dirty="0"/>
                    </a:p>
                  </a:txBody>
                  <a:tcPr/>
                </a:tc>
              </a:tr>
              <a:tr h="596582">
                <a:tc>
                  <a:txBody>
                    <a:bodyPr/>
                    <a:lstStyle/>
                    <a:p>
                      <a:r>
                        <a:rPr lang="en-GB" dirty="0" smtClean="0"/>
                        <a:t>2013/14 and Sept 2014</a:t>
                      </a:r>
                      <a:endParaRPr lang="en-GB" dirty="0"/>
                    </a:p>
                  </a:txBody>
                  <a:tcPr/>
                </a:tc>
                <a:tc>
                  <a:txBody>
                    <a:bodyPr/>
                    <a:lstStyle/>
                    <a:p>
                      <a:r>
                        <a:rPr lang="en-GB" dirty="0" smtClean="0"/>
                        <a:t>Feb 2015 and Sept 2015</a:t>
                      </a:r>
                      <a:endParaRPr lang="en-GB" dirty="0"/>
                    </a:p>
                  </a:txBody>
                  <a:tcPr/>
                </a:tc>
              </a:tr>
              <a:tr h="355720">
                <a:tc>
                  <a:txBody>
                    <a:bodyPr/>
                    <a:lstStyle/>
                    <a:p>
                      <a:r>
                        <a:rPr lang="en-GB" dirty="0" smtClean="0"/>
                        <a:t>n=297</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a:t>
                      </a:r>
                      <a:r>
                        <a:rPr lang="en-GB" baseline="0" dirty="0" smtClean="0"/>
                        <a:t> 168*</a:t>
                      </a:r>
                    </a:p>
                  </a:txBody>
                  <a:tcPr/>
                </a:tc>
              </a:tr>
              <a:tr h="1140251">
                <a:tc>
                  <a:txBody>
                    <a:bodyPr/>
                    <a:lstStyle/>
                    <a:p>
                      <a:r>
                        <a:rPr lang="en-GB" dirty="0" smtClean="0"/>
                        <a:t>Numeracy, literacy, Standard Interview</a:t>
                      </a:r>
                      <a:endParaRPr lang="en-GB" dirty="0"/>
                    </a:p>
                  </a:txBody>
                  <a:tcPr/>
                </a:tc>
                <a:tc>
                  <a:txBody>
                    <a:bodyPr/>
                    <a:lstStyle/>
                    <a:p>
                      <a:r>
                        <a:rPr lang="en-GB" dirty="0" smtClean="0"/>
                        <a:t>Values</a:t>
                      </a:r>
                      <a:r>
                        <a:rPr lang="en-GB" baseline="0" dirty="0" smtClean="0"/>
                        <a:t> Based Recruitment</a:t>
                      </a:r>
                      <a:endParaRPr lang="en-GB" dirty="0"/>
                    </a:p>
                  </a:txBody>
                  <a:tcPr/>
                </a:tc>
              </a:tr>
            </a:tbl>
          </a:graphicData>
        </a:graphic>
      </p:graphicFrame>
      <p:sp>
        <p:nvSpPr>
          <p:cNvPr id="5" name="TextBox 4"/>
          <p:cNvSpPr txBox="1"/>
          <p:nvPr/>
        </p:nvSpPr>
        <p:spPr>
          <a:xfrm>
            <a:off x="1115616" y="5929161"/>
            <a:ext cx="2592288" cy="323165"/>
          </a:xfrm>
          <a:prstGeom prst="rect">
            <a:avLst/>
          </a:prstGeom>
          <a:noFill/>
        </p:spPr>
        <p:txBody>
          <a:bodyPr wrap="square" rtlCol="0">
            <a:spAutoFit/>
          </a:bodyPr>
          <a:lstStyle/>
          <a:p>
            <a:r>
              <a:rPr lang="en-GB" sz="1500" dirty="0" smtClean="0"/>
              <a:t>* Still recruiting</a:t>
            </a:r>
            <a:endParaRPr lang="en-GB" sz="1500" dirty="0"/>
          </a:p>
        </p:txBody>
      </p:sp>
    </p:spTree>
    <p:extLst>
      <p:ext uri="{BB962C8B-B14F-4D97-AF65-F5344CB8AC3E}">
        <p14:creationId xmlns:p14="http://schemas.microsoft.com/office/powerpoint/2010/main" val="365778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Collection</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89323330"/>
              </p:ext>
            </p:extLst>
          </p:nvPr>
        </p:nvGraphicFramePr>
        <p:xfrm>
          <a:off x="251520" y="1628800"/>
          <a:ext cx="8640960" cy="4211320"/>
        </p:xfrm>
        <a:graphic>
          <a:graphicData uri="http://schemas.openxmlformats.org/drawingml/2006/table">
            <a:tbl>
              <a:tblPr firstRow="1" bandRow="1">
                <a:tableStyleId>{5940675A-B579-460E-94D1-54222C63F5DA}</a:tableStyleId>
              </a:tblPr>
              <a:tblGrid>
                <a:gridCol w="1008112"/>
                <a:gridCol w="707732"/>
                <a:gridCol w="771705"/>
                <a:gridCol w="752811"/>
                <a:gridCol w="720080"/>
                <a:gridCol w="720080"/>
                <a:gridCol w="792088"/>
                <a:gridCol w="792088"/>
                <a:gridCol w="792088"/>
                <a:gridCol w="792088"/>
                <a:gridCol w="792088"/>
              </a:tblGrid>
              <a:tr h="370840">
                <a:tc>
                  <a:txBody>
                    <a:bodyPr/>
                    <a:lstStyle/>
                    <a:p>
                      <a:pPr algn="ctr"/>
                      <a:endParaRPr lang="en-GB" sz="1200" dirty="0"/>
                    </a:p>
                  </a:txBody>
                  <a:tcPr anchor="ctr">
                    <a:solidFill>
                      <a:schemeClr val="accent3">
                        <a:lumMod val="40000"/>
                        <a:lumOff val="60000"/>
                      </a:schemeClr>
                    </a:solidFill>
                  </a:tcPr>
                </a:tc>
                <a:tc>
                  <a:txBody>
                    <a:bodyPr/>
                    <a:lstStyle/>
                    <a:p>
                      <a:pPr algn="ctr"/>
                      <a:r>
                        <a:rPr lang="en-GB" sz="1200" dirty="0" smtClean="0"/>
                        <a:t>Oct-13</a:t>
                      </a:r>
                      <a:endParaRPr lang="en-GB" sz="1200" dirty="0"/>
                    </a:p>
                  </a:txBody>
                  <a:tcPr anchor="ctr">
                    <a:solidFill>
                      <a:schemeClr val="accent3">
                        <a:lumMod val="40000"/>
                        <a:lumOff val="60000"/>
                      </a:schemeClr>
                    </a:solidFill>
                  </a:tcPr>
                </a:tc>
                <a:tc>
                  <a:txBody>
                    <a:bodyPr/>
                    <a:lstStyle/>
                    <a:p>
                      <a:pPr algn="ctr"/>
                      <a:r>
                        <a:rPr lang="en-GB" sz="1200" dirty="0" smtClean="0"/>
                        <a:t>Mar-14</a:t>
                      </a:r>
                      <a:endParaRPr lang="en-GB" sz="1200" dirty="0"/>
                    </a:p>
                  </a:txBody>
                  <a:tcPr anchor="ctr">
                    <a:solidFill>
                      <a:schemeClr val="accent3">
                        <a:lumMod val="40000"/>
                        <a:lumOff val="60000"/>
                      </a:schemeClr>
                    </a:solidFill>
                  </a:tcPr>
                </a:tc>
                <a:tc>
                  <a:txBody>
                    <a:bodyPr/>
                    <a:lstStyle/>
                    <a:p>
                      <a:pPr algn="ctr"/>
                      <a:r>
                        <a:rPr lang="en-GB" sz="1200" dirty="0" smtClean="0"/>
                        <a:t>Oct-14</a:t>
                      </a:r>
                      <a:endParaRPr lang="en-GB" sz="1200" dirty="0"/>
                    </a:p>
                  </a:txBody>
                  <a:tcPr anchor="ctr">
                    <a:solidFill>
                      <a:schemeClr val="accent3">
                        <a:lumMod val="40000"/>
                        <a:lumOff val="60000"/>
                      </a:schemeClr>
                    </a:solidFill>
                  </a:tcPr>
                </a:tc>
                <a:tc>
                  <a:txBody>
                    <a:bodyPr/>
                    <a:lstStyle/>
                    <a:p>
                      <a:pPr algn="ctr"/>
                      <a:r>
                        <a:rPr lang="en-GB" sz="1200" dirty="0" smtClean="0"/>
                        <a:t>Mar-15</a:t>
                      </a:r>
                      <a:endParaRPr lang="en-GB" sz="1200" dirty="0"/>
                    </a:p>
                  </a:txBody>
                  <a:tcPr anchor="ctr">
                    <a:solidFill>
                      <a:schemeClr val="accent3">
                        <a:lumMod val="40000"/>
                        <a:lumOff val="60000"/>
                      </a:schemeClr>
                    </a:solidFill>
                  </a:tcPr>
                </a:tc>
                <a:tc>
                  <a:txBody>
                    <a:bodyPr/>
                    <a:lstStyle/>
                    <a:p>
                      <a:pPr algn="ctr"/>
                      <a:r>
                        <a:rPr lang="en-GB" sz="1200" dirty="0" smtClean="0"/>
                        <a:t>Oct-15</a:t>
                      </a:r>
                      <a:endParaRPr lang="en-GB" sz="1200" dirty="0"/>
                    </a:p>
                  </a:txBody>
                  <a:tcPr anchor="ctr">
                    <a:solidFill>
                      <a:schemeClr val="accent3">
                        <a:lumMod val="40000"/>
                        <a:lumOff val="60000"/>
                      </a:schemeClr>
                    </a:solidFill>
                  </a:tcPr>
                </a:tc>
                <a:tc>
                  <a:txBody>
                    <a:bodyPr/>
                    <a:lstStyle/>
                    <a:p>
                      <a:pPr algn="ctr"/>
                      <a:r>
                        <a:rPr lang="en-GB" sz="1200" dirty="0" smtClean="0"/>
                        <a:t>Mar-16</a:t>
                      </a:r>
                      <a:endParaRPr lang="en-GB" sz="1200" dirty="0"/>
                    </a:p>
                  </a:txBody>
                  <a:tcPr anchor="ctr">
                    <a:solidFill>
                      <a:schemeClr val="accent3">
                        <a:lumMod val="40000"/>
                        <a:lumOff val="60000"/>
                      </a:schemeClr>
                    </a:solidFill>
                  </a:tcPr>
                </a:tc>
                <a:tc>
                  <a:txBody>
                    <a:bodyPr/>
                    <a:lstStyle/>
                    <a:p>
                      <a:pPr algn="ctr"/>
                      <a:r>
                        <a:rPr lang="en-GB" sz="1200" dirty="0" smtClean="0"/>
                        <a:t>Oct-16</a:t>
                      </a:r>
                      <a:endParaRPr lang="en-GB" sz="1200" dirty="0"/>
                    </a:p>
                  </a:txBody>
                  <a:tcPr anchor="ctr">
                    <a:solidFill>
                      <a:schemeClr val="accent3">
                        <a:lumMod val="40000"/>
                        <a:lumOff val="60000"/>
                      </a:schemeClr>
                    </a:solidFill>
                  </a:tcPr>
                </a:tc>
                <a:tc>
                  <a:txBody>
                    <a:bodyPr/>
                    <a:lstStyle/>
                    <a:p>
                      <a:pPr algn="ctr"/>
                      <a:r>
                        <a:rPr lang="en-GB" sz="1200" dirty="0" smtClean="0"/>
                        <a:t>Mar-17</a:t>
                      </a:r>
                      <a:endParaRPr lang="en-GB" sz="1200" dirty="0"/>
                    </a:p>
                  </a:txBody>
                  <a:tcPr anchor="ctr">
                    <a:solidFill>
                      <a:schemeClr val="accent3">
                        <a:lumMod val="40000"/>
                        <a:lumOff val="60000"/>
                      </a:schemeClr>
                    </a:solidFill>
                  </a:tcPr>
                </a:tc>
                <a:tc>
                  <a:txBody>
                    <a:bodyPr/>
                    <a:lstStyle/>
                    <a:p>
                      <a:pPr algn="ctr"/>
                      <a:r>
                        <a:rPr lang="en-GB" sz="1200" dirty="0" smtClean="0"/>
                        <a:t>Oct-17</a:t>
                      </a:r>
                      <a:endParaRPr lang="en-GB" sz="1200" dirty="0"/>
                    </a:p>
                  </a:txBody>
                  <a:tcPr anchor="ctr">
                    <a:solidFill>
                      <a:schemeClr val="accent3">
                        <a:lumMod val="40000"/>
                        <a:lumOff val="60000"/>
                      </a:schemeClr>
                    </a:solidFill>
                  </a:tcPr>
                </a:tc>
                <a:tc>
                  <a:txBody>
                    <a:bodyPr/>
                    <a:lstStyle/>
                    <a:p>
                      <a:pPr algn="ctr"/>
                      <a:r>
                        <a:rPr lang="en-GB" sz="1200" dirty="0" smtClean="0"/>
                        <a:t>Mar-18</a:t>
                      </a:r>
                      <a:endParaRPr lang="en-GB" sz="1200" dirty="0"/>
                    </a:p>
                  </a:txBody>
                  <a:tcPr anchor="ctr">
                    <a:solidFill>
                      <a:schemeClr val="accent3">
                        <a:lumMod val="40000"/>
                        <a:lumOff val="60000"/>
                      </a:schemeClr>
                    </a:solidFill>
                  </a:tcPr>
                </a:tc>
              </a:tr>
              <a:tr h="370840">
                <a:tc rowSpan="3">
                  <a:txBody>
                    <a:bodyPr/>
                    <a:lstStyle/>
                    <a:p>
                      <a:pPr algn="ctr"/>
                      <a:r>
                        <a:rPr lang="en-GB" sz="1200" b="1" i="1" dirty="0" smtClean="0"/>
                        <a:t>Standard Recruitment</a:t>
                      </a:r>
                      <a:endParaRPr lang="en-GB" sz="1200" b="1" i="1" dirty="0"/>
                    </a:p>
                  </a:txBody>
                  <a:tcPr anchor="ctr">
                    <a:solidFill>
                      <a:schemeClr val="accent3">
                        <a:lumMod val="40000"/>
                        <a:lumOff val="60000"/>
                      </a:schemeClr>
                    </a:solidFill>
                  </a:tcPr>
                </a:tc>
                <a:tc>
                  <a:txBody>
                    <a:bodyPr/>
                    <a:lstStyle/>
                    <a:p>
                      <a:pPr algn="ctr"/>
                      <a:r>
                        <a:rPr lang="en-GB" sz="1200" dirty="0" smtClean="0"/>
                        <a:t>T1 </a:t>
                      </a:r>
                      <a:r>
                        <a:rPr lang="en-GB" sz="1200" i="1" dirty="0" smtClean="0"/>
                        <a:t>(Sep</a:t>
                      </a:r>
                      <a:r>
                        <a:rPr lang="en-GB" sz="1200" i="1" baseline="0" dirty="0" smtClean="0"/>
                        <a:t> </a:t>
                      </a:r>
                      <a:r>
                        <a:rPr lang="en-GB" sz="1200" i="1" dirty="0" smtClean="0"/>
                        <a:t>13 Intake)</a:t>
                      </a:r>
                      <a:endParaRPr lang="en-GB" sz="1200" i="1" dirty="0"/>
                    </a:p>
                  </a:txBody>
                  <a:tcPr anchor="ctr">
                    <a:solidFill>
                      <a:schemeClr val="accent6">
                        <a:lumMod val="40000"/>
                        <a:lumOff val="60000"/>
                      </a:schemeClr>
                    </a:solidFill>
                  </a:tcPr>
                </a:tc>
                <a:tc>
                  <a:txBody>
                    <a:bodyPr/>
                    <a:lstStyle/>
                    <a:p>
                      <a:pPr algn="ctr"/>
                      <a:r>
                        <a:rPr lang="en-GB" sz="1200" dirty="0" smtClean="0"/>
                        <a:t>T1 </a:t>
                      </a:r>
                      <a:r>
                        <a:rPr lang="en-GB" sz="1200" i="1" dirty="0" smtClean="0"/>
                        <a:t>(Feb</a:t>
                      </a:r>
                      <a:r>
                        <a:rPr lang="en-GB" sz="1200" i="1" baseline="0" dirty="0" smtClean="0"/>
                        <a:t> </a:t>
                      </a:r>
                      <a:r>
                        <a:rPr lang="en-GB" sz="1200" i="1" dirty="0" smtClean="0"/>
                        <a:t>14 Intake)</a:t>
                      </a:r>
                      <a:endParaRPr lang="en-GB" sz="1200" i="1" dirty="0"/>
                    </a:p>
                  </a:txBody>
                  <a:tcPr anchor="ctr">
                    <a:solidFill>
                      <a:schemeClr val="accent6">
                        <a:lumMod val="40000"/>
                        <a:lumOff val="60000"/>
                      </a:schemeClr>
                    </a:solidFill>
                  </a:tcPr>
                </a:tc>
                <a:tc>
                  <a:txBody>
                    <a:bodyPr/>
                    <a:lstStyle/>
                    <a:p>
                      <a:pPr algn="ctr"/>
                      <a:r>
                        <a:rPr lang="en-GB" sz="1200" dirty="0" smtClean="0"/>
                        <a:t>T1 </a:t>
                      </a:r>
                      <a:r>
                        <a:rPr lang="en-GB" sz="1200" i="1" dirty="0" smtClean="0"/>
                        <a:t>(Sep 14 Intake)</a:t>
                      </a:r>
                      <a:endParaRPr lang="en-GB" sz="1200" i="1" dirty="0"/>
                    </a:p>
                  </a:txBody>
                  <a:tcPr anchor="ctr">
                    <a:solidFill>
                      <a:schemeClr val="accent6">
                        <a:lumMod val="40000"/>
                        <a:lumOff val="60000"/>
                      </a:schemeClr>
                    </a:solidFill>
                  </a:tcP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r>
              <a:tr h="370840">
                <a:tc vMerge="1">
                  <a:txBody>
                    <a:bodyPr/>
                    <a:lstStyle/>
                    <a:p>
                      <a:endParaRPr lang="en-GB" sz="1500" dirty="0"/>
                    </a:p>
                  </a:txBody>
                  <a:tcPr/>
                </a:tc>
                <a:tc>
                  <a:txBody>
                    <a:bodyPr/>
                    <a:lstStyle/>
                    <a:p>
                      <a:pPr algn="ctr"/>
                      <a:endParaRPr lang="en-GB" sz="1200" dirty="0"/>
                    </a:p>
                  </a:txBody>
                  <a:tcPr anchor="ctr"/>
                </a:tc>
                <a:tc>
                  <a:txBody>
                    <a:bodyPr/>
                    <a:lstStyle/>
                    <a:p>
                      <a:pPr algn="ctr"/>
                      <a:endParaRPr lang="en-GB" sz="1200" dirty="0"/>
                    </a:p>
                  </a:txBody>
                  <a:tcPr anchor="ctr"/>
                </a:tc>
                <a:tc>
                  <a:txBody>
                    <a:bodyPr/>
                    <a:lstStyle/>
                    <a:p>
                      <a:pPr algn="ctr"/>
                      <a:r>
                        <a:rPr lang="en-GB" sz="1200" dirty="0" smtClean="0"/>
                        <a:t>T2 </a:t>
                      </a:r>
                      <a:r>
                        <a:rPr lang="en-GB" sz="1200" i="1" dirty="0" smtClean="0"/>
                        <a:t>(Sep</a:t>
                      </a:r>
                      <a:r>
                        <a:rPr lang="en-GB" sz="1200" i="1" baseline="0" dirty="0" smtClean="0"/>
                        <a:t> </a:t>
                      </a:r>
                      <a:r>
                        <a:rPr lang="en-GB" sz="1200" i="1" dirty="0" smtClean="0"/>
                        <a:t>13 Intake)</a:t>
                      </a:r>
                      <a:endParaRPr lang="en-GB" sz="1200" i="1" dirty="0"/>
                    </a:p>
                  </a:txBody>
                  <a:tcPr anchor="ctr">
                    <a:solidFill>
                      <a:schemeClr val="accent6">
                        <a:lumMod val="40000"/>
                        <a:lumOff val="60000"/>
                      </a:schemeClr>
                    </a:solidFill>
                  </a:tcPr>
                </a:tc>
                <a:tc>
                  <a:txBody>
                    <a:bodyPr/>
                    <a:lstStyle/>
                    <a:p>
                      <a:pPr algn="ctr"/>
                      <a:r>
                        <a:rPr lang="en-GB" sz="1200" dirty="0" smtClean="0"/>
                        <a:t>T2 </a:t>
                      </a:r>
                      <a:r>
                        <a:rPr lang="en-GB" sz="1200" i="1" dirty="0" smtClean="0"/>
                        <a:t>(Feb</a:t>
                      </a:r>
                      <a:r>
                        <a:rPr lang="en-GB" sz="1200" i="1" baseline="0" dirty="0" smtClean="0"/>
                        <a:t> </a:t>
                      </a:r>
                      <a:r>
                        <a:rPr lang="en-GB" sz="1200" i="1" dirty="0" smtClean="0"/>
                        <a:t>14 Intake)</a:t>
                      </a:r>
                      <a:endParaRPr lang="en-GB" sz="1200" i="1" dirty="0"/>
                    </a:p>
                  </a:txBody>
                  <a:tcPr anchor="ctr">
                    <a:solidFill>
                      <a:schemeClr val="accent6">
                        <a:lumMod val="40000"/>
                        <a:lumOff val="60000"/>
                      </a:schemeClr>
                    </a:solidFill>
                  </a:tcPr>
                </a:tc>
                <a:tc>
                  <a:txBody>
                    <a:bodyPr/>
                    <a:lstStyle/>
                    <a:p>
                      <a:pPr algn="ctr"/>
                      <a:r>
                        <a:rPr lang="en-GB" sz="1200" dirty="0" smtClean="0"/>
                        <a:t>T2 </a:t>
                      </a:r>
                      <a:r>
                        <a:rPr lang="en-GB" sz="1200" i="1" dirty="0" smtClean="0"/>
                        <a:t>(Sep 14 Intake)</a:t>
                      </a:r>
                      <a:endParaRPr lang="en-GB" sz="1200" i="1" dirty="0"/>
                    </a:p>
                  </a:txBody>
                  <a:tcPr anchor="ctr">
                    <a:solidFill>
                      <a:schemeClr val="accent6">
                        <a:lumMod val="40000"/>
                        <a:lumOff val="60000"/>
                      </a:schemeClr>
                    </a:solidFill>
                  </a:tcP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vMerge="1">
                  <a:txBody>
                    <a:bodyPr/>
                    <a:lstStyle/>
                    <a:p>
                      <a:endParaRPr lang="en-GB" sz="1500" dirty="0"/>
                    </a:p>
                  </a:txBody>
                  <a:tcPr/>
                </a:tc>
                <a:tc>
                  <a:txBody>
                    <a:bodyPr/>
                    <a:lstStyle/>
                    <a:p>
                      <a:pPr algn="ctr"/>
                      <a:endParaRPr lang="en-GB" sz="1200"/>
                    </a:p>
                  </a:txBody>
                  <a:tcPr anchor="ctr"/>
                </a:tc>
                <a:tc>
                  <a:txBody>
                    <a:bodyPr/>
                    <a:lstStyle/>
                    <a:p>
                      <a:pPr algn="ctr"/>
                      <a:endParaRPr lang="en-GB"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t>2x Focus Groups</a:t>
                      </a:r>
                    </a:p>
                  </a:txBody>
                  <a:tcPr anchor="ctr">
                    <a:solidFill>
                      <a:schemeClr val="accent2">
                        <a:lumMod val="60000"/>
                        <a:lumOff val="40000"/>
                      </a:schemeClr>
                    </a:solidFill>
                  </a:tcPr>
                </a:tc>
                <a:tc>
                  <a:txBody>
                    <a:bodyPr/>
                    <a:lstStyle/>
                    <a:p>
                      <a:pPr algn="ctr"/>
                      <a:endParaRPr lang="en-GB" sz="1200"/>
                    </a:p>
                  </a:txBody>
                  <a:tcPr anchor="ctr"/>
                </a:tc>
                <a:tc>
                  <a:txBody>
                    <a:bodyPr/>
                    <a:lstStyle/>
                    <a:p>
                      <a:pPr algn="ctr"/>
                      <a:r>
                        <a:rPr lang="en-GB" sz="1200" dirty="0" smtClean="0"/>
                        <a:t>T3 </a:t>
                      </a:r>
                      <a:r>
                        <a:rPr lang="en-GB" sz="1200" i="1" dirty="0" smtClean="0"/>
                        <a:t>(Sep</a:t>
                      </a:r>
                      <a:r>
                        <a:rPr lang="en-GB" sz="1200" i="1" baseline="0" dirty="0" smtClean="0"/>
                        <a:t> </a:t>
                      </a:r>
                      <a:r>
                        <a:rPr lang="en-GB" sz="1200" i="1" dirty="0" smtClean="0"/>
                        <a:t>13 Intake)</a:t>
                      </a:r>
                      <a:endParaRPr lang="en-GB" sz="1200" i="1" dirty="0"/>
                    </a:p>
                  </a:txBody>
                  <a:tcPr anchor="ctr">
                    <a:solidFill>
                      <a:schemeClr val="accent6">
                        <a:lumMod val="40000"/>
                        <a:lumOff val="60000"/>
                      </a:schemeClr>
                    </a:solidFill>
                  </a:tcPr>
                </a:tc>
                <a:tc>
                  <a:txBody>
                    <a:bodyPr/>
                    <a:lstStyle/>
                    <a:p>
                      <a:pPr algn="ctr"/>
                      <a:r>
                        <a:rPr lang="en-GB" sz="1200" dirty="0" smtClean="0"/>
                        <a:t>T3 </a:t>
                      </a:r>
                      <a:r>
                        <a:rPr lang="en-GB" sz="1200" i="1" dirty="0" smtClean="0"/>
                        <a:t>(Feb</a:t>
                      </a:r>
                      <a:r>
                        <a:rPr lang="en-GB" sz="1200" i="1" baseline="0" dirty="0" smtClean="0"/>
                        <a:t> </a:t>
                      </a:r>
                      <a:r>
                        <a:rPr lang="en-GB" sz="1200" i="1" dirty="0" smtClean="0"/>
                        <a:t>14 Intake)</a:t>
                      </a:r>
                      <a:endParaRPr lang="en-GB" sz="1200" i="1" dirty="0"/>
                    </a:p>
                  </a:txBody>
                  <a:tcPr anchor="ctr">
                    <a:solidFill>
                      <a:schemeClr val="accent6">
                        <a:lumMod val="40000"/>
                        <a:lumOff val="60000"/>
                      </a:schemeClr>
                    </a:solidFill>
                  </a:tcPr>
                </a:tc>
                <a:tc>
                  <a:txBody>
                    <a:bodyPr/>
                    <a:lstStyle/>
                    <a:p>
                      <a:pPr algn="ctr"/>
                      <a:r>
                        <a:rPr lang="en-GB" sz="1200" dirty="0" smtClean="0"/>
                        <a:t>T3 </a:t>
                      </a:r>
                      <a:r>
                        <a:rPr lang="en-GB" sz="1200" i="1" dirty="0" smtClean="0"/>
                        <a:t>(Sep 14 Intake)</a:t>
                      </a:r>
                      <a:endParaRPr lang="en-GB" sz="1200" i="1" dirty="0"/>
                    </a:p>
                  </a:txBody>
                  <a:tcPr anchor="ctr">
                    <a:solidFill>
                      <a:schemeClr val="accent6">
                        <a:lumMod val="40000"/>
                        <a:lumOff val="60000"/>
                      </a:schemeClr>
                    </a:solidFill>
                  </a:tcP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rowSpan="3">
                  <a:txBody>
                    <a:bodyPr/>
                    <a:lstStyle/>
                    <a:p>
                      <a:pPr algn="ctr"/>
                      <a:r>
                        <a:rPr lang="en-GB" sz="1200" b="1" i="1" dirty="0" smtClean="0"/>
                        <a:t>Values Based</a:t>
                      </a:r>
                    </a:p>
                    <a:p>
                      <a:pPr algn="ctr"/>
                      <a:r>
                        <a:rPr lang="en-GB" sz="1200" b="1" i="1" dirty="0" smtClean="0"/>
                        <a:t>Recruitment</a:t>
                      </a:r>
                      <a:endParaRPr lang="en-GB" sz="1200" b="1" i="1" dirty="0"/>
                    </a:p>
                  </a:txBody>
                  <a:tcPr anchor="ctr">
                    <a:solidFill>
                      <a:schemeClr val="accent3">
                        <a:lumMod val="40000"/>
                        <a:lumOff val="60000"/>
                      </a:schemeClr>
                    </a:solidFill>
                  </a:tcP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i="1" dirty="0"/>
                    </a:p>
                  </a:txBody>
                  <a:tcPr anchor="ctr">
                    <a:noFill/>
                  </a:tcPr>
                </a:tc>
                <a:tc>
                  <a:txBody>
                    <a:bodyPr/>
                    <a:lstStyle/>
                    <a:p>
                      <a:pPr algn="ctr"/>
                      <a:r>
                        <a:rPr lang="en-GB" sz="1200" dirty="0" smtClean="0"/>
                        <a:t>T1 </a:t>
                      </a:r>
                      <a:r>
                        <a:rPr lang="en-GB" sz="1200" i="1" dirty="0" smtClean="0"/>
                        <a:t>(Feb</a:t>
                      </a:r>
                      <a:r>
                        <a:rPr lang="en-GB" sz="1200" i="1" baseline="0" dirty="0" smtClean="0"/>
                        <a:t> </a:t>
                      </a:r>
                      <a:r>
                        <a:rPr lang="en-GB" sz="1200" i="1" dirty="0" smtClean="0"/>
                        <a:t>15 Intake)</a:t>
                      </a:r>
                      <a:endParaRPr lang="en-GB" sz="1200" i="1" dirty="0"/>
                    </a:p>
                  </a:txBody>
                  <a:tcPr anchor="ctr">
                    <a:solidFill>
                      <a:schemeClr val="tx2">
                        <a:lumMod val="20000"/>
                        <a:lumOff val="80000"/>
                      </a:schemeClr>
                    </a:solidFill>
                  </a:tcPr>
                </a:tc>
                <a:tc>
                  <a:txBody>
                    <a:bodyPr/>
                    <a:lstStyle/>
                    <a:p>
                      <a:pPr algn="ctr"/>
                      <a:r>
                        <a:rPr lang="en-GB" sz="1200" dirty="0" smtClean="0"/>
                        <a:t>T1 </a:t>
                      </a:r>
                      <a:r>
                        <a:rPr lang="en-GB" sz="1200" i="1" dirty="0" smtClean="0"/>
                        <a:t>(Sep 15 Intake)</a:t>
                      </a:r>
                      <a:endParaRPr lang="en-GB" sz="1200" i="1" dirty="0"/>
                    </a:p>
                  </a:txBody>
                  <a:tcPr anchor="ctr">
                    <a:solidFill>
                      <a:schemeClr val="tx2">
                        <a:lumMod val="20000"/>
                        <a:lumOff val="80000"/>
                      </a:schemeClr>
                    </a:solidFill>
                  </a:tcPr>
                </a:tc>
                <a:tc>
                  <a:txBody>
                    <a:bodyPr/>
                    <a:lstStyle/>
                    <a:p>
                      <a:pPr algn="ctr"/>
                      <a:r>
                        <a:rPr lang="en-GB" sz="1200" dirty="0" smtClean="0"/>
                        <a:t>T1 </a:t>
                      </a:r>
                      <a:r>
                        <a:rPr lang="en-GB" sz="1200" i="1" dirty="0" smtClean="0"/>
                        <a:t>(Feb</a:t>
                      </a:r>
                      <a:r>
                        <a:rPr lang="en-GB" sz="1200" i="1" baseline="0" dirty="0" smtClean="0"/>
                        <a:t> 16 Intake)*</a:t>
                      </a:r>
                      <a:endParaRPr lang="en-GB" sz="1200" dirty="0"/>
                    </a:p>
                  </a:txBody>
                  <a:tcPr anchor="ctr">
                    <a:solidFill>
                      <a:schemeClr val="tx2">
                        <a:lumMod val="20000"/>
                        <a:lumOff val="80000"/>
                      </a:schemeClr>
                    </a:solidFill>
                  </a:tcP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r>
              <a:tr h="370840">
                <a:tc vMerge="1">
                  <a:txBody>
                    <a:bodyPr/>
                    <a:lstStyle/>
                    <a:p>
                      <a:endParaRPr lang="en-GB" sz="1500" dirty="0"/>
                    </a:p>
                  </a:txBody>
                  <a:tcP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i="1" dirty="0"/>
                    </a:p>
                  </a:txBody>
                  <a:tcPr anchor="ctr">
                    <a:noFill/>
                  </a:tcPr>
                </a:tc>
                <a:tc>
                  <a:txBody>
                    <a:bodyPr/>
                    <a:lstStyle/>
                    <a:p>
                      <a:pPr algn="ctr"/>
                      <a:r>
                        <a:rPr lang="en-GB" sz="1200" dirty="0" smtClean="0"/>
                        <a:t>T2 </a:t>
                      </a:r>
                      <a:r>
                        <a:rPr lang="en-GB" sz="1200" i="1" dirty="0" smtClean="0"/>
                        <a:t>(Feb</a:t>
                      </a:r>
                      <a:r>
                        <a:rPr lang="en-GB" sz="1200" i="1" baseline="0" dirty="0" smtClean="0"/>
                        <a:t> </a:t>
                      </a:r>
                      <a:r>
                        <a:rPr lang="en-GB" sz="1200" i="1" dirty="0" smtClean="0"/>
                        <a:t>15 Intake)</a:t>
                      </a:r>
                      <a:endParaRPr lang="en-GB" sz="1200" i="1" dirty="0"/>
                    </a:p>
                  </a:txBody>
                  <a:tcPr anchor="ctr">
                    <a:solidFill>
                      <a:schemeClr val="tx2">
                        <a:lumMod val="20000"/>
                        <a:lumOff val="80000"/>
                      </a:schemeClr>
                    </a:solidFill>
                  </a:tcPr>
                </a:tc>
                <a:tc>
                  <a:txBody>
                    <a:bodyPr/>
                    <a:lstStyle/>
                    <a:p>
                      <a:pPr algn="ctr"/>
                      <a:r>
                        <a:rPr lang="en-GB" sz="1200" dirty="0" smtClean="0"/>
                        <a:t>T2 </a:t>
                      </a:r>
                      <a:r>
                        <a:rPr lang="en-GB" sz="1200" i="1" dirty="0" smtClean="0"/>
                        <a:t>(Sep 15 Intake)</a:t>
                      </a:r>
                      <a:endParaRPr lang="en-GB" sz="1200" i="1" dirty="0"/>
                    </a:p>
                  </a:txBody>
                  <a:tcPr anchor="c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t>T2 </a:t>
                      </a:r>
                      <a:r>
                        <a:rPr lang="en-GB" sz="1200" i="1" dirty="0" smtClean="0"/>
                        <a:t>(Feb</a:t>
                      </a:r>
                      <a:r>
                        <a:rPr lang="en-GB" sz="1200" i="1" baseline="0" dirty="0" smtClean="0"/>
                        <a:t> 16 Intake)*</a:t>
                      </a:r>
                      <a:endParaRPr lang="en-GB" sz="1200" dirty="0" smtClean="0"/>
                    </a:p>
                  </a:txBody>
                  <a:tcPr anchor="ctr">
                    <a:solidFill>
                      <a:schemeClr val="tx2">
                        <a:lumMod val="20000"/>
                        <a:lumOff val="80000"/>
                      </a:schemeClr>
                    </a:solidFill>
                  </a:tcPr>
                </a:tc>
                <a:tc>
                  <a:txBody>
                    <a:bodyPr/>
                    <a:lstStyle/>
                    <a:p>
                      <a:pPr algn="ctr"/>
                      <a:endParaRPr lang="en-GB" sz="1200" dirty="0"/>
                    </a:p>
                  </a:txBody>
                  <a:tcPr anchor="ctr"/>
                </a:tc>
                <a:tc>
                  <a:txBody>
                    <a:bodyPr/>
                    <a:lstStyle/>
                    <a:p>
                      <a:pPr algn="ctr"/>
                      <a:endParaRPr lang="en-GB" sz="1200" dirty="0"/>
                    </a:p>
                  </a:txBody>
                  <a:tcPr anchor="ctr"/>
                </a:tc>
              </a:tr>
              <a:tr h="370840">
                <a:tc vMerge="1">
                  <a:txBody>
                    <a:bodyPr/>
                    <a:lstStyle/>
                    <a:p>
                      <a:endParaRPr lang="en-GB" sz="1500" dirty="0"/>
                    </a:p>
                  </a:txBody>
                  <a:tcP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i="1" dirty="0"/>
                    </a:p>
                  </a:txBody>
                  <a:tcPr anchor="ctr">
                    <a:noFill/>
                  </a:tcPr>
                </a:tc>
                <a:tc>
                  <a:txBody>
                    <a:bodyPr/>
                    <a:lstStyle/>
                    <a:p>
                      <a:pPr algn="ctr"/>
                      <a:r>
                        <a:rPr lang="en-GB" sz="1200" dirty="0" smtClean="0"/>
                        <a:t>T3 </a:t>
                      </a:r>
                      <a:r>
                        <a:rPr lang="en-GB" sz="1200" i="1" dirty="0" smtClean="0"/>
                        <a:t>(Feb</a:t>
                      </a:r>
                      <a:r>
                        <a:rPr lang="en-GB" sz="1200" i="1" baseline="0" dirty="0" smtClean="0"/>
                        <a:t> </a:t>
                      </a:r>
                      <a:r>
                        <a:rPr lang="en-GB" sz="1200" i="1" dirty="0" smtClean="0"/>
                        <a:t>15 Intake)</a:t>
                      </a:r>
                      <a:endParaRPr lang="en-GB" sz="1200" i="1" dirty="0"/>
                    </a:p>
                  </a:txBody>
                  <a:tcPr anchor="ctr">
                    <a:solidFill>
                      <a:schemeClr val="tx2">
                        <a:lumMod val="20000"/>
                        <a:lumOff val="80000"/>
                      </a:schemeClr>
                    </a:solidFill>
                  </a:tcPr>
                </a:tc>
                <a:tc>
                  <a:txBody>
                    <a:bodyPr/>
                    <a:lstStyle/>
                    <a:p>
                      <a:pPr algn="ctr"/>
                      <a:r>
                        <a:rPr lang="en-GB" sz="1200" dirty="0" smtClean="0"/>
                        <a:t>T3 </a:t>
                      </a:r>
                      <a:r>
                        <a:rPr lang="en-GB" sz="1200" i="1" dirty="0" smtClean="0"/>
                        <a:t>(Sep 15 Intake)</a:t>
                      </a:r>
                      <a:endParaRPr lang="en-GB" sz="1200" i="1" dirty="0"/>
                    </a:p>
                  </a:txBody>
                  <a:tcPr anchor="c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t>T3 </a:t>
                      </a:r>
                      <a:r>
                        <a:rPr lang="en-GB" sz="1200" i="1" dirty="0" smtClean="0"/>
                        <a:t>(Feb</a:t>
                      </a:r>
                      <a:r>
                        <a:rPr lang="en-GB" sz="1200" i="1" baseline="0" dirty="0" smtClean="0"/>
                        <a:t> 16 Intake)*</a:t>
                      </a:r>
                      <a:endParaRPr lang="en-GB" sz="1200" dirty="0" smtClean="0"/>
                    </a:p>
                  </a:txBody>
                  <a:tcPr anchor="ctr">
                    <a:solidFill>
                      <a:schemeClr val="tx2">
                        <a:lumMod val="20000"/>
                        <a:lumOff val="80000"/>
                      </a:schemeClr>
                    </a:solidFill>
                  </a:tcPr>
                </a:tc>
              </a:tr>
            </a:tbl>
          </a:graphicData>
        </a:graphic>
      </p:graphicFrame>
      <p:sp>
        <p:nvSpPr>
          <p:cNvPr id="10" name="TextBox 9"/>
          <p:cNvSpPr txBox="1"/>
          <p:nvPr/>
        </p:nvSpPr>
        <p:spPr>
          <a:xfrm>
            <a:off x="179512" y="5949280"/>
            <a:ext cx="2592288" cy="323165"/>
          </a:xfrm>
          <a:prstGeom prst="rect">
            <a:avLst/>
          </a:prstGeom>
          <a:noFill/>
        </p:spPr>
        <p:txBody>
          <a:bodyPr wrap="square" rtlCol="0">
            <a:spAutoFit/>
          </a:bodyPr>
          <a:lstStyle/>
          <a:p>
            <a:r>
              <a:rPr lang="en-GB" sz="1500" dirty="0" smtClean="0"/>
              <a:t>* Still recruiting</a:t>
            </a:r>
            <a:endParaRPr lang="en-GB" sz="1500" dirty="0"/>
          </a:p>
        </p:txBody>
      </p:sp>
    </p:spTree>
    <p:extLst>
      <p:ext uri="{BB962C8B-B14F-4D97-AF65-F5344CB8AC3E}">
        <p14:creationId xmlns:p14="http://schemas.microsoft.com/office/powerpoint/2010/main" val="4188933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Our </a:t>
            </a:r>
            <a:r>
              <a:rPr lang="en-GB" dirty="0" smtClean="0"/>
              <a:t>Participants – Descriptive Results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41282051"/>
              </p:ext>
            </p:extLst>
          </p:nvPr>
        </p:nvGraphicFramePr>
        <p:xfrm>
          <a:off x="227165" y="1124744"/>
          <a:ext cx="5338936" cy="21168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6"/>
          <p:cNvGraphicFramePr>
            <a:graphicFrameLocks/>
          </p:cNvGraphicFramePr>
          <p:nvPr>
            <p:extLst>
              <p:ext uri="{D42A27DB-BD31-4B8C-83A1-F6EECF244321}">
                <p14:modId xmlns:p14="http://schemas.microsoft.com/office/powerpoint/2010/main" val="2376373464"/>
              </p:ext>
            </p:extLst>
          </p:nvPr>
        </p:nvGraphicFramePr>
        <p:xfrm>
          <a:off x="5436096" y="2636912"/>
          <a:ext cx="3600400" cy="2088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ontent Placeholder 6"/>
          <p:cNvGraphicFramePr>
            <a:graphicFrameLocks/>
          </p:cNvGraphicFramePr>
          <p:nvPr>
            <p:extLst>
              <p:ext uri="{D42A27DB-BD31-4B8C-83A1-F6EECF244321}">
                <p14:modId xmlns:p14="http://schemas.microsoft.com/office/powerpoint/2010/main" val="4158059164"/>
              </p:ext>
            </p:extLst>
          </p:nvPr>
        </p:nvGraphicFramePr>
        <p:xfrm>
          <a:off x="539552" y="4437112"/>
          <a:ext cx="5050904" cy="2260848"/>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4355976" y="3429000"/>
            <a:ext cx="1224136" cy="338554"/>
          </a:xfrm>
          <a:prstGeom prst="rect">
            <a:avLst/>
          </a:prstGeom>
          <a:noFill/>
        </p:spPr>
        <p:txBody>
          <a:bodyPr wrap="square" rtlCol="0">
            <a:spAutoFit/>
          </a:bodyPr>
          <a:lstStyle/>
          <a:p>
            <a:pPr marL="0" lvl="1"/>
            <a:r>
              <a:rPr lang="en-GB" sz="1600" dirty="0"/>
              <a:t>(</a:t>
            </a:r>
            <a:r>
              <a:rPr lang="en-GB" sz="1600" i="1" dirty="0"/>
              <a:t>p</a:t>
            </a:r>
            <a:r>
              <a:rPr lang="en-GB" sz="1600" dirty="0"/>
              <a:t>=0.316</a:t>
            </a:r>
            <a:r>
              <a:rPr lang="en-GB" sz="1600" dirty="0" smtClean="0"/>
              <a:t>)</a:t>
            </a:r>
            <a:endParaRPr lang="en-GB" sz="1600" dirty="0"/>
          </a:p>
        </p:txBody>
      </p:sp>
      <p:sp>
        <p:nvSpPr>
          <p:cNvPr id="4" name="TextBox 3"/>
          <p:cNvSpPr txBox="1"/>
          <p:nvPr/>
        </p:nvSpPr>
        <p:spPr>
          <a:xfrm>
            <a:off x="5364088" y="1772816"/>
            <a:ext cx="2088232" cy="338554"/>
          </a:xfrm>
          <a:prstGeom prst="rect">
            <a:avLst/>
          </a:prstGeom>
          <a:noFill/>
        </p:spPr>
        <p:txBody>
          <a:bodyPr wrap="square" rtlCol="0">
            <a:spAutoFit/>
          </a:bodyPr>
          <a:lstStyle/>
          <a:p>
            <a:pPr marL="0" lvl="1"/>
            <a:r>
              <a:rPr lang="en-GB" sz="1600" dirty="0"/>
              <a:t>(</a:t>
            </a:r>
            <a:r>
              <a:rPr lang="en-GB" sz="1600" i="1" dirty="0"/>
              <a:t>p</a:t>
            </a:r>
            <a:r>
              <a:rPr lang="en-GB" sz="1600" dirty="0"/>
              <a:t>=0.378</a:t>
            </a:r>
            <a:r>
              <a:rPr lang="en-GB" sz="1600" dirty="0" smtClean="0"/>
              <a:t>)</a:t>
            </a:r>
            <a:endParaRPr lang="en-GB" sz="2400" dirty="0"/>
          </a:p>
        </p:txBody>
      </p:sp>
      <p:sp>
        <p:nvSpPr>
          <p:cNvPr id="8" name="TextBox 7"/>
          <p:cNvSpPr txBox="1"/>
          <p:nvPr/>
        </p:nvSpPr>
        <p:spPr>
          <a:xfrm>
            <a:off x="5076056" y="5445224"/>
            <a:ext cx="2160240" cy="323165"/>
          </a:xfrm>
          <a:prstGeom prst="rect">
            <a:avLst/>
          </a:prstGeom>
          <a:noFill/>
        </p:spPr>
        <p:txBody>
          <a:bodyPr wrap="square" rtlCol="0">
            <a:spAutoFit/>
          </a:bodyPr>
          <a:lstStyle/>
          <a:p>
            <a:pPr algn="ctr"/>
            <a:r>
              <a:rPr lang="en-GB" sz="1500" dirty="0" smtClean="0"/>
              <a:t>(</a:t>
            </a:r>
            <a:r>
              <a:rPr lang="en-GB" sz="1500" i="1" dirty="0" smtClean="0"/>
              <a:t>p=</a:t>
            </a:r>
            <a:r>
              <a:rPr lang="en-GB" sz="1500" dirty="0" smtClean="0"/>
              <a:t>0.06)</a:t>
            </a:r>
            <a:endParaRPr lang="en-GB" sz="1500" dirty="0"/>
          </a:p>
        </p:txBody>
      </p:sp>
    </p:spTree>
    <p:extLst>
      <p:ext uri="{BB962C8B-B14F-4D97-AF65-F5344CB8AC3E}">
        <p14:creationId xmlns:p14="http://schemas.microsoft.com/office/powerpoint/2010/main" val="196791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Our </a:t>
            </a:r>
            <a:r>
              <a:rPr lang="en-GB" dirty="0" smtClean="0"/>
              <a:t>Participants – Descriptive Results</a:t>
            </a:r>
            <a:endParaRPr lang="en-GB"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977601446"/>
              </p:ext>
            </p:extLst>
          </p:nvPr>
        </p:nvGraphicFramePr>
        <p:xfrm>
          <a:off x="457200" y="1600200"/>
          <a:ext cx="4038600" cy="51411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2921507468"/>
              </p:ext>
            </p:extLst>
          </p:nvPr>
        </p:nvGraphicFramePr>
        <p:xfrm>
          <a:off x="457200" y="1628800"/>
          <a:ext cx="5050904" cy="4392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4135806744"/>
              </p:ext>
            </p:extLst>
          </p:nvPr>
        </p:nvGraphicFramePr>
        <p:xfrm>
          <a:off x="4716016" y="1600200"/>
          <a:ext cx="3970784" cy="4637112"/>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3563888" y="6093296"/>
            <a:ext cx="2160240" cy="323165"/>
          </a:xfrm>
          <a:prstGeom prst="rect">
            <a:avLst/>
          </a:prstGeom>
          <a:noFill/>
        </p:spPr>
        <p:txBody>
          <a:bodyPr wrap="square" rtlCol="0">
            <a:spAutoFit/>
          </a:bodyPr>
          <a:lstStyle/>
          <a:p>
            <a:pPr algn="ctr"/>
            <a:r>
              <a:rPr lang="en-GB" sz="1500" dirty="0" smtClean="0"/>
              <a:t>(</a:t>
            </a:r>
            <a:r>
              <a:rPr lang="en-GB" sz="1500" i="1" dirty="0" smtClean="0"/>
              <a:t>p=</a:t>
            </a:r>
            <a:r>
              <a:rPr lang="en-GB" sz="1500" dirty="0" smtClean="0"/>
              <a:t>0.000)</a:t>
            </a:r>
            <a:endParaRPr lang="en-GB" sz="1500" dirty="0"/>
          </a:p>
        </p:txBody>
      </p:sp>
    </p:spTree>
    <p:extLst>
      <p:ext uri="{BB962C8B-B14F-4D97-AF65-F5344CB8AC3E}">
        <p14:creationId xmlns:p14="http://schemas.microsoft.com/office/powerpoint/2010/main" val="3091773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Baseline Results (T1)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3573097"/>
              </p:ext>
            </p:extLst>
          </p:nvPr>
        </p:nvGraphicFramePr>
        <p:xfrm>
          <a:off x="539552" y="1772816"/>
          <a:ext cx="7920880" cy="4379725"/>
        </p:xfrm>
        <a:graphic>
          <a:graphicData uri="http://schemas.openxmlformats.org/drawingml/2006/table">
            <a:tbl>
              <a:tblPr>
                <a:tableStyleId>{5C22544A-7EE6-4342-B048-85BDC9FD1C3A}</a:tableStyleId>
              </a:tblPr>
              <a:tblGrid>
                <a:gridCol w="1980220"/>
                <a:gridCol w="2145239"/>
                <a:gridCol w="1815201"/>
                <a:gridCol w="1980220"/>
              </a:tblGrid>
              <a:tr h="291981">
                <a:tc rowSpan="2">
                  <a:txBody>
                    <a:bodyPr/>
                    <a:lstStyle/>
                    <a:p>
                      <a:pPr algn="ctr" fontAlgn="ctr"/>
                      <a:r>
                        <a:rPr lang="en-GB" sz="1500" b="1" i="1" u="none" strike="noStrike" dirty="0" smtClean="0">
                          <a:effectLst/>
                        </a:rPr>
                        <a:t>Numeracy</a:t>
                      </a:r>
                      <a:r>
                        <a:rPr lang="en-GB" sz="1500" b="1" i="1" u="none" strike="noStrike" baseline="0" dirty="0" smtClean="0">
                          <a:effectLst/>
                        </a:rPr>
                        <a:t> </a:t>
                      </a:r>
                      <a:r>
                        <a:rPr lang="en-GB" sz="1500" b="1" i="1" u="none" strike="noStrike" dirty="0" smtClean="0">
                          <a:effectLst/>
                        </a:rPr>
                        <a:t>Score</a:t>
                      </a:r>
                      <a:endParaRPr lang="en-GB" sz="1500" b="1" i="1"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i="1" u="none" strike="noStrike" dirty="0" smtClean="0">
                          <a:effectLst/>
                        </a:rPr>
                        <a:t>Values Based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16.93 (±2.4)</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marL="0" marR="0" lvl="1" indent="0" algn="ctr" defTabSz="914400" rtl="0" eaLnBrk="1" fontAlgn="ctr" latinLnBrk="0" hangingPunct="1">
                        <a:lnSpc>
                          <a:spcPct val="100000"/>
                        </a:lnSpc>
                        <a:spcBef>
                          <a:spcPts val="0"/>
                        </a:spcBef>
                        <a:spcAft>
                          <a:spcPts val="0"/>
                        </a:spcAft>
                        <a:buClrTx/>
                        <a:buSzTx/>
                        <a:buFontTx/>
                        <a:buNone/>
                        <a:tabLst/>
                        <a:defRPr/>
                      </a:pPr>
                      <a:r>
                        <a:rPr lang="en-GB" sz="1500" dirty="0" smtClean="0">
                          <a:solidFill>
                            <a:prstClr val="black"/>
                          </a:solidFill>
                        </a:rPr>
                        <a:t>(</a:t>
                      </a:r>
                      <a:r>
                        <a:rPr lang="en-GB" sz="1500" i="1" dirty="0" smtClean="0">
                          <a:solidFill>
                            <a:prstClr val="black"/>
                          </a:solidFill>
                        </a:rPr>
                        <a:t>p</a:t>
                      </a:r>
                      <a:r>
                        <a:rPr lang="en-GB" sz="1500" dirty="0" smtClean="0">
                          <a:solidFill>
                            <a:prstClr val="black"/>
                          </a:solidFill>
                        </a:rPr>
                        <a:t>=0.734)</a:t>
                      </a:r>
                      <a:endParaRPr lang="en-GB" sz="1500" dirty="0" smtClean="0"/>
                    </a:p>
                  </a:txBody>
                  <a:tcPr marL="9525" marR="9525" marT="9525" marB="0" anchor="ctr"/>
                </a:tc>
              </a:tr>
              <a:tr h="583964">
                <a:tc vMerge="1">
                  <a:txBody>
                    <a:bodyPr/>
                    <a:lstStyle/>
                    <a:p>
                      <a:endParaRPr lang="en-GB"/>
                    </a:p>
                  </a:txBody>
                  <a:tcPr/>
                </a:tc>
                <a:tc>
                  <a:txBody>
                    <a:bodyPr/>
                    <a:lstStyle/>
                    <a:p>
                      <a:pPr algn="ctr" fontAlgn="ctr"/>
                      <a:r>
                        <a:rPr lang="en-GB" sz="1500" i="1" u="none" strike="noStrike" dirty="0">
                          <a:effectLst/>
                        </a:rPr>
                        <a:t>Standard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16.84 (±2.5)</a:t>
                      </a:r>
                      <a:endParaRPr lang="en-GB" sz="15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l" fontAlgn="ctr"/>
                      <a:endParaRPr lang="en-GB" sz="1100" b="0" i="0" u="none" strike="noStrike" dirty="0">
                        <a:solidFill>
                          <a:srgbClr val="000000"/>
                        </a:solidFill>
                        <a:effectLst/>
                        <a:latin typeface="Calibri" panose="020F0502020204030204" pitchFamily="34" charset="0"/>
                      </a:endParaRPr>
                    </a:p>
                  </a:txBody>
                  <a:tcPr marL="9525" marR="9525" marT="9525" marB="0" anchor="ctr"/>
                </a:tc>
              </a:tr>
              <a:tr h="291981">
                <a:tc rowSpan="2">
                  <a:txBody>
                    <a:bodyPr/>
                    <a:lstStyle/>
                    <a:p>
                      <a:pPr algn="ctr" fontAlgn="ctr"/>
                      <a:r>
                        <a:rPr lang="en-GB" sz="1500" b="1" i="1" u="none" strike="noStrike" dirty="0" smtClean="0">
                          <a:effectLst/>
                        </a:rPr>
                        <a:t>Literacy</a:t>
                      </a:r>
                      <a:r>
                        <a:rPr lang="en-GB" sz="1500" b="1" i="1" u="none" strike="noStrike" baseline="0" dirty="0" smtClean="0">
                          <a:effectLst/>
                        </a:rPr>
                        <a:t> S</a:t>
                      </a:r>
                      <a:r>
                        <a:rPr lang="en-GB" sz="1500" b="1" i="1" u="none" strike="noStrike" dirty="0" smtClean="0">
                          <a:effectLst/>
                        </a:rPr>
                        <a:t>core</a:t>
                      </a:r>
                      <a:endParaRPr lang="en-GB" sz="1500" b="1" i="1"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i="1" u="none" strike="noStrike" dirty="0" smtClean="0">
                          <a:effectLst/>
                        </a:rPr>
                        <a:t>Values Based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15.91 (±2.0)</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marL="0" marR="0" lvl="1" indent="0" algn="ctr" defTabSz="914400" rtl="0" eaLnBrk="1" fontAlgn="ctr" latinLnBrk="0" hangingPunct="1">
                        <a:lnSpc>
                          <a:spcPct val="100000"/>
                        </a:lnSpc>
                        <a:spcBef>
                          <a:spcPts val="0"/>
                        </a:spcBef>
                        <a:spcAft>
                          <a:spcPts val="0"/>
                        </a:spcAft>
                        <a:buClrTx/>
                        <a:buSzTx/>
                        <a:buFontTx/>
                        <a:buNone/>
                        <a:tabLst/>
                        <a:defRPr/>
                      </a:pPr>
                      <a:r>
                        <a:rPr lang="en-GB" sz="1500" dirty="0" smtClean="0">
                          <a:solidFill>
                            <a:prstClr val="black"/>
                          </a:solidFill>
                        </a:rPr>
                        <a:t>(</a:t>
                      </a:r>
                      <a:r>
                        <a:rPr lang="en-GB" sz="1500" i="1" dirty="0" smtClean="0">
                          <a:solidFill>
                            <a:prstClr val="black"/>
                          </a:solidFill>
                        </a:rPr>
                        <a:t>p</a:t>
                      </a:r>
                      <a:r>
                        <a:rPr lang="en-GB" sz="1500" dirty="0" smtClean="0">
                          <a:solidFill>
                            <a:prstClr val="black"/>
                          </a:solidFill>
                        </a:rPr>
                        <a:t>=0.376)</a:t>
                      </a:r>
                      <a:endParaRPr lang="en-GB" sz="1500" dirty="0" smtClean="0"/>
                    </a:p>
                  </a:txBody>
                  <a:tcPr marL="9525" marR="9525" marT="9525" marB="0" anchor="ctr"/>
                </a:tc>
              </a:tr>
              <a:tr h="583964">
                <a:tc vMerge="1">
                  <a:txBody>
                    <a:bodyPr/>
                    <a:lstStyle/>
                    <a:p>
                      <a:endParaRPr lang="en-GB"/>
                    </a:p>
                  </a:txBody>
                  <a:tcPr/>
                </a:tc>
                <a:tc>
                  <a:txBody>
                    <a:bodyPr/>
                    <a:lstStyle/>
                    <a:p>
                      <a:pPr algn="ctr" fontAlgn="ctr"/>
                      <a:r>
                        <a:rPr lang="en-GB" sz="1500" i="1" u="none" strike="noStrike" dirty="0">
                          <a:effectLst/>
                        </a:rPr>
                        <a:t>Standard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15.71 (±2.1)</a:t>
                      </a:r>
                      <a:endParaRPr lang="en-GB" sz="1500" b="0" i="0" u="none" strike="noStrike">
                        <a:solidFill>
                          <a:srgbClr val="000000"/>
                        </a:solidFill>
                        <a:effectLst/>
                        <a:latin typeface="Calibri" panose="020F0502020204030204" pitchFamily="34" charset="0"/>
                      </a:endParaRPr>
                    </a:p>
                  </a:txBody>
                  <a:tcPr marL="9525" marR="9525" marT="9525" marB="0" anchor="ctr"/>
                </a:tc>
                <a:tc vMerge="1">
                  <a:txBody>
                    <a:bodyPr/>
                    <a:lstStyle/>
                    <a:p>
                      <a:pPr algn="l" fontAlgn="ctr"/>
                      <a:endParaRPr lang="en-GB" sz="1500" b="0" i="0" u="none" strike="noStrike" dirty="0">
                        <a:solidFill>
                          <a:srgbClr val="000000"/>
                        </a:solidFill>
                        <a:effectLst/>
                        <a:latin typeface="Calibri" panose="020F0502020204030204" pitchFamily="34" charset="0"/>
                      </a:endParaRPr>
                    </a:p>
                  </a:txBody>
                  <a:tcPr marL="9525" marR="9525" marT="9525" marB="0" anchor="ctr"/>
                </a:tc>
              </a:tr>
              <a:tr h="291981">
                <a:tc rowSpan="2">
                  <a:txBody>
                    <a:bodyPr/>
                    <a:lstStyle/>
                    <a:p>
                      <a:pPr algn="ctr" fontAlgn="ctr"/>
                      <a:r>
                        <a:rPr lang="en-GB" sz="1500" b="1" i="1" u="none" strike="noStrike" dirty="0">
                          <a:effectLst/>
                        </a:rPr>
                        <a:t>Empathy_t1</a:t>
                      </a:r>
                      <a:endParaRPr lang="en-GB" sz="1500" b="1" i="1"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i="1" u="none" strike="noStrike" dirty="0" smtClean="0">
                          <a:effectLst/>
                        </a:rPr>
                        <a:t>Values Based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50.9 (±5.8)</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lvl="1" algn="l"/>
                      <a:r>
                        <a:rPr lang="en-GB" sz="1500" dirty="0" smtClean="0"/>
                        <a:t>   (p=0.686)</a:t>
                      </a:r>
                    </a:p>
                  </a:txBody>
                  <a:tcPr marL="9525" marR="9525" marT="9525" marB="0" anchor="ctr"/>
                </a:tc>
              </a:tr>
              <a:tr h="583964">
                <a:tc vMerge="1">
                  <a:txBody>
                    <a:bodyPr/>
                    <a:lstStyle/>
                    <a:p>
                      <a:endParaRPr lang="en-GB"/>
                    </a:p>
                  </a:txBody>
                  <a:tcPr/>
                </a:tc>
                <a:tc>
                  <a:txBody>
                    <a:bodyPr/>
                    <a:lstStyle/>
                    <a:p>
                      <a:pPr algn="ctr" fontAlgn="ctr"/>
                      <a:r>
                        <a:rPr lang="en-GB" sz="1500" i="1" u="none" strike="noStrike" dirty="0">
                          <a:effectLst/>
                        </a:rPr>
                        <a:t>Standard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51.2 (±5.5)</a:t>
                      </a:r>
                      <a:endParaRPr lang="en-GB" sz="15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l" fontAlgn="ctr"/>
                      <a:endParaRPr lang="en-GB" sz="1100" b="0" i="0" u="none" strike="noStrike" dirty="0">
                        <a:solidFill>
                          <a:srgbClr val="000000"/>
                        </a:solidFill>
                        <a:effectLst/>
                        <a:latin typeface="Calibri" panose="020F0502020204030204" pitchFamily="34" charset="0"/>
                      </a:endParaRPr>
                    </a:p>
                  </a:txBody>
                  <a:tcPr marL="9525" marR="9525" marT="9525" marB="0" anchor="ctr"/>
                </a:tc>
              </a:tr>
              <a:tr h="291981">
                <a:tc rowSpan="2">
                  <a:txBody>
                    <a:bodyPr/>
                    <a:lstStyle/>
                    <a:p>
                      <a:pPr algn="ctr" fontAlgn="ctr"/>
                      <a:r>
                        <a:rPr lang="en-GB" sz="1500" b="1" i="1" u="none" strike="noStrike" dirty="0">
                          <a:effectLst/>
                        </a:rPr>
                        <a:t>Resilience_t1</a:t>
                      </a:r>
                      <a:endParaRPr lang="en-GB" sz="1500" b="1" i="1"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i="1" u="none" strike="noStrike" dirty="0" smtClean="0">
                          <a:effectLst/>
                        </a:rPr>
                        <a:t>Values Based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79.1 (±11.0)</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marL="0" marR="0" lvl="1" indent="0" algn="ctr" defTabSz="914400" rtl="0" eaLnBrk="1" fontAlgn="ctr" latinLnBrk="0" hangingPunct="1">
                        <a:lnSpc>
                          <a:spcPct val="100000"/>
                        </a:lnSpc>
                        <a:spcBef>
                          <a:spcPts val="0"/>
                        </a:spcBef>
                        <a:spcAft>
                          <a:spcPts val="0"/>
                        </a:spcAft>
                        <a:buClrTx/>
                        <a:buSzTx/>
                        <a:buFontTx/>
                        <a:buNone/>
                        <a:tabLst/>
                        <a:defRPr/>
                      </a:pPr>
                      <a:r>
                        <a:rPr lang="en-GB" sz="1500" dirty="0" smtClean="0">
                          <a:solidFill>
                            <a:prstClr val="black"/>
                          </a:solidFill>
                        </a:rPr>
                        <a:t>(</a:t>
                      </a:r>
                      <a:r>
                        <a:rPr lang="en-GB" sz="1500" i="1" dirty="0" smtClean="0">
                          <a:solidFill>
                            <a:prstClr val="black"/>
                          </a:solidFill>
                        </a:rPr>
                        <a:t>p</a:t>
                      </a:r>
                      <a:r>
                        <a:rPr lang="en-GB" sz="1500" dirty="0" smtClean="0">
                          <a:solidFill>
                            <a:prstClr val="black"/>
                          </a:solidFill>
                        </a:rPr>
                        <a:t>=0.166)</a:t>
                      </a:r>
                      <a:endParaRPr lang="en-GB" sz="1500" dirty="0" smtClean="0"/>
                    </a:p>
                  </a:txBody>
                  <a:tcPr marL="9525" marR="9525" marT="9525" marB="0" anchor="ctr"/>
                </a:tc>
              </a:tr>
              <a:tr h="583964">
                <a:tc vMerge="1">
                  <a:txBody>
                    <a:bodyPr/>
                    <a:lstStyle/>
                    <a:p>
                      <a:endParaRPr lang="en-GB"/>
                    </a:p>
                  </a:txBody>
                  <a:tcPr/>
                </a:tc>
                <a:tc>
                  <a:txBody>
                    <a:bodyPr/>
                    <a:lstStyle/>
                    <a:p>
                      <a:pPr algn="ctr" fontAlgn="ctr"/>
                      <a:r>
                        <a:rPr lang="en-GB" sz="1500" i="1" u="none" strike="noStrike" dirty="0">
                          <a:effectLst/>
                        </a:rPr>
                        <a:t>Standard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77.2 (±11.6)</a:t>
                      </a:r>
                      <a:endParaRPr lang="en-GB" sz="1500" b="0" i="0" u="none" strike="noStrike">
                        <a:solidFill>
                          <a:srgbClr val="000000"/>
                        </a:solidFill>
                        <a:effectLst/>
                        <a:latin typeface="Calibri" panose="020F0502020204030204" pitchFamily="34" charset="0"/>
                      </a:endParaRPr>
                    </a:p>
                  </a:txBody>
                  <a:tcPr marL="9525" marR="9525" marT="9525" marB="0" anchor="ctr"/>
                </a:tc>
                <a:tc vMerge="1">
                  <a:txBody>
                    <a:bodyPr/>
                    <a:lstStyle/>
                    <a:p>
                      <a:pPr algn="l" fontAlgn="ctr"/>
                      <a:endParaRPr lang="en-GB" sz="1500" b="0" i="0" u="none" strike="noStrike" dirty="0">
                        <a:solidFill>
                          <a:srgbClr val="000000"/>
                        </a:solidFill>
                        <a:effectLst/>
                        <a:latin typeface="Calibri" panose="020F0502020204030204" pitchFamily="34" charset="0"/>
                      </a:endParaRPr>
                    </a:p>
                  </a:txBody>
                  <a:tcPr marL="9525" marR="9525" marT="9525" marB="0" anchor="ctr"/>
                </a:tc>
              </a:tr>
              <a:tr h="291981">
                <a:tc rowSpan="2">
                  <a:txBody>
                    <a:bodyPr/>
                    <a:lstStyle/>
                    <a:p>
                      <a:pPr algn="ctr" fontAlgn="ctr"/>
                      <a:r>
                        <a:rPr lang="en-GB" sz="1500" b="1" i="1" u="none" strike="noStrike" dirty="0">
                          <a:effectLst/>
                        </a:rPr>
                        <a:t>Stress_t1</a:t>
                      </a:r>
                      <a:endParaRPr lang="en-GB" sz="1500" b="1" i="1"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i="1" u="none" strike="noStrike" dirty="0" smtClean="0">
                          <a:effectLst/>
                        </a:rPr>
                        <a:t>Values Based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22.3 (±6.5)</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marL="0" marR="0" lvl="1" indent="0" algn="ctr" defTabSz="914400" rtl="0" eaLnBrk="1" fontAlgn="ctr" latinLnBrk="0" hangingPunct="1">
                        <a:lnSpc>
                          <a:spcPct val="100000"/>
                        </a:lnSpc>
                        <a:spcBef>
                          <a:spcPts val="0"/>
                        </a:spcBef>
                        <a:spcAft>
                          <a:spcPts val="0"/>
                        </a:spcAft>
                        <a:buClrTx/>
                        <a:buSzTx/>
                        <a:buFontTx/>
                        <a:buNone/>
                        <a:tabLst/>
                        <a:defRPr/>
                      </a:pPr>
                      <a:r>
                        <a:rPr lang="en-GB" sz="1500" dirty="0" smtClean="0">
                          <a:solidFill>
                            <a:prstClr val="black"/>
                          </a:solidFill>
                        </a:rPr>
                        <a:t>(</a:t>
                      </a:r>
                      <a:r>
                        <a:rPr lang="en-GB" sz="1500" i="1" dirty="0" smtClean="0">
                          <a:solidFill>
                            <a:prstClr val="black"/>
                          </a:solidFill>
                        </a:rPr>
                        <a:t>p</a:t>
                      </a:r>
                      <a:r>
                        <a:rPr lang="en-GB" sz="1500" dirty="0" smtClean="0">
                          <a:solidFill>
                            <a:prstClr val="black"/>
                          </a:solidFill>
                        </a:rPr>
                        <a:t>=0.058)</a:t>
                      </a:r>
                      <a:endParaRPr lang="en-GB" sz="1500" dirty="0" smtClean="0"/>
                    </a:p>
                  </a:txBody>
                  <a:tcPr marL="9525" marR="9525" marT="9525" marB="0" anchor="ctr"/>
                </a:tc>
              </a:tr>
              <a:tr h="583964">
                <a:tc vMerge="1">
                  <a:txBody>
                    <a:bodyPr/>
                    <a:lstStyle/>
                    <a:p>
                      <a:endParaRPr lang="en-GB"/>
                    </a:p>
                  </a:txBody>
                  <a:tcPr/>
                </a:tc>
                <a:tc>
                  <a:txBody>
                    <a:bodyPr/>
                    <a:lstStyle/>
                    <a:p>
                      <a:pPr algn="ctr" fontAlgn="ctr"/>
                      <a:r>
                        <a:rPr lang="en-GB" sz="1500" i="1" u="none" strike="noStrike" dirty="0">
                          <a:effectLst/>
                        </a:rPr>
                        <a:t>Standard Recruitment</a:t>
                      </a:r>
                      <a:endParaRPr lang="en-GB" sz="1500" b="0" i="1"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23.8 (7.3)</a:t>
                      </a:r>
                      <a:endParaRPr lang="en-GB" sz="15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l" fontAlgn="ctr"/>
                      <a:endParaRPr lang="en-GB" sz="15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437990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Correlations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3255474"/>
              </p:ext>
            </p:extLst>
          </p:nvPr>
        </p:nvGraphicFramePr>
        <p:xfrm>
          <a:off x="539552" y="1417636"/>
          <a:ext cx="7992888" cy="5035700"/>
        </p:xfrm>
        <a:graphic>
          <a:graphicData uri="http://schemas.openxmlformats.org/drawingml/2006/table">
            <a:tbl>
              <a:tblPr>
                <a:tableStyleId>{5C22544A-7EE6-4342-B048-85BDC9FD1C3A}</a:tableStyleId>
              </a:tblPr>
              <a:tblGrid>
                <a:gridCol w="1998222"/>
                <a:gridCol w="1998222"/>
                <a:gridCol w="1998222"/>
                <a:gridCol w="1998222"/>
              </a:tblGrid>
              <a:tr h="839282">
                <a:tc>
                  <a:txBody>
                    <a:bodyPr/>
                    <a:lstStyle/>
                    <a:p>
                      <a:pPr algn="ctr" fontAlgn="ctr"/>
                      <a:r>
                        <a:rPr lang="en-GB" sz="1500" b="1" u="none" strike="noStrike" dirty="0">
                          <a:effectLst/>
                        </a:rPr>
                        <a:t>Standard Recruitment</a:t>
                      </a:r>
                      <a:endParaRPr lang="en-GB" sz="15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Empathy_t1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Resilience_t1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Stress_t1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419642">
                <a:tc>
                  <a:txBody>
                    <a:bodyPr/>
                    <a:lstStyle/>
                    <a:p>
                      <a:pPr algn="ctr" fontAlgn="ctr"/>
                      <a:r>
                        <a:rPr lang="en-GB" sz="1500" i="1" u="none" strike="noStrike" dirty="0">
                          <a:effectLst/>
                        </a:rPr>
                        <a:t>Empathy_t1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a:txBody>
                    <a:bodyPr/>
                    <a:lstStyle/>
                    <a:p>
                      <a:pPr algn="ctr" fontAlgn="ctr"/>
                      <a:r>
                        <a:rPr lang="en-GB" sz="1500" i="1" u="none" strike="noStrike" dirty="0">
                          <a:effectLst/>
                        </a:rPr>
                        <a:t>Resilience_t1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500" b="0" i="0" u="none" strike="noStrike" dirty="0" smtClean="0">
                          <a:solidFill>
                            <a:srgbClr val="000000"/>
                          </a:solidFill>
                          <a:effectLst/>
                          <a:latin typeface="Calibri" panose="020F0502020204030204" pitchFamily="34" charset="0"/>
                        </a:rPr>
                        <a:t>.323**</a:t>
                      </a: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a:txBody>
                    <a:bodyPr/>
                    <a:lstStyle/>
                    <a:p>
                      <a:pPr algn="ctr" fontAlgn="ctr"/>
                      <a:r>
                        <a:rPr lang="en-GB" sz="1500" i="1" u="none" strike="noStrike" dirty="0">
                          <a:effectLst/>
                        </a:rPr>
                        <a:t>Stress_t1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500" b="0" i="0" u="none" strike="noStrike" dirty="0" smtClean="0">
                          <a:solidFill>
                            <a:srgbClr val="000000"/>
                          </a:solidFill>
                          <a:effectLst/>
                          <a:latin typeface="Calibri" panose="020F0502020204030204" pitchFamily="34" charset="0"/>
                        </a:rPr>
                        <a:t>-0.065</a:t>
                      </a: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500" b="0" i="0" u="none" strike="noStrike" dirty="0" smtClean="0">
                          <a:solidFill>
                            <a:srgbClr val="000000"/>
                          </a:solidFill>
                          <a:effectLst/>
                          <a:latin typeface="Calibri" panose="020F0502020204030204" pitchFamily="34" charset="0"/>
                        </a:rPr>
                        <a:t>-.466**</a:t>
                      </a: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a:txBody>
                    <a:bodyPr/>
                    <a:lstStyle/>
                    <a:p>
                      <a:pPr algn="ctr" fontAlgn="b"/>
                      <a:endParaRPr lang="en-GB" sz="1500" b="0" i="0" u="none" strike="noStrike">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9282">
                <a:tc>
                  <a:txBody>
                    <a:bodyPr/>
                    <a:lstStyle/>
                    <a:p>
                      <a:pPr algn="ctr" fontAlgn="ctr"/>
                      <a:r>
                        <a:rPr lang="en-GB" sz="1500" b="1" u="none" strike="noStrike" dirty="0">
                          <a:effectLst/>
                        </a:rPr>
                        <a:t>Values Based Recruitment</a:t>
                      </a:r>
                      <a:endParaRPr lang="en-GB" sz="15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Empathy_t1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Resilience_t1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GB" sz="1500" i="1" u="none" strike="noStrike" dirty="0">
                          <a:effectLst/>
                        </a:rPr>
                        <a:t>Stress_t1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419642">
                <a:tc>
                  <a:txBody>
                    <a:bodyPr/>
                    <a:lstStyle/>
                    <a:p>
                      <a:pPr algn="ctr" fontAlgn="ctr"/>
                      <a:r>
                        <a:rPr lang="en-GB" sz="1500" i="1" u="none" strike="noStrike" dirty="0">
                          <a:effectLst/>
                        </a:rPr>
                        <a:t>Empathy_t1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a:txBody>
                    <a:bodyPr/>
                    <a:lstStyle/>
                    <a:p>
                      <a:pPr algn="ctr" fontAlgn="ctr"/>
                      <a:r>
                        <a:rPr lang="en-GB" sz="1500" i="1" u="none" strike="noStrike" dirty="0">
                          <a:effectLst/>
                        </a:rPr>
                        <a:t>Resilience_t1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500" u="none" strike="noStrike" dirty="0" smtClean="0">
                          <a:effectLst/>
                        </a:rPr>
                        <a:t>.355**</a:t>
                      </a:r>
                      <a:r>
                        <a:rPr lang="en-GB" sz="1500" u="none" strike="noStrike" dirty="0">
                          <a:effectLst/>
                        </a:rPr>
                        <a:t> </a:t>
                      </a:r>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a:txBody>
                    <a:bodyPr/>
                    <a:lstStyle/>
                    <a:p>
                      <a:pPr algn="ctr" fontAlgn="ctr"/>
                      <a:r>
                        <a:rPr lang="en-GB" sz="1500" i="1" u="none" strike="noStrike" dirty="0">
                          <a:effectLst/>
                        </a:rPr>
                        <a:t>Stress_t1</a:t>
                      </a:r>
                      <a:endParaRPr lang="en-GB" sz="1500" b="0" i="1"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500" u="none" strike="noStrike" dirty="0" smtClean="0">
                          <a:effectLst/>
                        </a:rPr>
                        <a:t>-.244**</a:t>
                      </a:r>
                      <a:endParaRPr lang="en-GB" sz="15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500" u="none" strike="noStrike" dirty="0" smtClean="0">
                          <a:effectLst/>
                        </a:rPr>
                        <a:t>-.430**</a:t>
                      </a:r>
                      <a:endParaRPr lang="en-GB" sz="15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9642">
                <a:tc gridSpan="4">
                  <a:txBody>
                    <a:bodyPr/>
                    <a:lstStyle/>
                    <a:p>
                      <a:pPr algn="ctr" fontAlgn="b"/>
                      <a:r>
                        <a:rPr lang="en-US" sz="1500" u="none" strike="noStrike" dirty="0">
                          <a:effectLst/>
                        </a:rPr>
                        <a:t>** Correlation is significant at the 0.01 level (2-tailed).</a:t>
                      </a:r>
                      <a:endParaRPr lang="en-US" sz="15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1977615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T2 Results (Standard Recruitment only)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5341040"/>
              </p:ext>
            </p:extLst>
          </p:nvPr>
        </p:nvGraphicFramePr>
        <p:xfrm>
          <a:off x="457200" y="2526301"/>
          <a:ext cx="8291262" cy="2918923"/>
        </p:xfrm>
        <a:graphic>
          <a:graphicData uri="http://schemas.openxmlformats.org/drawingml/2006/table">
            <a:tbl>
              <a:tblPr>
                <a:tableStyleId>{5C22544A-7EE6-4342-B048-85BDC9FD1C3A}</a:tableStyleId>
              </a:tblPr>
              <a:tblGrid>
                <a:gridCol w="2291894"/>
                <a:gridCol w="2291894"/>
                <a:gridCol w="2089667"/>
                <a:gridCol w="1617807"/>
              </a:tblGrid>
              <a:tr h="595091">
                <a:tc rowSpan="2">
                  <a:txBody>
                    <a:bodyPr/>
                    <a:lstStyle/>
                    <a:p>
                      <a:pPr algn="ctr" fontAlgn="ctr"/>
                      <a:r>
                        <a:rPr lang="en-GB" sz="1500" u="none" strike="noStrike" dirty="0">
                          <a:effectLst/>
                        </a:rPr>
                        <a:t>Pair 1</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u="none" strike="noStrike" dirty="0">
                          <a:effectLst/>
                        </a:rPr>
                        <a:t>Empathy_t1</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51.2 (±5.8)</a:t>
                      </a:r>
                      <a:endParaRPr lang="en-GB" sz="1500" b="0"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n-GB" sz="1500" i="1" u="none" strike="noStrike" dirty="0">
                          <a:effectLst/>
                        </a:rPr>
                        <a:t>(p=0.781)</a:t>
                      </a:r>
                      <a:endParaRPr lang="en-GB" sz="1500" b="0" i="1" u="none" strike="noStrike" dirty="0">
                        <a:solidFill>
                          <a:srgbClr val="000000"/>
                        </a:solidFill>
                        <a:effectLst/>
                        <a:latin typeface="Calibri" panose="020F0502020204030204" pitchFamily="34" charset="0"/>
                      </a:endParaRPr>
                    </a:p>
                  </a:txBody>
                  <a:tcPr marL="9525" marR="9525" marT="9525" marB="0" anchor="ctr"/>
                </a:tc>
              </a:tr>
              <a:tr h="297546">
                <a:tc vMerge="1">
                  <a:txBody>
                    <a:bodyPr/>
                    <a:lstStyle/>
                    <a:p>
                      <a:endParaRPr lang="en-GB"/>
                    </a:p>
                  </a:txBody>
                  <a:tcPr/>
                </a:tc>
                <a:tc>
                  <a:txBody>
                    <a:bodyPr/>
                    <a:lstStyle/>
                    <a:p>
                      <a:pPr algn="ctr" fontAlgn="ctr"/>
                      <a:r>
                        <a:rPr lang="en-GB" sz="1500" u="none" strike="noStrike" dirty="0">
                          <a:effectLst/>
                        </a:rPr>
                        <a:t>Empathy_t2</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51 (±6.1)</a:t>
                      </a:r>
                      <a:endParaRPr lang="en-GB" sz="1500" b="0" i="0" u="none" strike="noStrike">
                        <a:solidFill>
                          <a:srgbClr val="000000"/>
                        </a:solidFill>
                        <a:effectLst/>
                        <a:latin typeface="Calibri" panose="020F0502020204030204" pitchFamily="34" charset="0"/>
                      </a:endParaRPr>
                    </a:p>
                  </a:txBody>
                  <a:tcPr marL="9525" marR="9525" marT="9525" marB="0" anchor="ctr"/>
                </a:tc>
                <a:tc vMerge="1">
                  <a:txBody>
                    <a:bodyPr/>
                    <a:lstStyle/>
                    <a:p>
                      <a:endParaRPr lang="en-GB"/>
                    </a:p>
                  </a:txBody>
                  <a:tcPr/>
                </a:tc>
              </a:tr>
              <a:tr h="595091">
                <a:tc rowSpan="2">
                  <a:txBody>
                    <a:bodyPr/>
                    <a:lstStyle/>
                    <a:p>
                      <a:pPr algn="ctr" fontAlgn="ctr"/>
                      <a:r>
                        <a:rPr lang="en-GB" sz="1500" u="none" strike="noStrike" dirty="0">
                          <a:effectLst/>
                        </a:rPr>
                        <a:t>Pair 2</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u="none" strike="noStrike" dirty="0">
                          <a:effectLst/>
                        </a:rPr>
                        <a:t>Resilience_t1</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75.8 (±12.2)</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n-GB" sz="1500" i="1" u="none" strike="noStrike" dirty="0">
                          <a:effectLst/>
                        </a:rPr>
                        <a:t>(p=0.206)</a:t>
                      </a:r>
                      <a:endParaRPr lang="en-GB" sz="1500" b="0" i="1" u="none" strike="noStrike" dirty="0">
                        <a:solidFill>
                          <a:srgbClr val="000000"/>
                        </a:solidFill>
                        <a:effectLst/>
                        <a:latin typeface="Calibri" panose="020F0502020204030204" pitchFamily="34" charset="0"/>
                      </a:endParaRPr>
                    </a:p>
                  </a:txBody>
                  <a:tcPr marL="9525" marR="9525" marT="9525" marB="0" anchor="ctr"/>
                </a:tc>
              </a:tr>
              <a:tr h="538558">
                <a:tc vMerge="1">
                  <a:txBody>
                    <a:bodyPr/>
                    <a:lstStyle/>
                    <a:p>
                      <a:endParaRPr lang="en-GB"/>
                    </a:p>
                  </a:txBody>
                  <a:tcPr/>
                </a:tc>
                <a:tc>
                  <a:txBody>
                    <a:bodyPr/>
                    <a:lstStyle/>
                    <a:p>
                      <a:pPr algn="ctr" fontAlgn="ctr"/>
                      <a:r>
                        <a:rPr lang="en-GB" sz="1500" u="none" strike="noStrike" dirty="0">
                          <a:effectLst/>
                        </a:rPr>
                        <a:t>Resilience_t2</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77.7 </a:t>
                      </a:r>
                      <a:r>
                        <a:rPr lang="en-GB" sz="1500" u="none" strike="noStrike" dirty="0" smtClean="0">
                          <a:effectLst/>
                        </a:rPr>
                        <a:t>(±</a:t>
                      </a:r>
                      <a:r>
                        <a:rPr lang="en-GB" sz="1500" u="none" strike="noStrike" dirty="0">
                          <a:effectLst/>
                        </a:rPr>
                        <a:t>12.7)</a:t>
                      </a:r>
                      <a:endParaRPr lang="en-GB" sz="15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endParaRPr lang="en-GB"/>
                    </a:p>
                  </a:txBody>
                  <a:tcPr/>
                </a:tc>
              </a:tr>
              <a:tr h="595091">
                <a:tc rowSpan="2">
                  <a:txBody>
                    <a:bodyPr/>
                    <a:lstStyle/>
                    <a:p>
                      <a:pPr algn="ctr" fontAlgn="ctr"/>
                      <a:r>
                        <a:rPr lang="en-GB" sz="1500" u="none" strike="noStrike" dirty="0">
                          <a:effectLst/>
                        </a:rPr>
                        <a:t>Pair 3</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en-GB" sz="1500" u="none" strike="noStrike" dirty="0">
                          <a:effectLst/>
                        </a:rPr>
                        <a:t>Stress_t1</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a:effectLst/>
                        </a:rPr>
                        <a:t>23.9 (±7.1)</a:t>
                      </a:r>
                      <a:endParaRPr lang="en-GB" sz="1500" b="0" i="0" u="none" strike="noStrike">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n-GB" sz="1500" i="1" u="none" strike="noStrike" dirty="0">
                          <a:effectLst/>
                        </a:rPr>
                        <a:t>(p=0.358)</a:t>
                      </a:r>
                      <a:endParaRPr lang="en-GB" sz="1500" b="0" i="1" u="none" strike="noStrike" dirty="0">
                        <a:solidFill>
                          <a:srgbClr val="000000"/>
                        </a:solidFill>
                        <a:effectLst/>
                        <a:latin typeface="Calibri" panose="020F0502020204030204" pitchFamily="34" charset="0"/>
                      </a:endParaRPr>
                    </a:p>
                  </a:txBody>
                  <a:tcPr marL="9525" marR="9525" marT="9525" marB="0" anchor="ctr"/>
                </a:tc>
              </a:tr>
              <a:tr h="297546">
                <a:tc vMerge="1">
                  <a:txBody>
                    <a:bodyPr/>
                    <a:lstStyle/>
                    <a:p>
                      <a:endParaRPr lang="en-GB"/>
                    </a:p>
                  </a:txBody>
                  <a:tcPr/>
                </a:tc>
                <a:tc>
                  <a:txBody>
                    <a:bodyPr/>
                    <a:lstStyle/>
                    <a:p>
                      <a:pPr algn="ctr" fontAlgn="ctr"/>
                      <a:r>
                        <a:rPr lang="en-GB" sz="1500" u="none" strike="noStrike" dirty="0">
                          <a:effectLst/>
                        </a:rPr>
                        <a:t>Stress_t2</a:t>
                      </a:r>
                      <a:endParaRPr lang="en-GB" sz="15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ctr"/>
                      <a:r>
                        <a:rPr lang="en-GB" sz="1500" u="none" strike="noStrike" dirty="0">
                          <a:effectLst/>
                        </a:rPr>
                        <a:t>24.7 (±7.3)</a:t>
                      </a:r>
                      <a:endParaRPr lang="en-GB" sz="15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endParaRPr lang="en-GB"/>
                    </a:p>
                  </a:txBody>
                  <a:tcPr/>
                </a:tc>
              </a:tr>
            </a:tbl>
          </a:graphicData>
        </a:graphic>
      </p:graphicFrame>
    </p:spTree>
    <p:extLst>
      <p:ext uri="{BB962C8B-B14F-4D97-AF65-F5344CB8AC3E}">
        <p14:creationId xmlns:p14="http://schemas.microsoft.com/office/powerpoint/2010/main" val="227768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Results: Student Support Prediction Tool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chemeClr val="accent6"/>
                </a:solidFill>
              </a:rPr>
              <a:t>Academic performance </a:t>
            </a:r>
          </a:p>
          <a:p>
            <a:pPr lvl="1"/>
            <a:r>
              <a:rPr lang="en-GB" dirty="0" smtClean="0"/>
              <a:t>93% achieved the grades 40% or higher </a:t>
            </a:r>
          </a:p>
          <a:p>
            <a:pPr lvl="2"/>
            <a:r>
              <a:rPr lang="en-GB" dirty="0" smtClean="0"/>
              <a:t>(55% achieved grade over 50%)</a:t>
            </a:r>
          </a:p>
          <a:p>
            <a:r>
              <a:rPr lang="en-GB" dirty="0">
                <a:solidFill>
                  <a:schemeClr val="accent6"/>
                </a:solidFill>
              </a:rPr>
              <a:t>50% reported </a:t>
            </a:r>
            <a:r>
              <a:rPr lang="en-GB" u="sng" dirty="0">
                <a:solidFill>
                  <a:schemeClr val="accent6"/>
                </a:solidFill>
              </a:rPr>
              <a:t>learning </a:t>
            </a:r>
            <a:r>
              <a:rPr lang="en-GB" u="sng" dirty="0" smtClean="0">
                <a:solidFill>
                  <a:schemeClr val="accent6"/>
                </a:solidFill>
              </a:rPr>
              <a:t>needs</a:t>
            </a:r>
            <a:endParaRPr lang="en-GB" dirty="0" smtClean="0">
              <a:solidFill>
                <a:schemeClr val="accent6"/>
              </a:solidFill>
            </a:endParaRPr>
          </a:p>
          <a:p>
            <a:r>
              <a:rPr lang="en-GB" dirty="0" smtClean="0">
                <a:solidFill>
                  <a:schemeClr val="accent6"/>
                </a:solidFill>
              </a:rPr>
              <a:t>55% reported to experience </a:t>
            </a:r>
            <a:r>
              <a:rPr lang="en-GB" u="sng" dirty="0" smtClean="0">
                <a:solidFill>
                  <a:schemeClr val="accent6"/>
                </a:solidFill>
              </a:rPr>
              <a:t>practice issues</a:t>
            </a:r>
          </a:p>
          <a:p>
            <a:r>
              <a:rPr lang="en-GB" dirty="0" smtClean="0">
                <a:solidFill>
                  <a:schemeClr val="accent3"/>
                </a:solidFill>
              </a:rPr>
              <a:t>65% experienced some </a:t>
            </a:r>
            <a:r>
              <a:rPr lang="en-GB" u="sng" dirty="0" smtClean="0">
                <a:solidFill>
                  <a:schemeClr val="accent3"/>
                </a:solidFill>
              </a:rPr>
              <a:t>difficulty with childcare</a:t>
            </a:r>
          </a:p>
          <a:p>
            <a:r>
              <a:rPr lang="en-GB" dirty="0" smtClean="0">
                <a:solidFill>
                  <a:schemeClr val="accent3"/>
                </a:solidFill>
              </a:rPr>
              <a:t>80% experienced </a:t>
            </a:r>
            <a:r>
              <a:rPr lang="en-GB" u="sng" dirty="0" smtClean="0">
                <a:solidFill>
                  <a:schemeClr val="accent3"/>
                </a:solidFill>
              </a:rPr>
              <a:t>financial</a:t>
            </a:r>
            <a:r>
              <a:rPr lang="en-GB" dirty="0" smtClean="0">
                <a:solidFill>
                  <a:schemeClr val="accent3"/>
                </a:solidFill>
              </a:rPr>
              <a:t> difficulties</a:t>
            </a:r>
          </a:p>
          <a:p>
            <a:r>
              <a:rPr lang="en-GB" dirty="0" smtClean="0">
                <a:solidFill>
                  <a:schemeClr val="accent3"/>
                </a:solidFill>
              </a:rPr>
              <a:t>60% </a:t>
            </a:r>
            <a:r>
              <a:rPr lang="en-GB" u="sng" dirty="0" smtClean="0">
                <a:solidFill>
                  <a:schemeClr val="accent3"/>
                </a:solidFill>
              </a:rPr>
              <a:t>worked</a:t>
            </a:r>
            <a:r>
              <a:rPr lang="en-GB" dirty="0" smtClean="0">
                <a:solidFill>
                  <a:schemeClr val="accent3"/>
                </a:solidFill>
              </a:rPr>
              <a:t> additional paid hours</a:t>
            </a:r>
          </a:p>
          <a:p>
            <a:r>
              <a:rPr lang="en-GB" dirty="0" smtClean="0">
                <a:solidFill>
                  <a:schemeClr val="accent3"/>
                </a:solidFill>
              </a:rPr>
              <a:t>40% claimed to have </a:t>
            </a:r>
            <a:r>
              <a:rPr lang="en-GB" u="sng" dirty="0" smtClean="0">
                <a:solidFill>
                  <a:schemeClr val="accent3"/>
                </a:solidFill>
              </a:rPr>
              <a:t>other adverse life</a:t>
            </a:r>
            <a:r>
              <a:rPr lang="en-GB" dirty="0" smtClean="0">
                <a:solidFill>
                  <a:schemeClr val="accent3"/>
                </a:solidFill>
              </a:rPr>
              <a:t> events</a:t>
            </a:r>
          </a:p>
          <a:p>
            <a:pPr marL="0" indent="0">
              <a:buNone/>
            </a:pPr>
            <a:endParaRPr lang="en-GB" dirty="0" smtClean="0"/>
          </a:p>
        </p:txBody>
      </p:sp>
    </p:spTree>
    <p:extLst>
      <p:ext uri="{BB962C8B-B14F-4D97-AF65-F5344CB8AC3E}">
        <p14:creationId xmlns:p14="http://schemas.microsoft.com/office/powerpoint/2010/main" val="1163390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Qualitative Results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66737324"/>
              </p:ext>
            </p:extLst>
          </p:nvPr>
        </p:nvGraphicFramePr>
        <p:xfrm>
          <a:off x="179512" y="1268760"/>
          <a:ext cx="8784976"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Connector 7"/>
          <p:cNvCxnSpPr/>
          <p:nvPr/>
        </p:nvCxnSpPr>
        <p:spPr>
          <a:xfrm flipH="1">
            <a:off x="1907704" y="3140968"/>
            <a:ext cx="1800200" cy="352839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07904" y="3140968"/>
            <a:ext cx="1800200" cy="36004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907704" y="6695549"/>
            <a:ext cx="3528392"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36096" y="3095149"/>
            <a:ext cx="1800200" cy="360040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4608004" y="3140968"/>
            <a:ext cx="828092" cy="1754381"/>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508104" y="6695548"/>
            <a:ext cx="1728192" cy="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4008" y="4895348"/>
            <a:ext cx="900100" cy="180020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654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fontScale="92500" lnSpcReduction="10000"/>
          </a:bodyPr>
          <a:lstStyle/>
          <a:p>
            <a:r>
              <a:rPr lang="en-GB" b="1" u="sng" dirty="0" smtClean="0"/>
              <a:t>Ineffective Student Support</a:t>
            </a:r>
            <a:r>
              <a:rPr lang="en-GB" dirty="0" smtClean="0"/>
              <a:t>:</a:t>
            </a:r>
          </a:p>
          <a:p>
            <a:pPr lvl="1"/>
            <a:r>
              <a:rPr lang="en-GB" dirty="0" smtClean="0"/>
              <a:t>Communication</a:t>
            </a:r>
          </a:p>
          <a:p>
            <a:pPr lvl="2"/>
            <a:r>
              <a:rPr lang="en-US" i="1" dirty="0"/>
              <a:t>‘..our link lecturers aren’t that – um – great in communication... </a:t>
            </a:r>
            <a:r>
              <a:rPr lang="en-US" i="1" dirty="0" smtClean="0"/>
              <a:t>And </a:t>
            </a:r>
            <a:r>
              <a:rPr lang="en-US" i="1" dirty="0"/>
              <a:t>– um – several times we’ve made appointments, and the link lecturer has forgotten and not turned up. And this has been reoccurring for us…’ MW </a:t>
            </a:r>
            <a:r>
              <a:rPr lang="en-US" i="1" dirty="0" smtClean="0"/>
              <a:t>P3</a:t>
            </a:r>
            <a:endParaRPr lang="en-GB" dirty="0" smtClean="0"/>
          </a:p>
          <a:p>
            <a:pPr lvl="1"/>
            <a:r>
              <a:rPr lang="en-GB" dirty="0" smtClean="0"/>
              <a:t>Training Support</a:t>
            </a:r>
          </a:p>
          <a:p>
            <a:pPr lvl="2"/>
            <a:r>
              <a:rPr lang="en-US" i="1" dirty="0"/>
              <a:t>‘I mean, there is understaffing in our hospital, so a lot of the mentors find it incredibly frustrating for themselves as well. But they can’t…they don’t have the time to sign things off for us, and we’re constantly chasing people around begging people.’ MW </a:t>
            </a:r>
            <a:r>
              <a:rPr lang="en-US" i="1" dirty="0" smtClean="0"/>
              <a:t>P9</a:t>
            </a:r>
            <a:endParaRPr lang="en-GB" dirty="0" smtClean="0"/>
          </a:p>
          <a:p>
            <a:pPr lvl="1"/>
            <a:r>
              <a:rPr lang="en-GB" dirty="0" smtClean="0"/>
              <a:t>Finance (Post Graduate students only)</a:t>
            </a:r>
          </a:p>
          <a:p>
            <a:pPr lvl="2"/>
            <a:r>
              <a:rPr lang="en-US" i="1" dirty="0"/>
              <a:t>‘…you got the maximum amount - £540’. And I said, ‘I don’t understand how I can live off that when rent alone in London, when a safe place is £600…’ PG P6</a:t>
            </a:r>
            <a:endParaRPr lang="en-GB" dirty="0"/>
          </a:p>
          <a:p>
            <a:pPr marL="914400" lvl="2" indent="0">
              <a:buNone/>
            </a:pPr>
            <a:endParaRPr lang="en-GB" dirty="0" smtClean="0"/>
          </a:p>
          <a:p>
            <a:pPr lvl="1"/>
            <a:endParaRPr lang="en-GB" dirty="0"/>
          </a:p>
        </p:txBody>
      </p:sp>
    </p:spTree>
    <p:extLst>
      <p:ext uri="{BB962C8B-B14F-4D97-AF65-F5344CB8AC3E}">
        <p14:creationId xmlns:p14="http://schemas.microsoft.com/office/powerpoint/2010/main" val="104129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normAutofit lnSpcReduction="10000"/>
          </a:bodyPr>
          <a:lstStyle/>
          <a:p>
            <a:r>
              <a:rPr lang="en-GB" dirty="0" smtClean="0"/>
              <a:t>Nursing (and midwifery) student attrition is a major </a:t>
            </a:r>
            <a:r>
              <a:rPr lang="en-GB" dirty="0"/>
              <a:t>challenge for Higher Education Institutions (HEI) </a:t>
            </a:r>
            <a:endParaRPr lang="en-GB" dirty="0" smtClean="0"/>
          </a:p>
          <a:p>
            <a:r>
              <a:rPr lang="en-GB" dirty="0" smtClean="0"/>
              <a:t>Cost for the </a:t>
            </a:r>
            <a:r>
              <a:rPr lang="en-GB" dirty="0"/>
              <a:t>NHS </a:t>
            </a:r>
            <a:r>
              <a:rPr lang="en-GB" dirty="0" smtClean="0"/>
              <a:t>is approximately </a:t>
            </a:r>
            <a:r>
              <a:rPr lang="en-GB" dirty="0"/>
              <a:t>£99 million a </a:t>
            </a:r>
            <a:r>
              <a:rPr lang="en-GB" dirty="0" smtClean="0"/>
              <a:t>year and impacts nursing workforce planning</a:t>
            </a:r>
          </a:p>
          <a:p>
            <a:r>
              <a:rPr lang="en-GB" dirty="0" smtClean="0"/>
              <a:t>UK, similarly to many other countries suffers from progressive shortage of healthcare staff such as nurses</a:t>
            </a:r>
          </a:p>
        </p:txBody>
      </p:sp>
      <p:sp>
        <p:nvSpPr>
          <p:cNvPr id="4" name="Footer Placeholder 3"/>
          <p:cNvSpPr>
            <a:spLocks noGrp="1"/>
          </p:cNvSpPr>
          <p:nvPr>
            <p:ph type="ftr" sz="quarter" idx="11"/>
          </p:nvPr>
        </p:nvSpPr>
        <p:spPr/>
        <p:txBody>
          <a:bodyPr/>
          <a:lstStyle/>
          <a:p>
            <a:r>
              <a:rPr lang="en-GB" dirty="0" smtClean="0"/>
              <a:t>Clements et al, 2015; </a:t>
            </a:r>
            <a:r>
              <a:rPr lang="en-GB" dirty="0" err="1" smtClean="0"/>
              <a:t>Urwin</a:t>
            </a:r>
            <a:r>
              <a:rPr lang="en-GB" dirty="0"/>
              <a:t> </a:t>
            </a:r>
            <a:r>
              <a:rPr lang="en-GB" dirty="0" smtClean="0"/>
              <a:t>et al, 2010</a:t>
            </a:r>
            <a:endParaRPr lang="en-GB" dirty="0"/>
          </a:p>
        </p:txBody>
      </p:sp>
    </p:spTree>
    <p:extLst>
      <p:ext uri="{BB962C8B-B14F-4D97-AF65-F5344CB8AC3E}">
        <p14:creationId xmlns:p14="http://schemas.microsoft.com/office/powerpoint/2010/main" val="2575334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92500" lnSpcReduction="10000"/>
          </a:bodyPr>
          <a:lstStyle/>
          <a:p>
            <a:r>
              <a:rPr lang="en-GB" b="1" u="sng" dirty="0" smtClean="0"/>
              <a:t>Feelings of Powerlessness</a:t>
            </a:r>
            <a:r>
              <a:rPr lang="en-GB" dirty="0" smtClean="0"/>
              <a:t>:</a:t>
            </a:r>
          </a:p>
          <a:p>
            <a:pPr lvl="1"/>
            <a:r>
              <a:rPr lang="en-GB" dirty="0" smtClean="0"/>
              <a:t>Hierarchy</a:t>
            </a:r>
          </a:p>
          <a:p>
            <a:pPr lvl="2"/>
            <a:r>
              <a:rPr lang="en-GB" i="1" dirty="0" smtClean="0"/>
              <a:t>‘…but </a:t>
            </a:r>
            <a:r>
              <a:rPr lang="en-GB" i="1" dirty="0"/>
              <a:t>you go into practice, and people talk to you as if you are a student at school. I don’t think – you know…some people, they think it’s almost just a student is stupid – um. You know, I’m an adult. I have life experience. I’ve come to learn </a:t>
            </a:r>
            <a:r>
              <a:rPr lang="en-GB" i="1" dirty="0" smtClean="0"/>
              <a:t>midwifery…</a:t>
            </a:r>
            <a:r>
              <a:rPr lang="en-GB" i="1" dirty="0"/>
              <a:t>it’s almost a student, you don’t really matter .  Feel like on placement, students don’t matter</a:t>
            </a:r>
            <a:r>
              <a:rPr lang="en-GB" i="1" dirty="0" smtClean="0"/>
              <a:t>.’ MW P1</a:t>
            </a:r>
          </a:p>
          <a:p>
            <a:pPr lvl="1"/>
            <a:r>
              <a:rPr lang="en-GB" dirty="0" smtClean="0"/>
              <a:t>Preparation</a:t>
            </a:r>
          </a:p>
          <a:p>
            <a:pPr lvl="2"/>
            <a:r>
              <a:rPr lang="en-US" i="1" dirty="0" smtClean="0"/>
              <a:t>‘</a:t>
            </a:r>
            <a:r>
              <a:rPr lang="en-US" i="1" dirty="0"/>
              <a:t>I don’t think we had any preparation, really, going in to placement. It could have been – um – lectures or seminars, what to expect, what support perhaps. Um. But – um – some of us, not all of us, but I felt that, perhaps, that…I found floundered unnecessarily, if – um – there was more support. Or even if there was more talk about – sort of – roles and expectations of students out on placement.’ PG, P4</a:t>
            </a:r>
            <a:r>
              <a:rPr lang="en-US" i="1" dirty="0" smtClean="0"/>
              <a:t>.</a:t>
            </a:r>
            <a:endParaRPr lang="en-GB" dirty="0"/>
          </a:p>
        </p:txBody>
      </p:sp>
    </p:spTree>
    <p:extLst>
      <p:ext uri="{BB962C8B-B14F-4D97-AF65-F5344CB8AC3E}">
        <p14:creationId xmlns:p14="http://schemas.microsoft.com/office/powerpoint/2010/main" val="216206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712968" cy="6480720"/>
          </a:xfrm>
        </p:spPr>
        <p:txBody>
          <a:bodyPr>
            <a:normAutofit fontScale="92500" lnSpcReduction="10000"/>
          </a:bodyPr>
          <a:lstStyle/>
          <a:p>
            <a:r>
              <a:rPr lang="en-GB" b="1" u="sng" dirty="0" smtClean="0"/>
              <a:t>Whistleblowing</a:t>
            </a:r>
            <a:r>
              <a:rPr lang="en-GB" dirty="0" smtClean="0"/>
              <a:t> (Midwifery Only):</a:t>
            </a:r>
          </a:p>
          <a:p>
            <a:pPr lvl="1"/>
            <a:r>
              <a:rPr lang="en-US" i="1" dirty="0"/>
              <a:t>‘Um, we’ve seen our mentors, or other midwives, behave really badly in front of the cl…or towards the clients. And then we’re – kind of – stuck. We don’t really know what to do, what to say. Because they’re, obviously, qualified and supposedly in charge, and then do you…we don’t necessarily feel like we can stand up to them, or address the situation, so… it puts us in a very awkward situation…’ MW, P3</a:t>
            </a:r>
            <a:endParaRPr lang="en-GB" dirty="0"/>
          </a:p>
          <a:p>
            <a:pPr lvl="1"/>
            <a:r>
              <a:rPr lang="en-US" i="1" dirty="0" smtClean="0"/>
              <a:t>‘You </a:t>
            </a:r>
            <a:r>
              <a:rPr lang="en-US" i="1" dirty="0"/>
              <a:t>don’t want to put yourself in a position that is </a:t>
            </a:r>
            <a:r>
              <a:rPr lang="en-US" i="1" dirty="0" err="1"/>
              <a:t>gonna</a:t>
            </a:r>
            <a:r>
              <a:rPr lang="en-US" i="1" dirty="0"/>
              <a:t>…what’s the word</a:t>
            </a:r>
            <a:r>
              <a:rPr lang="en-US" i="1" dirty="0" smtClean="0"/>
              <a:t>...jeopardize </a:t>
            </a:r>
            <a:r>
              <a:rPr lang="en-US" i="1" dirty="0"/>
              <a:t>your training. But at the same time, you do see things – you’re always </a:t>
            </a:r>
            <a:r>
              <a:rPr lang="en-US" i="1" dirty="0" err="1"/>
              <a:t>gonna</a:t>
            </a:r>
            <a:r>
              <a:rPr lang="en-US" i="1" dirty="0"/>
              <a:t> see things that you don’t think are necessarily right, but  - you know – things that P8’s discussing, you get – you know – you don’t really know who to report it to, or…’ MW, </a:t>
            </a:r>
            <a:r>
              <a:rPr lang="en-US" i="1" dirty="0" smtClean="0"/>
              <a:t>P5</a:t>
            </a:r>
            <a:endParaRPr lang="en-GB" dirty="0"/>
          </a:p>
        </p:txBody>
      </p:sp>
    </p:spTree>
    <p:extLst>
      <p:ext uri="{BB962C8B-B14F-4D97-AF65-F5344CB8AC3E}">
        <p14:creationId xmlns:p14="http://schemas.microsoft.com/office/powerpoint/2010/main" val="2417210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Standard and VBR recruitment processes appear to be robust</a:t>
            </a:r>
          </a:p>
          <a:p>
            <a:r>
              <a:rPr lang="en-GB" dirty="0" smtClean="0"/>
              <a:t>Since introduction of VBR the progression rate has continued to increase</a:t>
            </a:r>
          </a:p>
          <a:p>
            <a:r>
              <a:rPr lang="en-GB" dirty="0" smtClean="0"/>
              <a:t>Academic performance is not a major issue for our students</a:t>
            </a:r>
          </a:p>
          <a:p>
            <a:r>
              <a:rPr lang="en-GB" dirty="0" smtClean="0"/>
              <a:t>Both quantitative and qualitative data suggest students experience difficulty related to finance, childcare issues; some also experience practice issues</a:t>
            </a:r>
          </a:p>
          <a:p>
            <a:r>
              <a:rPr lang="en-GB" dirty="0" smtClean="0"/>
              <a:t>Majority of our students are required to work to meet financial demands</a:t>
            </a:r>
          </a:p>
          <a:p>
            <a:r>
              <a:rPr lang="en-GB" dirty="0" smtClean="0"/>
              <a:t>However</a:t>
            </a:r>
            <a:r>
              <a:rPr lang="en-GB" dirty="0"/>
              <a:t>, we continue to look into improving student support and experience </a:t>
            </a:r>
            <a:endParaRPr lang="en-GB" dirty="0" smtClean="0"/>
          </a:p>
          <a:p>
            <a:endParaRPr lang="en-GB" dirty="0"/>
          </a:p>
        </p:txBody>
      </p:sp>
    </p:spTree>
    <p:extLst>
      <p:ext uri="{BB962C8B-B14F-4D97-AF65-F5344CB8AC3E}">
        <p14:creationId xmlns:p14="http://schemas.microsoft.com/office/powerpoint/2010/main" val="255074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Present and </a:t>
            </a:r>
            <a:r>
              <a:rPr lang="en-GB" smtClean="0"/>
              <a:t>Future Work</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Continue collecting quantitative data (Mar 2018)</a:t>
            </a:r>
          </a:p>
          <a:p>
            <a:r>
              <a:rPr lang="en-GB" dirty="0" smtClean="0"/>
              <a:t>Interviews with staff (transcription stage) around present support offered by the University</a:t>
            </a:r>
          </a:p>
          <a:p>
            <a:r>
              <a:rPr lang="en-GB" dirty="0" smtClean="0"/>
              <a:t>Focus groups exploring the issues of whistle blowing and finance</a:t>
            </a:r>
          </a:p>
          <a:p>
            <a:r>
              <a:rPr lang="en-GB" dirty="0" smtClean="0"/>
              <a:t>Interventions</a:t>
            </a:r>
          </a:p>
          <a:p>
            <a:pPr lvl="1"/>
            <a:r>
              <a:rPr lang="en-GB" dirty="0" smtClean="0"/>
              <a:t>Financial advice, three sessions per academic year (started in Sept 2015)</a:t>
            </a:r>
          </a:p>
          <a:p>
            <a:pPr lvl="1"/>
            <a:r>
              <a:rPr lang="en-GB" dirty="0" smtClean="0"/>
              <a:t>Dedicated student mentors for the College of Nursing, Midwifery and Healthcare at UWL (started Nov 2015)</a:t>
            </a:r>
            <a:endParaRPr lang="en-GB" dirty="0"/>
          </a:p>
        </p:txBody>
      </p:sp>
    </p:spTree>
    <p:extLst>
      <p:ext uri="{BB962C8B-B14F-4D97-AF65-F5344CB8AC3E}">
        <p14:creationId xmlns:p14="http://schemas.microsoft.com/office/powerpoint/2010/main" val="1579051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Clarke</a:t>
            </a:r>
            <a:r>
              <a:rPr lang="en-GB" dirty="0"/>
              <a:t>, V., Braun, V. &amp; Hayfield, N., 2015. Thematic Analysis. In: J. A. Smith, ed. Qualitative Psychology: A practical guide to research methods. 3 ed. London(England): Sage Publications Ltd, pp. 222-248.</a:t>
            </a:r>
          </a:p>
          <a:p>
            <a:r>
              <a:rPr lang="en-GB" dirty="0"/>
              <a:t>Clements, A. J., </a:t>
            </a:r>
            <a:r>
              <a:rPr lang="en-GB" dirty="0" err="1"/>
              <a:t>Kinman</a:t>
            </a:r>
            <a:r>
              <a:rPr lang="en-GB" dirty="0"/>
              <a:t>, G., </a:t>
            </a:r>
            <a:r>
              <a:rPr lang="en-GB" dirty="0" err="1"/>
              <a:t>Leggetter</a:t>
            </a:r>
            <a:r>
              <a:rPr lang="en-GB" dirty="0"/>
              <a:t>, S., </a:t>
            </a:r>
            <a:r>
              <a:rPr lang="en-GB" dirty="0" err="1"/>
              <a:t>Teoh</a:t>
            </a:r>
            <a:r>
              <a:rPr lang="en-GB" dirty="0"/>
              <a:t>, K., &amp; Guppy, A. (2015). Exploring commitment, professional identity, and support for student nurses. </a:t>
            </a:r>
            <a:r>
              <a:rPr lang="en-GB" i="1" dirty="0"/>
              <a:t>Nurse Education in Practice</a:t>
            </a:r>
            <a:r>
              <a:rPr lang="en-GB" dirty="0"/>
              <a:t>, </a:t>
            </a:r>
            <a:r>
              <a:rPr lang="en-GB" dirty="0" smtClean="0"/>
              <a:t>1-7. </a:t>
            </a:r>
            <a:r>
              <a:rPr lang="en-GB" u="sng" dirty="0" smtClean="0">
                <a:hlinkClick r:id="rId3"/>
              </a:rPr>
              <a:t>doi:10.1016/j.nepr.2015.06.001</a:t>
            </a:r>
            <a:endParaRPr lang="en-GB" dirty="0"/>
          </a:p>
          <a:p>
            <a:r>
              <a:rPr lang="en-GB" dirty="0" err="1" smtClean="0"/>
              <a:t>Urwin</a:t>
            </a:r>
            <a:r>
              <a:rPr lang="en-GB" dirty="0"/>
              <a:t>, S. et al., 2010. Understanding student nurse attrition: Learning from the literature. Nurse Education Today, Volume 30, pp. 202-207.</a:t>
            </a:r>
          </a:p>
          <a:p>
            <a:endParaRPr lang="en-GB" dirty="0"/>
          </a:p>
          <a:p>
            <a:endParaRPr lang="en-GB" dirty="0"/>
          </a:p>
        </p:txBody>
      </p:sp>
    </p:spTree>
    <p:extLst>
      <p:ext uri="{BB962C8B-B14F-4D97-AF65-F5344CB8AC3E}">
        <p14:creationId xmlns:p14="http://schemas.microsoft.com/office/powerpoint/2010/main" val="185214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Institution</a:t>
            </a:r>
            <a:endParaRPr lang="en-GB" dirty="0"/>
          </a:p>
        </p:txBody>
      </p:sp>
      <p:sp>
        <p:nvSpPr>
          <p:cNvPr id="3" name="Content Placeholder 2"/>
          <p:cNvSpPr>
            <a:spLocks noGrp="1"/>
          </p:cNvSpPr>
          <p:nvPr>
            <p:ph idx="1"/>
          </p:nvPr>
        </p:nvSpPr>
        <p:spPr/>
        <p:txBody>
          <a:bodyPr/>
          <a:lstStyle/>
          <a:p>
            <a:r>
              <a:rPr lang="en-GB" dirty="0" smtClean="0"/>
              <a:t>Attrition rates in UWL are lower than UK average:</a:t>
            </a:r>
          </a:p>
          <a:p>
            <a:pPr lvl="1"/>
            <a:r>
              <a:rPr lang="en-GB" dirty="0" smtClean="0"/>
              <a:t>≈ 20% in UK</a:t>
            </a:r>
          </a:p>
          <a:p>
            <a:pPr lvl="1"/>
            <a:r>
              <a:rPr lang="en-GB" dirty="0" smtClean="0"/>
              <a:t>≈ 8% in UWL</a:t>
            </a:r>
          </a:p>
          <a:p>
            <a:pPr marL="0" indent="0">
              <a:buNone/>
            </a:pPr>
            <a:endParaRPr lang="en-GB" dirty="0" smtClean="0"/>
          </a:p>
        </p:txBody>
      </p:sp>
      <p:graphicFrame>
        <p:nvGraphicFramePr>
          <p:cNvPr id="4" name="Table 3"/>
          <p:cNvGraphicFramePr>
            <a:graphicFrameLocks noGrp="1"/>
          </p:cNvGraphicFramePr>
          <p:nvPr>
            <p:extLst/>
          </p:nvPr>
        </p:nvGraphicFramePr>
        <p:xfrm>
          <a:off x="899592" y="4149080"/>
          <a:ext cx="7632848" cy="1508760"/>
        </p:xfrm>
        <a:graphic>
          <a:graphicData uri="http://schemas.openxmlformats.org/drawingml/2006/table">
            <a:tbl>
              <a:tblPr firstRow="1" bandRow="1">
                <a:tableStyleId>{2D5ABB26-0587-4C30-8999-92F81FD0307C}</a:tableStyleId>
              </a:tblPr>
              <a:tblGrid>
                <a:gridCol w="1908212"/>
                <a:gridCol w="1908212"/>
                <a:gridCol w="954106"/>
                <a:gridCol w="954106"/>
                <a:gridCol w="1908212"/>
              </a:tblGrid>
              <a:tr h="370840">
                <a:tc>
                  <a:txBody>
                    <a:bodyPr/>
                    <a:lstStyle/>
                    <a:p>
                      <a:pPr algn="ctr"/>
                      <a:r>
                        <a:rPr lang="en-GB" b="1" i="1" dirty="0" smtClean="0"/>
                        <a:t>Progress failure</a:t>
                      </a:r>
                      <a:endParaRPr lang="en-GB"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GB" sz="2000" dirty="0" smtClean="0"/>
                        <a:t>2013-14</a:t>
                      </a:r>
                      <a:endParaRPr lang="en-GB"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gridSpan="2">
                  <a:txBody>
                    <a:bodyPr/>
                    <a:lstStyle/>
                    <a:p>
                      <a:pPr algn="ctr"/>
                      <a:r>
                        <a:rPr lang="en-GB" sz="2000" dirty="0" smtClean="0"/>
                        <a:t>2014-15</a:t>
                      </a:r>
                      <a:endParaRPr lang="en-GB"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GB"/>
                    </a:p>
                  </a:txBody>
                  <a:tcPr/>
                </a:tc>
                <a:tc>
                  <a:txBody>
                    <a:bodyPr/>
                    <a:lstStyle/>
                    <a:p>
                      <a:pPr algn="ctr"/>
                      <a:r>
                        <a:rPr lang="en-GB" sz="2000" dirty="0" smtClean="0"/>
                        <a:t>2015-16</a:t>
                      </a:r>
                      <a:endParaRPr lang="en-GB"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a:txBody>
                    <a:bodyPr/>
                    <a:lstStyle/>
                    <a:p>
                      <a:pPr algn="ctr"/>
                      <a:r>
                        <a:rPr lang="en-GB" dirty="0" smtClean="0"/>
                        <a:t>Level 4 to 5</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n-GB" sz="2000" u="none" strike="noStrike" dirty="0" smtClean="0">
                          <a:effectLst/>
                        </a:rPr>
                        <a:t>3.41%</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GB" sz="2000" u="none" strike="noStrike" dirty="0" smtClean="0">
                          <a:effectLst/>
                        </a:rPr>
                        <a:t>2.67%</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endParaRPr lang="en-GB" sz="2000" b="0" i="0" u="none" strike="noStrike" dirty="0">
                        <a:solidFill>
                          <a:srgbClr val="000000"/>
                        </a:solidFill>
                        <a:effectLst/>
                        <a:latin typeface="Calibri" panose="020F050202020403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GB" sz="2000" b="0" i="0" u="none" strike="noStrike" dirty="0" smtClean="0">
                          <a:solidFill>
                            <a:srgbClr val="000000"/>
                          </a:solidFill>
                          <a:effectLst/>
                          <a:latin typeface="Calibri" panose="020F0502020204030204" pitchFamily="34" charset="0"/>
                        </a:rPr>
                        <a:t>No data</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70840">
                <a:tc>
                  <a:txBody>
                    <a:bodyPr/>
                    <a:lstStyle/>
                    <a:p>
                      <a:pPr algn="ctr"/>
                      <a:r>
                        <a:rPr lang="en-GB" dirty="0" smtClean="0"/>
                        <a:t>Level 5 to 6</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n-GB" sz="2000" u="none" strike="noStrike" dirty="0" smtClean="0">
                          <a:effectLst/>
                        </a:rPr>
                        <a:t>8.00%</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GB" sz="2000" u="none" strike="noStrike" dirty="0" smtClean="0">
                          <a:effectLst/>
                        </a:rPr>
                        <a:t>2.38%</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2000" b="0" i="0" u="none" strike="noStrike" dirty="0" smtClean="0">
                          <a:solidFill>
                            <a:srgbClr val="000000"/>
                          </a:solidFill>
                          <a:effectLst/>
                          <a:latin typeface="Calibri" panose="020F0502020204030204" pitchFamily="34" charset="0"/>
                        </a:rPr>
                        <a:t>No data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70840">
                <a:tc>
                  <a:txBody>
                    <a:bodyPr/>
                    <a:lstStyle/>
                    <a:p>
                      <a:pPr algn="ctr"/>
                      <a:r>
                        <a:rPr lang="en-GB" dirty="0" smtClean="0"/>
                        <a:t>Did not graduate</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n-GB" sz="2000" u="none" strike="noStrike" dirty="0" smtClean="0">
                          <a:effectLst/>
                        </a:rPr>
                        <a:t>4.17%</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GB" sz="2000" u="none" strike="noStrike" dirty="0" smtClean="0">
                          <a:effectLst/>
                        </a:rPr>
                        <a:t>No</a:t>
                      </a:r>
                      <a:r>
                        <a:rPr lang="en-GB" sz="2000" u="none" strike="noStrike" baseline="0" dirty="0" smtClean="0">
                          <a:effectLst/>
                        </a:rPr>
                        <a:t> data</a:t>
                      </a:r>
                      <a:endParaRPr lang="en-GB"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2000" b="0" i="0" u="none" strike="noStrike" dirty="0" smtClean="0">
                          <a:solidFill>
                            <a:srgbClr val="000000"/>
                          </a:solidFill>
                          <a:effectLst/>
                          <a:latin typeface="Calibri" panose="020F0502020204030204" pitchFamily="34" charset="0"/>
                        </a:rPr>
                        <a:t>No data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3642856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Nursing and Midwifery </a:t>
            </a:r>
            <a:r>
              <a:rPr lang="en-GB" dirty="0"/>
              <a:t>S</a:t>
            </a:r>
            <a:r>
              <a:rPr lang="en-GB" dirty="0" smtClean="0"/>
              <a:t>tudent demographics</a:t>
            </a:r>
            <a:endParaRPr lang="en-GB" dirty="0"/>
          </a:p>
        </p:txBody>
      </p:sp>
      <p:sp>
        <p:nvSpPr>
          <p:cNvPr id="3" name="Content Placeholder 2"/>
          <p:cNvSpPr>
            <a:spLocks noGrp="1"/>
          </p:cNvSpPr>
          <p:nvPr>
            <p:ph idx="1"/>
          </p:nvPr>
        </p:nvSpPr>
        <p:spPr/>
        <p:txBody>
          <a:bodyPr>
            <a:normAutofit/>
          </a:bodyPr>
          <a:lstStyle/>
          <a:p>
            <a:r>
              <a:rPr lang="en-GB" dirty="0"/>
              <a:t>S</a:t>
            </a:r>
            <a:r>
              <a:rPr lang="en-GB" dirty="0" smtClean="0"/>
              <a:t>tudents from College of Nursing, Midwifery and Healthcare (CNMH) differ from other students in our university</a:t>
            </a:r>
          </a:p>
          <a:p>
            <a:pPr marL="0" indent="0">
              <a:buNone/>
            </a:pPr>
            <a:endParaRPr lang="en-GB" dirty="0" smtClean="0"/>
          </a:p>
          <a:p>
            <a:pPr marL="0" indent="0">
              <a:buNone/>
            </a:pPr>
            <a:endParaRPr lang="en-GB" dirty="0" smtClean="0"/>
          </a:p>
        </p:txBody>
      </p:sp>
      <p:graphicFrame>
        <p:nvGraphicFramePr>
          <p:cNvPr id="4" name="Content Placeholder 3"/>
          <p:cNvGraphicFramePr>
            <a:graphicFrameLocks/>
          </p:cNvGraphicFramePr>
          <p:nvPr>
            <p:extLst/>
          </p:nvPr>
        </p:nvGraphicFramePr>
        <p:xfrm>
          <a:off x="457200" y="3356992"/>
          <a:ext cx="8229600" cy="31683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0988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nvPr>
        </p:nvGraphicFramePr>
        <p:xfrm>
          <a:off x="395536" y="3573016"/>
          <a:ext cx="8424936"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nvPr>
        </p:nvGraphicFramePr>
        <p:xfrm>
          <a:off x="323528" y="548680"/>
          <a:ext cx="8568952"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76677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Mentoring Service Support</a:t>
            </a:r>
            <a:endParaRPr lang="en-GB" dirty="0"/>
          </a:p>
        </p:txBody>
      </p:sp>
      <p:graphicFrame>
        <p:nvGraphicFramePr>
          <p:cNvPr id="6" name="Content Placeholder 5"/>
          <p:cNvGraphicFramePr>
            <a:graphicFrameLocks noGrp="1"/>
          </p:cNvGraphicFramePr>
          <p:nvPr>
            <p:ph idx="1"/>
            <p:extLst/>
          </p:nvPr>
        </p:nvGraphicFramePr>
        <p:xfrm>
          <a:off x="323529" y="1412776"/>
          <a:ext cx="8516043" cy="1688323"/>
        </p:xfrm>
        <a:graphic>
          <a:graphicData uri="http://schemas.openxmlformats.org/drawingml/2006/table">
            <a:tbl>
              <a:tblPr firstRow="1" bandRow="1">
                <a:tableStyleId>{5C22544A-7EE6-4342-B048-85BDC9FD1C3A}</a:tableStyleId>
              </a:tblPr>
              <a:tblGrid>
                <a:gridCol w="2838681"/>
                <a:gridCol w="2838681"/>
                <a:gridCol w="2838681"/>
              </a:tblGrid>
              <a:tr h="262570">
                <a:tc>
                  <a:txBody>
                    <a:bodyPr/>
                    <a:lstStyle/>
                    <a:p>
                      <a:pPr algn="ctr" fontAlgn="b"/>
                      <a:endParaRPr lang="en-GB"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a:effectLst/>
                        </a:rPr>
                        <a:t>CNMH</a:t>
                      </a:r>
                      <a:endParaRPr lang="en-GB"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dirty="0" smtClean="0">
                          <a:effectLst/>
                        </a:rPr>
                        <a:t>University*</a:t>
                      </a:r>
                      <a:endParaRPr lang="en-GB" sz="1500" b="0" i="0" u="none" strike="noStrike" dirty="0">
                        <a:solidFill>
                          <a:srgbClr val="000000"/>
                        </a:solidFill>
                        <a:effectLst/>
                        <a:latin typeface="Calibri" panose="020F0502020204030204" pitchFamily="34" charset="0"/>
                      </a:endParaRPr>
                    </a:p>
                  </a:txBody>
                  <a:tcPr marL="9525" marR="9525" marT="9525" marB="0" anchor="ctr"/>
                </a:tc>
              </a:tr>
              <a:tr h="475251">
                <a:tc>
                  <a:txBody>
                    <a:bodyPr/>
                    <a:lstStyle/>
                    <a:p>
                      <a:pPr algn="ctr" fontAlgn="b"/>
                      <a:r>
                        <a:rPr lang="en-GB" sz="1500" u="none" strike="noStrike">
                          <a:effectLst/>
                        </a:rPr>
                        <a:t>2013 / 2014</a:t>
                      </a:r>
                      <a:endParaRPr lang="en-GB"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a:effectLst/>
                        </a:rPr>
                        <a:t>16 students (plus additional visits)</a:t>
                      </a:r>
                      <a:endParaRPr lang="en-GB"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a:effectLst/>
                        </a:rPr>
                        <a:t>262 students (plus additional visits)</a:t>
                      </a:r>
                      <a:endParaRPr lang="en-GB" sz="1500" b="0" i="0" u="none" strike="noStrike">
                        <a:solidFill>
                          <a:srgbClr val="000000"/>
                        </a:solidFill>
                        <a:effectLst/>
                        <a:latin typeface="Calibri" panose="020F0502020204030204" pitchFamily="34" charset="0"/>
                      </a:endParaRPr>
                    </a:p>
                  </a:txBody>
                  <a:tcPr marL="9525" marR="9525" marT="9525" marB="0" anchor="ctr"/>
                </a:tc>
              </a:tr>
              <a:tr h="475251">
                <a:tc>
                  <a:txBody>
                    <a:bodyPr/>
                    <a:lstStyle/>
                    <a:p>
                      <a:pPr algn="ctr" fontAlgn="b"/>
                      <a:r>
                        <a:rPr lang="en-GB" sz="1500" u="none" strike="noStrike">
                          <a:effectLst/>
                        </a:rPr>
                        <a:t>2014 / 2015</a:t>
                      </a:r>
                      <a:endParaRPr lang="en-GB"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a:effectLst/>
                        </a:rPr>
                        <a:t>69 students (plus additional visits)</a:t>
                      </a:r>
                      <a:endParaRPr lang="en-GB"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a:effectLst/>
                        </a:rPr>
                        <a:t>334 students (plus additional visits)</a:t>
                      </a:r>
                      <a:endParaRPr lang="en-GB" sz="1500" b="0" i="0" u="none" strike="noStrike">
                        <a:solidFill>
                          <a:srgbClr val="000000"/>
                        </a:solidFill>
                        <a:effectLst/>
                        <a:latin typeface="Calibri" panose="020F0502020204030204" pitchFamily="34" charset="0"/>
                      </a:endParaRPr>
                    </a:p>
                  </a:txBody>
                  <a:tcPr marL="9525" marR="9525" marT="9525" marB="0" anchor="ctr"/>
                </a:tc>
              </a:tr>
              <a:tr h="475251">
                <a:tc>
                  <a:txBody>
                    <a:bodyPr/>
                    <a:lstStyle/>
                    <a:p>
                      <a:pPr algn="ctr" fontAlgn="b"/>
                      <a:r>
                        <a:rPr lang="en-GB" sz="1500" u="none" strike="noStrike" dirty="0">
                          <a:effectLst/>
                        </a:rPr>
                        <a:t>2015 / </a:t>
                      </a:r>
                      <a:r>
                        <a:rPr lang="en-GB" sz="1500" u="none" strike="noStrike" dirty="0" smtClean="0">
                          <a:effectLst/>
                        </a:rPr>
                        <a:t>2016 (</a:t>
                      </a:r>
                      <a:r>
                        <a:rPr lang="en-GB" sz="1500" u="none" strike="noStrike" baseline="0" dirty="0" smtClean="0">
                          <a:effectLst/>
                        </a:rPr>
                        <a:t>November 2015 to February 2016)</a:t>
                      </a:r>
                      <a:endParaRPr lang="en-GB"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dirty="0">
                          <a:effectLst/>
                        </a:rPr>
                        <a:t>44 students (64 visits</a:t>
                      </a:r>
                      <a:r>
                        <a:rPr lang="en-GB" sz="1500" u="none" strike="noStrike" dirty="0" smtClean="0">
                          <a:effectLst/>
                        </a:rPr>
                        <a:t>) </a:t>
                      </a:r>
                      <a:endParaRPr lang="en-GB"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GB" sz="1500" u="none" strike="noStrike" dirty="0">
                          <a:effectLst/>
                        </a:rPr>
                        <a:t>327 students (627 visits)</a:t>
                      </a:r>
                      <a:endParaRPr lang="en-GB" sz="15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1162892750"/>
              </p:ext>
            </p:extLst>
          </p:nvPr>
        </p:nvGraphicFramePr>
        <p:xfrm>
          <a:off x="251520" y="3789040"/>
          <a:ext cx="8784976"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23528" y="3140968"/>
            <a:ext cx="5472608" cy="323165"/>
          </a:xfrm>
          <a:prstGeom prst="rect">
            <a:avLst/>
          </a:prstGeom>
          <a:noFill/>
        </p:spPr>
        <p:txBody>
          <a:bodyPr wrap="square" rtlCol="0">
            <a:spAutoFit/>
          </a:bodyPr>
          <a:lstStyle/>
          <a:p>
            <a:r>
              <a:rPr lang="en-GB" sz="1500" dirty="0" smtClean="0"/>
              <a:t>* Additional 7 Schools / Colleges across the university</a:t>
            </a:r>
            <a:endParaRPr lang="en-GB" sz="1500" dirty="0"/>
          </a:p>
        </p:txBody>
      </p:sp>
    </p:spTree>
    <p:extLst>
      <p:ext uri="{BB962C8B-B14F-4D97-AF65-F5344CB8AC3E}">
        <p14:creationId xmlns:p14="http://schemas.microsoft.com/office/powerpoint/2010/main" val="191560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a:t>
            </a:r>
            <a:endParaRPr lang="en-GB" dirty="0"/>
          </a:p>
        </p:txBody>
      </p:sp>
      <p:sp>
        <p:nvSpPr>
          <p:cNvPr id="3" name="Content Placeholder 2"/>
          <p:cNvSpPr>
            <a:spLocks noGrp="1"/>
          </p:cNvSpPr>
          <p:nvPr>
            <p:ph idx="1"/>
          </p:nvPr>
        </p:nvSpPr>
        <p:spPr/>
        <p:txBody>
          <a:bodyPr/>
          <a:lstStyle/>
          <a:p>
            <a:r>
              <a:rPr lang="en-GB" dirty="0" smtClean="0"/>
              <a:t>Aims of the study are to:</a:t>
            </a:r>
          </a:p>
          <a:p>
            <a:pPr lvl="1"/>
            <a:r>
              <a:rPr lang="en-GB" dirty="0"/>
              <a:t>U</a:t>
            </a:r>
            <a:r>
              <a:rPr lang="en-GB" dirty="0" smtClean="0"/>
              <a:t>nderstand the personal and institutional risk factors that may affect attrition in our institution</a:t>
            </a:r>
          </a:p>
          <a:p>
            <a:pPr lvl="1"/>
            <a:r>
              <a:rPr lang="en-GB" dirty="0"/>
              <a:t>D</a:t>
            </a:r>
            <a:r>
              <a:rPr lang="en-GB" dirty="0" smtClean="0"/>
              <a:t>esign interventions to support nursing and midwifery students through to completion</a:t>
            </a:r>
            <a:endParaRPr lang="en-GB" dirty="0"/>
          </a:p>
        </p:txBody>
      </p:sp>
    </p:spTree>
    <p:extLst>
      <p:ext uri="{BB962C8B-B14F-4D97-AF65-F5344CB8AC3E}">
        <p14:creationId xmlns:p14="http://schemas.microsoft.com/office/powerpoint/2010/main" val="418809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683568" y="4077071"/>
            <a:ext cx="4485740" cy="2294973"/>
          </a:xfrm>
          <a:prstGeom prst="rect">
            <a:avLst/>
          </a:prstGeom>
          <a:effectLst>
            <a:glow rad="63500">
              <a:schemeClr val="accent6">
                <a:lumMod val="60000"/>
                <a:lumOff val="40000"/>
              </a:schemeClr>
            </a:glow>
          </a:effectLst>
        </p:spPr>
      </p:pic>
      <p:sp>
        <p:nvSpPr>
          <p:cNvPr id="2" name="Title 1"/>
          <p:cNvSpPr>
            <a:spLocks noGrp="1"/>
          </p:cNvSpPr>
          <p:nvPr>
            <p:ph type="title"/>
          </p:nvPr>
        </p:nvSpPr>
        <p:spPr/>
        <p:txBody>
          <a:bodyPr/>
          <a:lstStyle/>
          <a:p>
            <a:r>
              <a:rPr lang="en-GB" dirty="0" smtClean="0"/>
              <a:t>Methods (Quantitative Data)</a:t>
            </a:r>
            <a:endParaRPr lang="en-GB" dirty="0"/>
          </a:p>
        </p:txBody>
      </p:sp>
      <p:pic>
        <p:nvPicPr>
          <p:cNvPr id="4" name="Content Placeholder 3"/>
          <p:cNvPicPr>
            <a:picLocks noGrp="1" noChangeAspect="1"/>
          </p:cNvPicPr>
          <p:nvPr>
            <p:ph idx="1"/>
          </p:nvPr>
        </p:nvPicPr>
        <p:blipFill>
          <a:blip r:embed="rId4"/>
          <a:stretch>
            <a:fillRect/>
          </a:stretch>
        </p:blipFill>
        <p:spPr>
          <a:xfrm>
            <a:off x="293048" y="1556792"/>
            <a:ext cx="4752528" cy="2134838"/>
          </a:xfrm>
          <a:prstGeom prst="rect">
            <a:avLst/>
          </a:prstGeom>
          <a:effectLst>
            <a:glow rad="63500">
              <a:schemeClr val="tx2"/>
            </a:glow>
          </a:effectLst>
        </p:spPr>
      </p:pic>
      <p:pic>
        <p:nvPicPr>
          <p:cNvPr id="5" name="Picture 4"/>
          <p:cNvPicPr>
            <a:picLocks noChangeAspect="1"/>
          </p:cNvPicPr>
          <p:nvPr/>
        </p:nvPicPr>
        <p:blipFill>
          <a:blip r:embed="rId5"/>
          <a:stretch>
            <a:fillRect/>
          </a:stretch>
        </p:blipFill>
        <p:spPr>
          <a:xfrm>
            <a:off x="4572000" y="3209819"/>
            <a:ext cx="4330702" cy="1734505"/>
          </a:xfrm>
          <a:prstGeom prst="rect">
            <a:avLst/>
          </a:prstGeom>
          <a:effectLst>
            <a:glow rad="63500">
              <a:schemeClr val="accent4">
                <a:satMod val="175000"/>
                <a:alpha val="40000"/>
              </a:schemeClr>
            </a:glow>
            <a:outerShdw blurRad="50800" dist="50800" dir="5400000" algn="ctr" rotWithShape="0">
              <a:schemeClr val="bg1"/>
            </a:outerShdw>
          </a:effectLst>
        </p:spPr>
      </p:pic>
    </p:spTree>
    <p:extLst>
      <p:ext uri="{BB962C8B-B14F-4D97-AF65-F5344CB8AC3E}">
        <p14:creationId xmlns:p14="http://schemas.microsoft.com/office/powerpoint/2010/main" val="3626302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(Qualitative Data)</a:t>
            </a:r>
            <a:endParaRPr lang="en-GB" dirty="0"/>
          </a:p>
        </p:txBody>
      </p:sp>
      <p:sp>
        <p:nvSpPr>
          <p:cNvPr id="3" name="Content Placeholder 2"/>
          <p:cNvSpPr>
            <a:spLocks noGrp="1"/>
          </p:cNvSpPr>
          <p:nvPr>
            <p:ph idx="1"/>
          </p:nvPr>
        </p:nvSpPr>
        <p:spPr/>
        <p:txBody>
          <a:bodyPr/>
          <a:lstStyle/>
          <a:p>
            <a:r>
              <a:rPr lang="en-GB" dirty="0" smtClean="0"/>
              <a:t>Two semi-structured focus groups </a:t>
            </a:r>
          </a:p>
          <a:p>
            <a:r>
              <a:rPr lang="en-GB" dirty="0" smtClean="0"/>
              <a:t>Included questions about barriers and facilitators of positive student experience</a:t>
            </a:r>
          </a:p>
          <a:p>
            <a:r>
              <a:rPr lang="en-GB" dirty="0"/>
              <a:t>L</a:t>
            </a:r>
            <a:r>
              <a:rPr lang="en-GB" dirty="0" smtClean="0"/>
              <a:t>asting </a:t>
            </a:r>
            <a:r>
              <a:rPr lang="en-GB" dirty="0"/>
              <a:t>≈ one </a:t>
            </a:r>
            <a:r>
              <a:rPr lang="en-GB" dirty="0" smtClean="0"/>
              <a:t>hour each</a:t>
            </a:r>
          </a:p>
          <a:p>
            <a:r>
              <a:rPr lang="en-GB" dirty="0" smtClean="0"/>
              <a:t>16 nursing and midwifery students in total</a:t>
            </a:r>
          </a:p>
          <a:p>
            <a:pPr lvl="1"/>
            <a:r>
              <a:rPr lang="en-GB" dirty="0" smtClean="0"/>
              <a:t>PGDip Nurses and BSc Midwifery students</a:t>
            </a:r>
            <a:endParaRPr lang="en-GB" dirty="0"/>
          </a:p>
          <a:p>
            <a:r>
              <a:rPr lang="en-GB" dirty="0" smtClean="0"/>
              <a:t>Data analysed using Thematic </a:t>
            </a:r>
            <a:r>
              <a:rPr lang="en-GB" dirty="0"/>
              <a:t>A</a:t>
            </a:r>
            <a:r>
              <a:rPr lang="en-GB" dirty="0" smtClean="0"/>
              <a:t>nalysis </a:t>
            </a:r>
            <a:endParaRPr lang="en-GB" dirty="0"/>
          </a:p>
        </p:txBody>
      </p:sp>
      <p:sp>
        <p:nvSpPr>
          <p:cNvPr id="4" name="Footer Placeholder 3"/>
          <p:cNvSpPr>
            <a:spLocks noGrp="1"/>
          </p:cNvSpPr>
          <p:nvPr>
            <p:ph type="ftr" sz="quarter" idx="11"/>
          </p:nvPr>
        </p:nvSpPr>
        <p:spPr>
          <a:xfrm>
            <a:off x="3124200" y="6356350"/>
            <a:ext cx="2895600" cy="365125"/>
          </a:xfrm>
        </p:spPr>
        <p:txBody>
          <a:bodyPr/>
          <a:lstStyle/>
          <a:p>
            <a:r>
              <a:rPr lang="en-GB" dirty="0" smtClean="0"/>
              <a:t>Clarke, Braun &amp; Hayfield, 2015</a:t>
            </a:r>
            <a:endParaRPr lang="en-GB" dirty="0"/>
          </a:p>
        </p:txBody>
      </p:sp>
    </p:spTree>
    <p:extLst>
      <p:ext uri="{BB962C8B-B14F-4D97-AF65-F5344CB8AC3E}">
        <p14:creationId xmlns:p14="http://schemas.microsoft.com/office/powerpoint/2010/main" val="2005127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2695</TotalTime>
  <Words>2035</Words>
  <Application>Microsoft Office PowerPoint</Application>
  <PresentationFormat>On-screen Show (4:3)</PresentationFormat>
  <Paragraphs>336</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The Role of Resilience in Retention: a Report of Preliminary Findings from a Prospective Study with Nursing and Midwifery Students</vt:lpstr>
      <vt:lpstr>Background</vt:lpstr>
      <vt:lpstr>Our Institution</vt:lpstr>
      <vt:lpstr>Nursing and Midwifery Student demographics</vt:lpstr>
      <vt:lpstr>PowerPoint Presentation</vt:lpstr>
      <vt:lpstr>Mentoring Service Support</vt:lpstr>
      <vt:lpstr>Aims</vt:lpstr>
      <vt:lpstr>Methods (Quantitative Data)</vt:lpstr>
      <vt:lpstr>Methods (Qualitative Data)</vt:lpstr>
      <vt:lpstr>Our Participants</vt:lpstr>
      <vt:lpstr>Data Collection</vt:lpstr>
      <vt:lpstr>Our Participants – Descriptive Results</vt:lpstr>
      <vt:lpstr>Our Participants – Descriptive Results</vt:lpstr>
      <vt:lpstr>Baseline Results (T1) </vt:lpstr>
      <vt:lpstr>Correlations</vt:lpstr>
      <vt:lpstr>T2 Results (Standard Recruitment only)</vt:lpstr>
      <vt:lpstr>Results: Student Support Prediction Tool</vt:lpstr>
      <vt:lpstr>Qualitative Results</vt:lpstr>
      <vt:lpstr>PowerPoint Presentation</vt:lpstr>
      <vt:lpstr>PowerPoint Presentation</vt:lpstr>
      <vt:lpstr>PowerPoint Presentation</vt:lpstr>
      <vt:lpstr>Summary</vt:lpstr>
      <vt:lpstr>Present and Future Work</vt:lpstr>
      <vt:lpstr>References</vt:lpstr>
    </vt:vector>
  </TitlesOfParts>
  <Company>University of West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resilience in retention: a report of preliminary findings from a prospective study with nursing and midwifery students</dc:title>
  <dc:creator>Aggie Bak</dc:creator>
  <cp:lastModifiedBy>Hannah Curtis</cp:lastModifiedBy>
  <cp:revision>182</cp:revision>
  <cp:lastPrinted>2016-03-10T13:29:48Z</cp:lastPrinted>
  <dcterms:created xsi:type="dcterms:W3CDTF">2015-10-08T10:12:57Z</dcterms:created>
  <dcterms:modified xsi:type="dcterms:W3CDTF">2016-03-10T13:30:42Z</dcterms:modified>
</cp:coreProperties>
</file>