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Henson" initials="DH" lastIdx="0" clrIdx="0">
    <p:extLst>
      <p:ext uri="{19B8F6BF-5375-455C-9EA6-DF929625EA0E}">
        <p15:presenceInfo xmlns:p15="http://schemas.microsoft.com/office/powerpoint/2012/main" userId="06df26037132dc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E0FE36-8A3D-48D2-A723-4A8296CEC1C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B55D0B-0664-4F56-8AE0-842B70125E71}">
      <dgm:prSet phldrT="[Text]"/>
      <dgm:spPr/>
      <dgm:t>
        <a:bodyPr/>
        <a:lstStyle/>
        <a:p>
          <a:r>
            <a:rPr lang="en-US" dirty="0"/>
            <a:t>Subject Matter [conversation]</a:t>
          </a:r>
        </a:p>
      </dgm:t>
    </dgm:pt>
    <dgm:pt modelId="{FE748C0B-1B17-4BDC-9C7D-A1B4E1EA2118}" type="parTrans" cxnId="{5951A817-BB0E-4B7C-8387-41D32DCF76CA}">
      <dgm:prSet/>
      <dgm:spPr/>
      <dgm:t>
        <a:bodyPr/>
        <a:lstStyle/>
        <a:p>
          <a:endParaRPr lang="en-US"/>
        </a:p>
      </dgm:t>
    </dgm:pt>
    <dgm:pt modelId="{5B735546-E012-40F7-A445-28E1FFB49595}" type="sibTrans" cxnId="{5951A817-BB0E-4B7C-8387-41D32DCF76CA}">
      <dgm:prSet/>
      <dgm:spPr/>
      <dgm:t>
        <a:bodyPr/>
        <a:lstStyle/>
        <a:p>
          <a:endParaRPr lang="en-US"/>
        </a:p>
      </dgm:t>
    </dgm:pt>
    <dgm:pt modelId="{B9123DBD-7CF5-4EC5-89FF-B3731A29C8AF}">
      <dgm:prSet phldrT="[Text]"/>
      <dgm:spPr/>
      <dgm:t>
        <a:bodyPr/>
        <a:lstStyle/>
        <a:p>
          <a:r>
            <a:rPr lang="en-US" dirty="0"/>
            <a:t>Teacher</a:t>
          </a:r>
        </a:p>
      </dgm:t>
    </dgm:pt>
    <dgm:pt modelId="{DD44E9D9-DDB0-4588-BCDF-DBAFE8918D1E}" type="parTrans" cxnId="{A1CE52BE-B7B1-4A64-B349-80FA2399B12C}">
      <dgm:prSet/>
      <dgm:spPr/>
      <dgm:t>
        <a:bodyPr/>
        <a:lstStyle/>
        <a:p>
          <a:endParaRPr lang="en-US"/>
        </a:p>
      </dgm:t>
    </dgm:pt>
    <dgm:pt modelId="{1D68EEC5-62B4-4EF4-A0F2-6D2EF8A36131}" type="sibTrans" cxnId="{A1CE52BE-B7B1-4A64-B349-80FA2399B12C}">
      <dgm:prSet/>
      <dgm:spPr/>
      <dgm:t>
        <a:bodyPr/>
        <a:lstStyle/>
        <a:p>
          <a:endParaRPr lang="en-US"/>
        </a:p>
      </dgm:t>
    </dgm:pt>
    <dgm:pt modelId="{5D505086-1C04-4ACA-BB59-26F1F6AF8294}">
      <dgm:prSet phldrT="[Text]"/>
      <dgm:spPr/>
      <dgm:t>
        <a:bodyPr/>
        <a:lstStyle/>
        <a:p>
          <a:r>
            <a:rPr lang="en-US" dirty="0"/>
            <a:t>Student</a:t>
          </a:r>
        </a:p>
      </dgm:t>
    </dgm:pt>
    <dgm:pt modelId="{756F2B18-5DEA-4F12-BC83-2BEBE93EDABA}" type="parTrans" cxnId="{73D32D4B-F454-4552-B58C-24A134388CB4}">
      <dgm:prSet/>
      <dgm:spPr/>
      <dgm:t>
        <a:bodyPr/>
        <a:lstStyle/>
        <a:p>
          <a:endParaRPr lang="en-US"/>
        </a:p>
      </dgm:t>
    </dgm:pt>
    <dgm:pt modelId="{C5F93EFA-C404-4D16-8737-2908699E5119}" type="sibTrans" cxnId="{73D32D4B-F454-4552-B58C-24A134388CB4}">
      <dgm:prSet/>
      <dgm:spPr/>
      <dgm:t>
        <a:bodyPr/>
        <a:lstStyle/>
        <a:p>
          <a:endParaRPr lang="en-US"/>
        </a:p>
      </dgm:t>
    </dgm:pt>
    <dgm:pt modelId="{F6F50368-4EAB-4CAE-ADD0-D0B92C046BF4}" type="pres">
      <dgm:prSet presAssocID="{63E0FE36-8A3D-48D2-A723-4A8296CEC1C9}" presName="Name0" presStyleCnt="0">
        <dgm:presLayoutVars>
          <dgm:dir/>
          <dgm:resizeHandles val="exact"/>
        </dgm:presLayoutVars>
      </dgm:prSet>
      <dgm:spPr/>
    </dgm:pt>
    <dgm:pt modelId="{B321B37A-9EF9-4C73-983B-639BB1238C3E}" type="pres">
      <dgm:prSet presAssocID="{A2B55D0B-0664-4F56-8AE0-842B70125E71}" presName="node" presStyleLbl="node1" presStyleIdx="0" presStyleCnt="3">
        <dgm:presLayoutVars>
          <dgm:bulletEnabled val="1"/>
        </dgm:presLayoutVars>
      </dgm:prSet>
      <dgm:spPr/>
    </dgm:pt>
    <dgm:pt modelId="{D53D4CE6-486D-466C-8C5F-3AD8128D9F22}" type="pres">
      <dgm:prSet presAssocID="{5B735546-E012-40F7-A445-28E1FFB49595}" presName="sibTrans" presStyleLbl="sibTrans2D1" presStyleIdx="0" presStyleCnt="3"/>
      <dgm:spPr/>
    </dgm:pt>
    <dgm:pt modelId="{58188753-DD11-4720-A75F-1874DA258543}" type="pres">
      <dgm:prSet presAssocID="{5B735546-E012-40F7-A445-28E1FFB49595}" presName="connectorText" presStyleLbl="sibTrans2D1" presStyleIdx="0" presStyleCnt="3"/>
      <dgm:spPr/>
    </dgm:pt>
    <dgm:pt modelId="{B6040981-6C2D-458D-92B2-19E62BE891FB}" type="pres">
      <dgm:prSet presAssocID="{B9123DBD-7CF5-4EC5-89FF-B3731A29C8AF}" presName="node" presStyleLbl="node1" presStyleIdx="1" presStyleCnt="3">
        <dgm:presLayoutVars>
          <dgm:bulletEnabled val="1"/>
        </dgm:presLayoutVars>
      </dgm:prSet>
      <dgm:spPr/>
    </dgm:pt>
    <dgm:pt modelId="{FB7FEA03-1785-4A4D-96A9-3BF765F656B2}" type="pres">
      <dgm:prSet presAssocID="{1D68EEC5-62B4-4EF4-A0F2-6D2EF8A36131}" presName="sibTrans" presStyleLbl="sibTrans2D1" presStyleIdx="1" presStyleCnt="3"/>
      <dgm:spPr/>
    </dgm:pt>
    <dgm:pt modelId="{6E6A6239-EB46-4448-AF2B-DC0A1A56E259}" type="pres">
      <dgm:prSet presAssocID="{1D68EEC5-62B4-4EF4-A0F2-6D2EF8A36131}" presName="connectorText" presStyleLbl="sibTrans2D1" presStyleIdx="1" presStyleCnt="3"/>
      <dgm:spPr/>
    </dgm:pt>
    <dgm:pt modelId="{73A3E69B-6E75-4FC3-B66E-7958B92D200F}" type="pres">
      <dgm:prSet presAssocID="{5D505086-1C04-4ACA-BB59-26F1F6AF8294}" presName="node" presStyleLbl="node1" presStyleIdx="2" presStyleCnt="3">
        <dgm:presLayoutVars>
          <dgm:bulletEnabled val="1"/>
        </dgm:presLayoutVars>
      </dgm:prSet>
      <dgm:spPr/>
    </dgm:pt>
    <dgm:pt modelId="{E188D223-3F1D-4C08-A612-7FF69D7ED92F}" type="pres">
      <dgm:prSet presAssocID="{C5F93EFA-C404-4D16-8737-2908699E5119}" presName="sibTrans" presStyleLbl="sibTrans2D1" presStyleIdx="2" presStyleCnt="3"/>
      <dgm:spPr/>
    </dgm:pt>
    <dgm:pt modelId="{5A1FDA26-6BA1-45C1-843D-4B2CD84B97EB}" type="pres">
      <dgm:prSet presAssocID="{C5F93EFA-C404-4D16-8737-2908699E5119}" presName="connectorText" presStyleLbl="sibTrans2D1" presStyleIdx="2" presStyleCnt="3"/>
      <dgm:spPr/>
    </dgm:pt>
  </dgm:ptLst>
  <dgm:cxnLst>
    <dgm:cxn modelId="{5951A817-BB0E-4B7C-8387-41D32DCF76CA}" srcId="{63E0FE36-8A3D-48D2-A723-4A8296CEC1C9}" destId="{A2B55D0B-0664-4F56-8AE0-842B70125E71}" srcOrd="0" destOrd="0" parTransId="{FE748C0B-1B17-4BDC-9C7D-A1B4E1EA2118}" sibTransId="{5B735546-E012-40F7-A445-28E1FFB49595}"/>
    <dgm:cxn modelId="{A1CE52BE-B7B1-4A64-B349-80FA2399B12C}" srcId="{63E0FE36-8A3D-48D2-A723-4A8296CEC1C9}" destId="{B9123DBD-7CF5-4EC5-89FF-B3731A29C8AF}" srcOrd="1" destOrd="0" parTransId="{DD44E9D9-DDB0-4588-BCDF-DBAFE8918D1E}" sibTransId="{1D68EEC5-62B4-4EF4-A0F2-6D2EF8A36131}"/>
    <dgm:cxn modelId="{7DA6AAAF-7409-4985-B8EB-4649338AF92B}" type="presOf" srcId="{A2B55D0B-0664-4F56-8AE0-842B70125E71}" destId="{B321B37A-9EF9-4C73-983B-639BB1238C3E}" srcOrd="0" destOrd="0" presId="urn:microsoft.com/office/officeart/2005/8/layout/cycle7"/>
    <dgm:cxn modelId="{73D32D4B-F454-4552-B58C-24A134388CB4}" srcId="{63E0FE36-8A3D-48D2-A723-4A8296CEC1C9}" destId="{5D505086-1C04-4ACA-BB59-26F1F6AF8294}" srcOrd="2" destOrd="0" parTransId="{756F2B18-5DEA-4F12-BC83-2BEBE93EDABA}" sibTransId="{C5F93EFA-C404-4D16-8737-2908699E5119}"/>
    <dgm:cxn modelId="{8D966D0A-9EBC-48D5-A68C-3F35BC9A33C4}" type="presOf" srcId="{C5F93EFA-C404-4D16-8737-2908699E5119}" destId="{5A1FDA26-6BA1-45C1-843D-4B2CD84B97EB}" srcOrd="1" destOrd="0" presId="urn:microsoft.com/office/officeart/2005/8/layout/cycle7"/>
    <dgm:cxn modelId="{7E411573-C218-4EED-BFD2-549F639ADBC3}" type="presOf" srcId="{1D68EEC5-62B4-4EF4-A0F2-6D2EF8A36131}" destId="{FB7FEA03-1785-4A4D-96A9-3BF765F656B2}" srcOrd="0" destOrd="0" presId="urn:microsoft.com/office/officeart/2005/8/layout/cycle7"/>
    <dgm:cxn modelId="{88234C81-EFDD-4AFB-BF55-39C4E8F7D3BA}" type="presOf" srcId="{63E0FE36-8A3D-48D2-A723-4A8296CEC1C9}" destId="{F6F50368-4EAB-4CAE-ADD0-D0B92C046BF4}" srcOrd="0" destOrd="0" presId="urn:microsoft.com/office/officeart/2005/8/layout/cycle7"/>
    <dgm:cxn modelId="{975294CB-DBCC-4ADF-92A4-91CE557CE92B}" type="presOf" srcId="{B9123DBD-7CF5-4EC5-89FF-B3731A29C8AF}" destId="{B6040981-6C2D-458D-92B2-19E62BE891FB}" srcOrd="0" destOrd="0" presId="urn:microsoft.com/office/officeart/2005/8/layout/cycle7"/>
    <dgm:cxn modelId="{63E3AFDF-5156-4B44-8CFA-F50208DA66CA}" type="presOf" srcId="{5B735546-E012-40F7-A445-28E1FFB49595}" destId="{D53D4CE6-486D-466C-8C5F-3AD8128D9F22}" srcOrd="0" destOrd="0" presId="urn:microsoft.com/office/officeart/2005/8/layout/cycle7"/>
    <dgm:cxn modelId="{CA6BC3DC-2D00-4494-94D4-5830D2B7AAAE}" type="presOf" srcId="{1D68EEC5-62B4-4EF4-A0F2-6D2EF8A36131}" destId="{6E6A6239-EB46-4448-AF2B-DC0A1A56E259}" srcOrd="1" destOrd="0" presId="urn:microsoft.com/office/officeart/2005/8/layout/cycle7"/>
    <dgm:cxn modelId="{4720494B-9780-458D-806D-7669138E1915}" type="presOf" srcId="{5B735546-E012-40F7-A445-28E1FFB49595}" destId="{58188753-DD11-4720-A75F-1874DA258543}" srcOrd="1" destOrd="0" presId="urn:microsoft.com/office/officeart/2005/8/layout/cycle7"/>
    <dgm:cxn modelId="{081A3D5D-3C47-42F7-86EC-797FD4A40301}" type="presOf" srcId="{5D505086-1C04-4ACA-BB59-26F1F6AF8294}" destId="{73A3E69B-6E75-4FC3-B66E-7958B92D200F}" srcOrd="0" destOrd="0" presId="urn:microsoft.com/office/officeart/2005/8/layout/cycle7"/>
    <dgm:cxn modelId="{6C0B7283-401F-4F94-B537-F6D58465CD06}" type="presOf" srcId="{C5F93EFA-C404-4D16-8737-2908699E5119}" destId="{E188D223-3F1D-4C08-A612-7FF69D7ED92F}" srcOrd="0" destOrd="0" presId="urn:microsoft.com/office/officeart/2005/8/layout/cycle7"/>
    <dgm:cxn modelId="{E3BCCD57-45B2-4525-AE2F-876F7C503B5F}" type="presParOf" srcId="{F6F50368-4EAB-4CAE-ADD0-D0B92C046BF4}" destId="{B321B37A-9EF9-4C73-983B-639BB1238C3E}" srcOrd="0" destOrd="0" presId="urn:microsoft.com/office/officeart/2005/8/layout/cycle7"/>
    <dgm:cxn modelId="{B7C76745-35FF-4EDF-87BE-14EF75D49538}" type="presParOf" srcId="{F6F50368-4EAB-4CAE-ADD0-D0B92C046BF4}" destId="{D53D4CE6-486D-466C-8C5F-3AD8128D9F22}" srcOrd="1" destOrd="0" presId="urn:microsoft.com/office/officeart/2005/8/layout/cycle7"/>
    <dgm:cxn modelId="{A1DB6F6E-4F06-427A-BFD1-D9D7527C555C}" type="presParOf" srcId="{D53D4CE6-486D-466C-8C5F-3AD8128D9F22}" destId="{58188753-DD11-4720-A75F-1874DA258543}" srcOrd="0" destOrd="0" presId="urn:microsoft.com/office/officeart/2005/8/layout/cycle7"/>
    <dgm:cxn modelId="{9017B526-CA30-4789-9EE4-19040B59C49F}" type="presParOf" srcId="{F6F50368-4EAB-4CAE-ADD0-D0B92C046BF4}" destId="{B6040981-6C2D-458D-92B2-19E62BE891FB}" srcOrd="2" destOrd="0" presId="urn:microsoft.com/office/officeart/2005/8/layout/cycle7"/>
    <dgm:cxn modelId="{03B146D3-14BE-4268-A97F-E7FA042B29E0}" type="presParOf" srcId="{F6F50368-4EAB-4CAE-ADD0-D0B92C046BF4}" destId="{FB7FEA03-1785-4A4D-96A9-3BF765F656B2}" srcOrd="3" destOrd="0" presId="urn:microsoft.com/office/officeart/2005/8/layout/cycle7"/>
    <dgm:cxn modelId="{C4C0246A-08A0-4142-A6F2-290D08B4476E}" type="presParOf" srcId="{FB7FEA03-1785-4A4D-96A9-3BF765F656B2}" destId="{6E6A6239-EB46-4448-AF2B-DC0A1A56E259}" srcOrd="0" destOrd="0" presId="urn:microsoft.com/office/officeart/2005/8/layout/cycle7"/>
    <dgm:cxn modelId="{4B9C13F7-048F-4344-A732-A97B869F62FB}" type="presParOf" srcId="{F6F50368-4EAB-4CAE-ADD0-D0B92C046BF4}" destId="{73A3E69B-6E75-4FC3-B66E-7958B92D200F}" srcOrd="4" destOrd="0" presId="urn:microsoft.com/office/officeart/2005/8/layout/cycle7"/>
    <dgm:cxn modelId="{EC20EA91-93DC-496C-8B52-7E9BCC847812}" type="presParOf" srcId="{F6F50368-4EAB-4CAE-ADD0-D0B92C046BF4}" destId="{E188D223-3F1D-4C08-A612-7FF69D7ED92F}" srcOrd="5" destOrd="0" presId="urn:microsoft.com/office/officeart/2005/8/layout/cycle7"/>
    <dgm:cxn modelId="{72DD3578-1419-482D-9CEC-FBD8EAE8BE19}" type="presParOf" srcId="{E188D223-3F1D-4C08-A612-7FF69D7ED92F}" destId="{5A1FDA26-6BA1-45C1-843D-4B2CD84B97E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1B37A-9EF9-4C73-983B-639BB1238C3E}">
      <dsp:nvSpPr>
        <dsp:cNvPr id="0" name=""/>
        <dsp:cNvSpPr/>
      </dsp:nvSpPr>
      <dsp:spPr>
        <a:xfrm>
          <a:off x="3074752" y="1217"/>
          <a:ext cx="1610313" cy="805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Subject Matter [conversation]</a:t>
          </a:r>
        </a:p>
      </dsp:txBody>
      <dsp:txXfrm>
        <a:off x="3098334" y="24799"/>
        <a:ext cx="1563149" cy="757992"/>
      </dsp:txXfrm>
    </dsp:sp>
    <dsp:sp modelId="{D53D4CE6-486D-466C-8C5F-3AD8128D9F22}">
      <dsp:nvSpPr>
        <dsp:cNvPr id="0" name=""/>
        <dsp:cNvSpPr/>
      </dsp:nvSpPr>
      <dsp:spPr>
        <a:xfrm rot="3600000">
          <a:off x="4124844" y="1415255"/>
          <a:ext cx="840761" cy="28180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209385" y="1471616"/>
        <a:ext cx="671679" cy="169082"/>
      </dsp:txXfrm>
    </dsp:sp>
    <dsp:sp modelId="{B6040981-6C2D-458D-92B2-19E62BE891FB}">
      <dsp:nvSpPr>
        <dsp:cNvPr id="0" name=""/>
        <dsp:cNvSpPr/>
      </dsp:nvSpPr>
      <dsp:spPr>
        <a:xfrm>
          <a:off x="4405384" y="2305941"/>
          <a:ext cx="1610313" cy="805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Teacher</a:t>
          </a:r>
        </a:p>
      </dsp:txBody>
      <dsp:txXfrm>
        <a:off x="4428966" y="2329523"/>
        <a:ext cx="1563149" cy="757992"/>
      </dsp:txXfrm>
    </dsp:sp>
    <dsp:sp modelId="{FB7FEA03-1785-4A4D-96A9-3BF765F656B2}">
      <dsp:nvSpPr>
        <dsp:cNvPr id="0" name=""/>
        <dsp:cNvSpPr/>
      </dsp:nvSpPr>
      <dsp:spPr>
        <a:xfrm rot="10800000">
          <a:off x="3459528" y="2567617"/>
          <a:ext cx="840761" cy="28180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3544069" y="2623978"/>
        <a:ext cx="671679" cy="169082"/>
      </dsp:txXfrm>
    </dsp:sp>
    <dsp:sp modelId="{73A3E69B-6E75-4FC3-B66E-7958B92D200F}">
      <dsp:nvSpPr>
        <dsp:cNvPr id="0" name=""/>
        <dsp:cNvSpPr/>
      </dsp:nvSpPr>
      <dsp:spPr>
        <a:xfrm>
          <a:off x="1744119" y="2305941"/>
          <a:ext cx="1610313" cy="805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Student</a:t>
          </a:r>
        </a:p>
      </dsp:txBody>
      <dsp:txXfrm>
        <a:off x="1767701" y="2329523"/>
        <a:ext cx="1563149" cy="757992"/>
      </dsp:txXfrm>
    </dsp:sp>
    <dsp:sp modelId="{E188D223-3F1D-4C08-A612-7FF69D7ED92F}">
      <dsp:nvSpPr>
        <dsp:cNvPr id="0" name=""/>
        <dsp:cNvSpPr/>
      </dsp:nvSpPr>
      <dsp:spPr>
        <a:xfrm rot="18000000">
          <a:off x="2794212" y="1415255"/>
          <a:ext cx="840761" cy="28180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878753" y="1471616"/>
        <a:ext cx="671679" cy="169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25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4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2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851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3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8820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90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55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9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3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3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73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4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5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9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10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000" dirty="0">
                <a:latin typeface="Calibri" panose="020F0502020204030204" pitchFamily="34" charset="0"/>
              </a:rPr>
              <a:t>The phenomenon of ‘interruption’: a destructive or positive act of communication within the learning environment*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dirty="0">
                <a:latin typeface="Calibri" panose="020F0502020204030204" pitchFamily="34" charset="0"/>
              </a:rPr>
              <a:t>*The Actors Studio</a:t>
            </a:r>
          </a:p>
        </p:txBody>
      </p:sp>
    </p:spTree>
    <p:extLst>
      <p:ext uri="{BB962C8B-B14F-4D97-AF65-F5344CB8AC3E}">
        <p14:creationId xmlns:p14="http://schemas.microsoft.com/office/powerpoint/2010/main" val="290119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TRIANGLE OF TEACHING </a:t>
            </a:r>
            <a:br>
              <a:rPr lang="en-GB" dirty="0">
                <a:latin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</a:rPr>
              <a:t>[ALDRIDGE, 2013, p116]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603094"/>
              </p:ext>
            </p:extLst>
          </p:nvPr>
        </p:nvGraphicFramePr>
        <p:xfrm>
          <a:off x="2306972" y="981513"/>
          <a:ext cx="7759818" cy="3112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59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207687"/>
              </p:ext>
            </p:extLst>
          </p:nvPr>
        </p:nvGraphicFramePr>
        <p:xfrm>
          <a:off x="2032000" y="1275126"/>
          <a:ext cx="8128000" cy="3752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352712735"/>
                    </a:ext>
                  </a:extLst>
                </a:gridCol>
              </a:tblGrid>
              <a:tr h="586093">
                <a:tc>
                  <a:txBody>
                    <a:bodyPr/>
                    <a:lstStyle/>
                    <a:p>
                      <a:r>
                        <a:rPr lang="en-GB" dirty="0"/>
                        <a:t>Elements of conversation</a:t>
                      </a:r>
                      <a:r>
                        <a:rPr lang="en-GB" baseline="0" dirty="0"/>
                        <a:t> (</a:t>
                      </a:r>
                      <a:r>
                        <a:rPr lang="en-GB" i="1" baseline="0" dirty="0"/>
                        <a:t>depending on the supportive environment</a:t>
                      </a:r>
                      <a:r>
                        <a:rPr lang="en-GB" baseline="0" dirty="0"/>
                        <a:t>) might be as follows: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714568"/>
                  </a:ext>
                </a:extLst>
              </a:tr>
              <a:tr h="3395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715836"/>
                  </a:ext>
                </a:extLst>
              </a:tr>
              <a:tr h="339562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‘Take the floor’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175083"/>
                  </a:ext>
                </a:extLst>
              </a:tr>
              <a:tr h="339562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Conversational ‘overlap’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841243"/>
                  </a:ext>
                </a:extLst>
              </a:tr>
              <a:tr h="339562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Give a position of power to knowledge over peers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152860"/>
                  </a:ext>
                </a:extLst>
              </a:tr>
              <a:tr h="339562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Speaking up for yourself to identify yourself within the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418085"/>
                  </a:ext>
                </a:extLst>
              </a:tr>
              <a:tr h="339562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Can’t wait to speak… </a:t>
                      </a:r>
                      <a:r>
                        <a:rPr lang="en-GB" sz="2000" i="1" dirty="0">
                          <a:latin typeface="Calibri" panose="020F0502020204030204" pitchFamily="34" charset="0"/>
                        </a:rPr>
                        <a:t>(hands up)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958808"/>
                  </a:ext>
                </a:extLst>
              </a:tr>
              <a:tr h="765683">
                <a:tc>
                  <a:txBody>
                    <a:bodyPr/>
                    <a:lstStyle/>
                    <a:p>
                      <a:r>
                        <a:rPr lang="en-GB" sz="2000" i="0" dirty="0">
                          <a:latin typeface="Calibri" panose="020F0502020204030204" pitchFamily="34" charset="0"/>
                        </a:rPr>
                        <a:t>Argumentative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769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641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67730"/>
              </p:ext>
            </p:extLst>
          </p:nvPr>
        </p:nvGraphicFramePr>
        <p:xfrm>
          <a:off x="2032000" y="1853969"/>
          <a:ext cx="8128000" cy="2919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85067307"/>
                    </a:ext>
                  </a:extLst>
                </a:gridCol>
              </a:tblGrid>
              <a:tr h="749166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Observations to analyse the art of interruption and how to use it as a positive aspect of the teaching role.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146108"/>
                  </a:ext>
                </a:extLst>
              </a:tr>
              <a:tr h="434040">
                <a:tc>
                  <a:txBody>
                    <a:bodyPr/>
                    <a:lstStyle/>
                    <a:p>
                      <a:endParaRPr lang="en-GB" sz="20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981938"/>
                  </a:ext>
                </a:extLst>
              </a:tr>
              <a:tr h="4340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</a:rPr>
                        <a:t>Teacher as facilitator?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167720"/>
                  </a:ext>
                </a:extLst>
              </a:tr>
              <a:tr h="43404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95698"/>
                  </a:ext>
                </a:extLst>
              </a:tr>
              <a:tr h="4340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</a:rPr>
                        <a:t>Teacher as the fount of all knowledge!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71206"/>
                  </a:ext>
                </a:extLst>
              </a:tr>
              <a:tr h="4340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809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264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71741"/>
              </p:ext>
            </p:extLst>
          </p:nvPr>
        </p:nvGraphicFramePr>
        <p:xfrm>
          <a:off x="2032000" y="1652633"/>
          <a:ext cx="8128000" cy="3522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521062949"/>
                    </a:ext>
                  </a:extLst>
                </a:gridCol>
              </a:tblGrid>
              <a:tr h="39361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Prophets (teachers) never recognised in their own 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152727"/>
                  </a:ext>
                </a:extLst>
              </a:tr>
              <a:tr h="3936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026973"/>
                  </a:ext>
                </a:extLst>
              </a:tr>
              <a:tr h="3936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20364"/>
                  </a:ext>
                </a:extLst>
              </a:tr>
              <a:tr h="3936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509313"/>
                  </a:ext>
                </a:extLst>
              </a:tr>
              <a:tr h="1261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0" dirty="0">
                          <a:latin typeface="Calibri" panose="020F0502020204030204" pitchFamily="34" charset="0"/>
                        </a:rPr>
                        <a:t>Todd [2003] writes</a:t>
                      </a:r>
                      <a:r>
                        <a:rPr lang="en-GB" sz="2400" i="0" baseline="0" dirty="0">
                          <a:latin typeface="Calibri" panose="020F0502020204030204" pitchFamily="34" charset="0"/>
                        </a:rPr>
                        <a:t> that Socrates in his teaching was like the perfect murderer who </a:t>
                      </a:r>
                      <a:r>
                        <a:rPr lang="en-GB" sz="2400" i="1" baseline="0" dirty="0">
                          <a:latin typeface="Calibri" panose="020F0502020204030204" pitchFamily="34" charset="0"/>
                        </a:rPr>
                        <a:t>‘…makes it appear that teaching has not taken place, who leaves the scene without a trace, and who, moreover, is convinced of his own innocence.’</a:t>
                      </a:r>
                      <a:endParaRPr lang="en-GB" sz="2400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065040"/>
                  </a:ext>
                </a:extLst>
              </a:tr>
              <a:tr h="3936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001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08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695467"/>
              </p:ext>
            </p:extLst>
          </p:nvPr>
        </p:nvGraphicFramePr>
        <p:xfrm>
          <a:off x="2021746" y="719666"/>
          <a:ext cx="8138252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8252">
                  <a:extLst>
                    <a:ext uri="{9D8B030D-6E8A-4147-A177-3AD203B41FA5}">
                      <a16:colId xmlns:a16="http://schemas.microsoft.com/office/drawing/2014/main" val="3844821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‘The Interruption Culture’ in today’s society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565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227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Consideration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and investigation of current ethnographic studies identifying the concept of social and cultural conversations.</a:t>
                      </a:r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543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</a:rPr>
                        <a:t>Intracultural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851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</a:rPr>
                        <a:t>Intercultural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539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98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</a:rPr>
                        <a:t>The nature of conversational interruptions and their impact upon the relationships between two,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or more speakers.</a:t>
                      </a:r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983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</a:rPr>
                        <a:t>Intrusive and Cooperative [Dunne and Ng, 1994]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96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3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59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16301"/>
              </p:ext>
            </p:extLst>
          </p:nvPr>
        </p:nvGraphicFramePr>
        <p:xfrm>
          <a:off x="2032000" y="719666"/>
          <a:ext cx="81280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815970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Discoveries from the secondary ethnographic research, regarding the nature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of the engagement and response within conversation </a:t>
                      </a:r>
                      <a:r>
                        <a:rPr lang="en-GB" sz="2000" dirty="0">
                          <a:latin typeface="Calibri" panose="020F0502020204030204" pitchFamily="34" charset="0"/>
                        </a:rPr>
                        <a:t>will inform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the main point of the discussion. </a:t>
                      </a:r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889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960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In terms of the ethnographic research I am hoping to discover that the cultural and social background of each speaker within the conversation will indicate the style of communication and so clarify ‘interruption’ as a significant indication of awareness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of self in addition to the concepts of  being either ‘intrusive’ or ‘cooperative’ [Han Z. Li: 2001, p263].</a:t>
                      </a:r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1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80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93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71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98543"/>
              </p:ext>
            </p:extLst>
          </p:nvPr>
        </p:nvGraphicFramePr>
        <p:xfrm>
          <a:off x="2032000" y="719666"/>
          <a:ext cx="8128000" cy="461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114911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Phenomenological study to discover</a:t>
                      </a:r>
                      <a:r>
                        <a:rPr lang="en-GB" baseline="0" dirty="0"/>
                        <a:t> the purpose of the ‘question’ and ‘answer’ and how conversation and dialogue is perceived.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568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The point of the research to identify the concept of interruption and how it can either support or intrude upon the </a:t>
                      </a:r>
                      <a:r>
                        <a:rPr lang="en-GB" sz="2000" i="1" dirty="0">
                          <a:latin typeface="Calibri" panose="020F0502020204030204" pitchFamily="34" charset="0"/>
                        </a:rPr>
                        <a:t>‘enquiry-led approach to learning’ </a:t>
                      </a:r>
                      <a:r>
                        <a:rPr lang="en-GB" sz="2000" dirty="0">
                          <a:latin typeface="Calibri" panose="020F0502020204030204" pitchFamily="34" charset="0"/>
                        </a:rPr>
                        <a:t>as required by Ofsted,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2010, 2011.</a:t>
                      </a:r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2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Qualitative methods used</a:t>
                      </a:r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 will be observational research and will include:</a:t>
                      </a:r>
                    </a:p>
                    <a:p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Group interviews</a:t>
                      </a:r>
                    </a:p>
                    <a:p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Discussions</a:t>
                      </a:r>
                    </a:p>
                    <a:p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Participant observations</a:t>
                      </a:r>
                    </a:p>
                    <a:p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Social experiments</a:t>
                      </a:r>
                    </a:p>
                    <a:p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Meetings</a:t>
                      </a:r>
                    </a:p>
                    <a:p>
                      <a:r>
                        <a:rPr lang="en-GB" sz="2000" baseline="0" dirty="0">
                          <a:latin typeface="Calibri" panose="020F0502020204030204" pitchFamily="34" charset="0"/>
                        </a:rPr>
                        <a:t>1-2-1 interviews</a:t>
                      </a:r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707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16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286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92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83537"/>
              </p:ext>
            </p:extLst>
          </p:nvPr>
        </p:nvGraphicFramePr>
        <p:xfrm>
          <a:off x="2038525" y="1325460"/>
          <a:ext cx="8121474" cy="297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1474">
                  <a:extLst>
                    <a:ext uri="{9D8B030D-6E8A-4147-A177-3AD203B41FA5}">
                      <a16:colId xmlns:a16="http://schemas.microsoft.com/office/drawing/2014/main" val="2164734480"/>
                    </a:ext>
                  </a:extLst>
                </a:gridCol>
              </a:tblGrid>
              <a:tr h="46059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FLIGHT FROM CONVERSATION [Turkle, 2014]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77452"/>
                  </a:ext>
                </a:extLst>
              </a:tr>
              <a:tr h="4605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25733"/>
                  </a:ext>
                </a:extLst>
              </a:tr>
              <a:tr h="460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867193"/>
                  </a:ext>
                </a:extLst>
              </a:tr>
              <a:tr h="1135712">
                <a:tc>
                  <a:txBody>
                    <a:bodyPr/>
                    <a:lstStyle/>
                    <a:p>
                      <a:r>
                        <a:rPr lang="en-GB" dirty="0"/>
                        <a:t>Influence of digital technology on the art of conversation and communication within</a:t>
                      </a:r>
                      <a:r>
                        <a:rPr lang="en-GB" baseline="0" dirty="0"/>
                        <a:t> the social space and how this eventually impacts upon the learning environment.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277267"/>
                  </a:ext>
                </a:extLst>
              </a:tr>
              <a:tr h="4605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4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47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291555"/>
              </p:ext>
            </p:extLst>
          </p:nvPr>
        </p:nvGraphicFramePr>
        <p:xfrm>
          <a:off x="2032000" y="719666"/>
          <a:ext cx="8128000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5431518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call for control… Is this what the teacher or society wants of the teacher [Bingham,</a:t>
                      </a:r>
                      <a:r>
                        <a:rPr lang="en-GB" baseline="0" dirty="0"/>
                        <a:t> 2009]?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773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468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How is this answered by the power of the conversation?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691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33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Martin Buber’s ideas on dialogue, presence and listening will have impact and bring some clarity to the discussions.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5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450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</a:rPr>
                        <a:t>In essence Buber believes that </a:t>
                      </a:r>
                      <a:r>
                        <a:rPr lang="en-GB" sz="2000" i="1" dirty="0">
                          <a:latin typeface="Calibri" panose="020F0502020204030204" pitchFamily="34" charset="0"/>
                        </a:rPr>
                        <a:t>‘…the art of listening plays an essential role in initiating many dialogues by creating a space</a:t>
                      </a:r>
                      <a:r>
                        <a:rPr lang="en-GB" sz="2000" i="1" baseline="0" dirty="0">
                          <a:latin typeface="Calibri" panose="020F0502020204030204" pitchFamily="34" charset="0"/>
                        </a:rPr>
                        <a:t> in which two people can embrace each other as complete individuals…’</a:t>
                      </a:r>
                      <a:endParaRPr lang="en-GB" sz="2000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973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50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987444"/>
              </p:ext>
            </p:extLst>
          </p:nvPr>
        </p:nvGraphicFramePr>
        <p:xfrm>
          <a:off x="2032000" y="1249960"/>
          <a:ext cx="8128000" cy="364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787004468"/>
                    </a:ext>
                  </a:extLst>
                </a:gridCol>
              </a:tblGrid>
              <a:tr h="795503">
                <a:tc>
                  <a:txBody>
                    <a:bodyPr/>
                    <a:lstStyle/>
                    <a:p>
                      <a:r>
                        <a:rPr lang="en-GB" dirty="0"/>
                        <a:t>Biesta in his article ‘Giving Teaching Back to Education’ proposes</a:t>
                      </a:r>
                      <a:r>
                        <a:rPr lang="en-GB" baseline="0" dirty="0"/>
                        <a:t> that ‘Learning and teaching are different concepts’ [Biesta, 2012, p.36]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615817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83720"/>
                  </a:ext>
                </a:extLst>
              </a:tr>
              <a:tr h="795503">
                <a:tc>
                  <a:txBody>
                    <a:bodyPr/>
                    <a:lstStyle/>
                    <a:p>
                      <a:r>
                        <a:rPr lang="en-GB" dirty="0"/>
                        <a:t>How does this impact upon Learning and teaching, the value of conversation and indeed interruption?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607585"/>
                  </a:ext>
                </a:extLst>
              </a:tr>
              <a:tr h="4608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91126"/>
                  </a:ext>
                </a:extLst>
              </a:tr>
              <a:tr h="1136432">
                <a:tc>
                  <a:txBody>
                    <a:bodyPr/>
                    <a:lstStyle/>
                    <a:p>
                      <a:r>
                        <a:rPr lang="en-GB" dirty="0"/>
                        <a:t>I believe that it all depends on an understanding of status between student and tutor and this is revealed in the exchange between ideas and conversational exchange within the learning</a:t>
                      </a:r>
                      <a:r>
                        <a:rPr lang="en-GB" baseline="0" dirty="0"/>
                        <a:t> environment.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37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71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70139"/>
              </p:ext>
            </p:extLst>
          </p:nvPr>
        </p:nvGraphicFramePr>
        <p:xfrm>
          <a:off x="2032000" y="1124124"/>
          <a:ext cx="8128000" cy="3733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95357507"/>
                    </a:ext>
                  </a:extLst>
                </a:gridCol>
              </a:tblGrid>
              <a:tr h="1001428">
                <a:tc>
                  <a:txBody>
                    <a:bodyPr/>
                    <a:lstStyle/>
                    <a:p>
                      <a:r>
                        <a:rPr lang="en-GB" dirty="0"/>
                        <a:t>Role of the teacher has to be understood within the learning process and then the positioning of the communication where the power exchange is greatest – the conversation.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202181"/>
                  </a:ext>
                </a:extLst>
              </a:tr>
              <a:tr h="406135">
                <a:tc>
                  <a:txBody>
                    <a:bodyPr/>
                    <a:lstStyle/>
                    <a:p>
                      <a:r>
                        <a:rPr lang="en-GB" dirty="0"/>
                        <a:t>Is</a:t>
                      </a:r>
                      <a:r>
                        <a:rPr lang="en-GB" baseline="0" dirty="0"/>
                        <a:t> the teacher…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579800"/>
                  </a:ext>
                </a:extLst>
              </a:tr>
              <a:tr h="701000">
                <a:tc>
                  <a:txBody>
                    <a:bodyPr/>
                    <a:lstStyle/>
                    <a:p>
                      <a:r>
                        <a:rPr lang="en-GB" dirty="0"/>
                        <a:t>To teach an agreed set of information as set out by external factors, exam boards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46298"/>
                  </a:ext>
                </a:extLst>
              </a:tr>
              <a:tr h="406135">
                <a:tc>
                  <a:txBody>
                    <a:bodyPr/>
                    <a:lstStyle/>
                    <a:p>
                      <a:r>
                        <a:rPr lang="en-GB" dirty="0"/>
                        <a:t>To facilitate information and encourage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262928"/>
                  </a:ext>
                </a:extLst>
              </a:tr>
              <a:tr h="406135">
                <a:tc>
                  <a:txBody>
                    <a:bodyPr/>
                    <a:lstStyle/>
                    <a:p>
                      <a:r>
                        <a:rPr lang="en-GB" dirty="0"/>
                        <a:t>To enable the student to learn from or be taught 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07706"/>
                  </a:ext>
                </a:extLst>
              </a:tr>
              <a:tr h="4061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64102"/>
                  </a:ext>
                </a:extLst>
              </a:tr>
              <a:tr h="406135">
                <a:tc>
                  <a:txBody>
                    <a:bodyPr/>
                    <a:lstStyle/>
                    <a:p>
                      <a:r>
                        <a:rPr lang="en-GB" dirty="0"/>
                        <a:t>This is the moment of crisis within the learning environment!  WHY?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56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21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85471"/>
              </p:ext>
            </p:extLst>
          </p:nvPr>
        </p:nvGraphicFramePr>
        <p:xfrm>
          <a:off x="2032000" y="719666"/>
          <a:ext cx="81280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874770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It</a:t>
                      </a:r>
                      <a:r>
                        <a:rPr lang="en-GB" baseline="0" dirty="0"/>
                        <a:t> is at this moment that the questions are asked and the communication begins.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650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4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dichotomy between </a:t>
                      </a:r>
                      <a:r>
                        <a:rPr lang="en-GB" i="1" dirty="0"/>
                        <a:t>‘learning from’ </a:t>
                      </a:r>
                      <a:r>
                        <a:rPr lang="en-GB" dirty="0"/>
                        <a:t>and </a:t>
                      </a:r>
                      <a:r>
                        <a:rPr lang="en-GB" i="1" dirty="0"/>
                        <a:t>‘being taught by’ </a:t>
                      </a:r>
                      <a:r>
                        <a:rPr lang="en-GB" dirty="0"/>
                        <a:t>is great and sensed by students. [Biesta, 2012, p42]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07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07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As noted in the ethnographic study of potential conflicts in race and culture the classroom is a microcosm of that same</a:t>
                      </a:r>
                      <a:r>
                        <a:rPr lang="en-GB" baseline="0" dirty="0"/>
                        <a:t> world. 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034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441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/>
                        <a:t>The interactive element of the learning environment has the ability to be either ‘intrusive’ or ‘cooperative’.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878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64243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187</TotalTime>
  <Words>763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3</vt:lpstr>
      <vt:lpstr>Slice</vt:lpstr>
      <vt:lpstr>The phenomenon of ‘interruption’: a destructive or positive act of communication within the learning environment*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TRIANGLE OF TEACHING  [ALDRIDGE, 2013, p116]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Henson</dc:creator>
  <cp:lastModifiedBy>David Henson</cp:lastModifiedBy>
  <cp:revision>23</cp:revision>
  <dcterms:created xsi:type="dcterms:W3CDTF">2016-04-22T18:02:18Z</dcterms:created>
  <dcterms:modified xsi:type="dcterms:W3CDTF">2016-04-23T04:32:41Z</dcterms:modified>
</cp:coreProperties>
</file>