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70" r:id="rId2"/>
  </p:sldMasterIdLst>
  <p:notesMasterIdLst>
    <p:notesMasterId r:id="rId27"/>
  </p:notesMasterIdLst>
  <p:handoutMasterIdLst>
    <p:handoutMasterId r:id="rId28"/>
  </p:handoutMasterIdLst>
  <p:sldIdLst>
    <p:sldId id="297" r:id="rId3"/>
    <p:sldId id="307" r:id="rId4"/>
    <p:sldId id="308" r:id="rId5"/>
    <p:sldId id="310" r:id="rId6"/>
    <p:sldId id="309" r:id="rId7"/>
    <p:sldId id="311" r:id="rId8"/>
    <p:sldId id="312" r:id="rId9"/>
    <p:sldId id="313" r:id="rId10"/>
    <p:sldId id="314" r:id="rId11"/>
    <p:sldId id="315" r:id="rId12"/>
    <p:sldId id="316" r:id="rId13"/>
    <p:sldId id="322" r:id="rId14"/>
    <p:sldId id="317" r:id="rId15"/>
    <p:sldId id="320" r:id="rId16"/>
    <p:sldId id="323" r:id="rId17"/>
    <p:sldId id="324" r:id="rId18"/>
    <p:sldId id="325" r:id="rId19"/>
    <p:sldId id="326" r:id="rId20"/>
    <p:sldId id="319" r:id="rId21"/>
    <p:sldId id="318" r:id="rId22"/>
    <p:sldId id="327" r:id="rId23"/>
    <p:sldId id="331" r:id="rId24"/>
    <p:sldId id="330" r:id="rId25"/>
    <p:sldId id="332" r:id="rId26"/>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753">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CBEB6"/>
    <a:srgbClr val="939598"/>
    <a:srgbClr val="747678"/>
    <a:srgbClr val="CC7B16"/>
    <a:srgbClr val="B34215"/>
    <a:srgbClr val="ED1C24"/>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753"/>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F794EB0A-B56C-6A4A-A1BD-6A97A210FA5B}" type="datetime1">
              <a:rPr lang="en-GB"/>
              <a:pPr>
                <a:defRPr/>
              </a:pPr>
              <a:t>07/10/2014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9BA861C-AB24-5C47-A91E-AECAEA16D894}" type="slidenum">
              <a:rPr lang="en-GB"/>
              <a:pPr>
                <a:defRPr/>
              </a:pPr>
              <a:t>‹#›</a:t>
            </a:fld>
            <a:endParaRPr lang="en-GB"/>
          </a:p>
        </p:txBody>
      </p:sp>
    </p:spTree>
    <p:extLst>
      <p:ext uri="{BB962C8B-B14F-4D97-AF65-F5344CB8AC3E}">
        <p14:creationId xmlns:p14="http://schemas.microsoft.com/office/powerpoint/2010/main" val="73930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1FDBDD0-D841-7E44-ADEF-5AAA392F1D74}" type="datetime1">
              <a:rPr lang="en-GB"/>
              <a:pPr>
                <a:defRPr/>
              </a:pPr>
              <a:t>07/10/2014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861487F-BF82-0B49-8565-A425B902F1D9}" type="slidenum">
              <a:rPr lang="en-GB"/>
              <a:pPr>
                <a:defRPr/>
              </a:pPr>
              <a:t>‹#›</a:t>
            </a:fld>
            <a:endParaRPr lang="en-GB"/>
          </a:p>
        </p:txBody>
      </p:sp>
    </p:spTree>
    <p:extLst>
      <p:ext uri="{BB962C8B-B14F-4D97-AF65-F5344CB8AC3E}">
        <p14:creationId xmlns:p14="http://schemas.microsoft.com/office/powerpoint/2010/main" val="23845920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2</a:t>
            </a:fld>
            <a:endParaRPr lang="en-GB"/>
          </a:p>
        </p:txBody>
      </p:sp>
    </p:spTree>
    <p:extLst>
      <p:ext uri="{BB962C8B-B14F-4D97-AF65-F5344CB8AC3E}">
        <p14:creationId xmlns:p14="http://schemas.microsoft.com/office/powerpoint/2010/main" val="6373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11</a:t>
            </a:fld>
            <a:endParaRPr lang="en-GB"/>
          </a:p>
        </p:txBody>
      </p:sp>
    </p:spTree>
    <p:extLst>
      <p:ext uri="{BB962C8B-B14F-4D97-AF65-F5344CB8AC3E}">
        <p14:creationId xmlns:p14="http://schemas.microsoft.com/office/powerpoint/2010/main" val="127620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12</a:t>
            </a:fld>
            <a:endParaRPr lang="en-GB"/>
          </a:p>
        </p:txBody>
      </p:sp>
    </p:spTree>
    <p:extLst>
      <p:ext uri="{BB962C8B-B14F-4D97-AF65-F5344CB8AC3E}">
        <p14:creationId xmlns:p14="http://schemas.microsoft.com/office/powerpoint/2010/main" val="376677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13</a:t>
            </a:fld>
            <a:endParaRPr lang="en-GB"/>
          </a:p>
        </p:txBody>
      </p:sp>
    </p:spTree>
    <p:extLst>
      <p:ext uri="{BB962C8B-B14F-4D97-AF65-F5344CB8AC3E}">
        <p14:creationId xmlns:p14="http://schemas.microsoft.com/office/powerpoint/2010/main" val="130754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14</a:t>
            </a:fld>
            <a:endParaRPr lang="en-GB"/>
          </a:p>
        </p:txBody>
      </p:sp>
    </p:spTree>
    <p:extLst>
      <p:ext uri="{BB962C8B-B14F-4D97-AF65-F5344CB8AC3E}">
        <p14:creationId xmlns:p14="http://schemas.microsoft.com/office/powerpoint/2010/main" val="422296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19</a:t>
            </a:fld>
            <a:endParaRPr lang="en-GB"/>
          </a:p>
        </p:txBody>
      </p:sp>
    </p:spTree>
    <p:extLst>
      <p:ext uri="{BB962C8B-B14F-4D97-AF65-F5344CB8AC3E}">
        <p14:creationId xmlns:p14="http://schemas.microsoft.com/office/powerpoint/2010/main" val="109552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20</a:t>
            </a:fld>
            <a:endParaRPr lang="en-GB"/>
          </a:p>
        </p:txBody>
      </p:sp>
    </p:spTree>
    <p:extLst>
      <p:ext uri="{BB962C8B-B14F-4D97-AF65-F5344CB8AC3E}">
        <p14:creationId xmlns:p14="http://schemas.microsoft.com/office/powerpoint/2010/main" val="320788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3</a:t>
            </a:fld>
            <a:endParaRPr lang="en-GB"/>
          </a:p>
        </p:txBody>
      </p:sp>
    </p:spTree>
    <p:extLst>
      <p:ext uri="{BB962C8B-B14F-4D97-AF65-F5344CB8AC3E}">
        <p14:creationId xmlns:p14="http://schemas.microsoft.com/office/powerpoint/2010/main" val="85210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4</a:t>
            </a:fld>
            <a:endParaRPr lang="en-GB"/>
          </a:p>
        </p:txBody>
      </p:sp>
    </p:spTree>
    <p:extLst>
      <p:ext uri="{BB962C8B-B14F-4D97-AF65-F5344CB8AC3E}">
        <p14:creationId xmlns:p14="http://schemas.microsoft.com/office/powerpoint/2010/main" val="68245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5</a:t>
            </a:fld>
            <a:endParaRPr lang="en-GB"/>
          </a:p>
        </p:txBody>
      </p:sp>
    </p:spTree>
    <p:extLst>
      <p:ext uri="{BB962C8B-B14F-4D97-AF65-F5344CB8AC3E}">
        <p14:creationId xmlns:p14="http://schemas.microsoft.com/office/powerpoint/2010/main" val="287319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6</a:t>
            </a:fld>
            <a:endParaRPr lang="en-GB"/>
          </a:p>
        </p:txBody>
      </p:sp>
    </p:spTree>
    <p:extLst>
      <p:ext uri="{BB962C8B-B14F-4D97-AF65-F5344CB8AC3E}">
        <p14:creationId xmlns:p14="http://schemas.microsoft.com/office/powerpoint/2010/main" val="335694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7</a:t>
            </a:fld>
            <a:endParaRPr lang="en-GB"/>
          </a:p>
        </p:txBody>
      </p:sp>
    </p:spTree>
    <p:extLst>
      <p:ext uri="{BB962C8B-B14F-4D97-AF65-F5344CB8AC3E}">
        <p14:creationId xmlns:p14="http://schemas.microsoft.com/office/powerpoint/2010/main" val="49253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8</a:t>
            </a:fld>
            <a:endParaRPr lang="en-GB"/>
          </a:p>
        </p:txBody>
      </p:sp>
    </p:spTree>
    <p:extLst>
      <p:ext uri="{BB962C8B-B14F-4D97-AF65-F5344CB8AC3E}">
        <p14:creationId xmlns:p14="http://schemas.microsoft.com/office/powerpoint/2010/main" val="181496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9</a:t>
            </a:fld>
            <a:endParaRPr lang="en-GB"/>
          </a:p>
        </p:txBody>
      </p:sp>
    </p:spTree>
    <p:extLst>
      <p:ext uri="{BB962C8B-B14F-4D97-AF65-F5344CB8AC3E}">
        <p14:creationId xmlns:p14="http://schemas.microsoft.com/office/powerpoint/2010/main" val="44503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10</a:t>
            </a:fld>
            <a:endParaRPr lang="en-GB"/>
          </a:p>
        </p:txBody>
      </p:sp>
    </p:spTree>
    <p:extLst>
      <p:ext uri="{BB962C8B-B14F-4D97-AF65-F5344CB8AC3E}">
        <p14:creationId xmlns:p14="http://schemas.microsoft.com/office/powerpoint/2010/main" val="3659119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6" name="Group 13"/>
          <p:cNvGrpSpPr>
            <a:grpSpLocks/>
          </p:cNvGrpSpPr>
          <p:nvPr/>
        </p:nvGrpSpPr>
        <p:grpSpPr bwMode="auto">
          <a:xfrm>
            <a:off x="539750" y="765175"/>
            <a:ext cx="8604250" cy="5743575"/>
            <a:chOff x="539750" y="836613"/>
            <a:chExt cx="8604250" cy="5743575"/>
          </a:xfrm>
        </p:grpSpPr>
        <p:cxnSp>
          <p:nvCxnSpPr>
            <p:cNvPr id="7" name="Straight Connector 6"/>
            <p:cNvCxnSpPr/>
            <p:nvPr/>
          </p:nvCxnSpPr>
          <p:spPr bwMode="auto">
            <a:xfrm flipV="1">
              <a:off x="971550" y="3444876"/>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8" name="Picture 19" descr="Brown circl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8224" y="836613"/>
              <a:ext cx="2555776" cy="521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p:nvCxnSpPr>
          <p:spPr bwMode="auto">
            <a:xfrm rot="10800000" flipV="1">
              <a:off x="4643438" y="4508501"/>
              <a:ext cx="2305050" cy="1008062"/>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10" name="Oval 9"/>
            <p:cNvSpPr>
              <a:spLocks/>
            </p:cNvSpPr>
            <p:nvPr/>
          </p:nvSpPr>
          <p:spPr bwMode="auto">
            <a:xfrm>
              <a:off x="3059113" y="4959351"/>
              <a:ext cx="1620837" cy="1620837"/>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 name="Oval 10"/>
            <p:cNvSpPr>
              <a:spLocks/>
            </p:cNvSpPr>
            <p:nvPr/>
          </p:nvSpPr>
          <p:spPr bwMode="auto">
            <a:xfrm flipH="1">
              <a:off x="3151188" y="4908551"/>
              <a:ext cx="358775" cy="360362"/>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2" name="Straight Connector 11"/>
            <p:cNvCxnSpPr/>
            <p:nvPr/>
          </p:nvCxnSpPr>
          <p:spPr bwMode="auto">
            <a:xfrm rot="10800000">
              <a:off x="1331913" y="5373688"/>
              <a:ext cx="1727200" cy="287338"/>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p:cNvSpPr>
              <a:spLocks noChangeAspect="1"/>
            </p:cNvSpPr>
            <p:nvPr/>
          </p:nvSpPr>
          <p:spPr bwMode="auto">
            <a:xfrm>
              <a:off x="539750" y="4797426"/>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smtClean="0"/>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7BCC14A5-C949-6D43-8B6C-9BD3ECF845D9}"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endParaRPr lang="en-GB" dirty="0"/>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spTree>
    <p:extLst>
      <p:ext uri="{BB962C8B-B14F-4D97-AF65-F5344CB8AC3E}">
        <p14:creationId xmlns:p14="http://schemas.microsoft.com/office/powerpoint/2010/main" val="157273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24260" y="1428801"/>
            <a:ext cx="8192888"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7" name="Slide Number Placeholder 9"/>
          <p:cNvSpPr>
            <a:spLocks noGrp="1"/>
          </p:cNvSpPr>
          <p:nvPr>
            <p:ph type="sldNum" sz="quarter" idx="10"/>
          </p:nvPr>
        </p:nvSpPr>
        <p:spPr>
          <a:xfrm>
            <a:off x="8027988" y="6111875"/>
            <a:ext cx="395287" cy="412750"/>
          </a:xfrm>
        </p:spPr>
        <p:txBody>
          <a:bodyPr/>
          <a:lstStyle>
            <a:lvl1pPr>
              <a:defRPr/>
            </a:lvl1pPr>
          </a:lstStyle>
          <a:p>
            <a:pPr>
              <a:defRPr/>
            </a:pPr>
            <a:fld id="{40AC488E-D317-AD4E-9D65-863F647F8AC1}" type="slidenum">
              <a:rPr lang="en-GB"/>
              <a:pPr>
                <a:defRPr/>
              </a:pPr>
              <a:t>‹#›</a:t>
            </a:fld>
            <a:endParaRPr lang="en-GB" dirty="0"/>
          </a:p>
        </p:txBody>
      </p:sp>
      <p:sp>
        <p:nvSpPr>
          <p:cNvPr id="8" name="Footer Placeholder 10"/>
          <p:cNvSpPr>
            <a:spLocks noGrp="1"/>
          </p:cNvSpPr>
          <p:nvPr>
            <p:ph type="ftr" sz="quarter" idx="11"/>
          </p:nvPr>
        </p:nvSpPr>
        <p:spPr>
          <a:xfrm>
            <a:off x="414338" y="6323013"/>
            <a:ext cx="3149600" cy="365125"/>
          </a:xfrm>
        </p:spPr>
        <p:txBody>
          <a:bodyPr/>
          <a:lstStyle>
            <a:lvl1pPr>
              <a:defRPr smtClean="0"/>
            </a:lvl1pPr>
          </a:lstStyle>
          <a:p>
            <a:pPr>
              <a:defRPr/>
            </a:pPr>
            <a:endParaRPr lang="en-GB"/>
          </a:p>
        </p:txBody>
      </p:sp>
      <p:pic>
        <p:nvPicPr>
          <p:cNvPr id="9" name="Picture 8"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98518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14197"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39341"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14"/>
          <p:cNvSpPr>
            <a:spLocks noGrp="1"/>
          </p:cNvSpPr>
          <p:nvPr>
            <p:ph type="sldNum" sz="quarter" idx="10"/>
          </p:nvPr>
        </p:nvSpPr>
        <p:spPr>
          <a:xfrm>
            <a:off x="8027988" y="6111875"/>
            <a:ext cx="395287" cy="412750"/>
          </a:xfrm>
        </p:spPr>
        <p:txBody>
          <a:bodyPr/>
          <a:lstStyle>
            <a:lvl1pPr>
              <a:defRPr/>
            </a:lvl1pPr>
          </a:lstStyle>
          <a:p>
            <a:pPr>
              <a:defRPr/>
            </a:pPr>
            <a:fld id="{CD05224A-E723-034F-B264-D035F7B9FADC}" type="slidenum">
              <a:rPr lang="en-GB"/>
              <a:pPr>
                <a:defRPr/>
              </a:pPr>
              <a:t>‹#›</a:t>
            </a:fld>
            <a:endParaRPr lang="en-GB" dirty="0"/>
          </a:p>
        </p:txBody>
      </p:sp>
      <p:sp>
        <p:nvSpPr>
          <p:cNvPr id="9" name="Footer Placeholder 15"/>
          <p:cNvSpPr>
            <a:spLocks noGrp="1"/>
          </p:cNvSpPr>
          <p:nvPr>
            <p:ph type="ftr" sz="quarter" idx="11"/>
          </p:nvPr>
        </p:nvSpPr>
        <p:spPr>
          <a:xfrm>
            <a:off x="414338" y="6323013"/>
            <a:ext cx="3149600" cy="365125"/>
          </a:xfrm>
        </p:spPr>
        <p:txBody>
          <a:bodyPr/>
          <a:lstStyle>
            <a:lvl1pPr>
              <a:defRPr smtClean="0"/>
            </a:lvl1pPr>
          </a:lstStyle>
          <a:p>
            <a:pPr>
              <a:defRPr/>
            </a:pPr>
            <a:endParaRPr lang="en-GB"/>
          </a:p>
        </p:txBody>
      </p:sp>
      <p:pic>
        <p:nvPicPr>
          <p:cNvPr id="10" name="Picture 9"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41495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14197" y="1378090"/>
            <a:ext cx="4102844"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4197" y="2282144"/>
            <a:ext cx="4102844"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62669" y="1378090"/>
            <a:ext cx="4104456"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669" y="2282144"/>
            <a:ext cx="4104456"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12"/>
          <p:cNvSpPr>
            <a:spLocks noGrp="1"/>
          </p:cNvSpPr>
          <p:nvPr>
            <p:ph type="sldNum" sz="quarter" idx="10"/>
          </p:nvPr>
        </p:nvSpPr>
        <p:spPr>
          <a:xfrm>
            <a:off x="8027988" y="6111875"/>
            <a:ext cx="395287" cy="412750"/>
          </a:xfrm>
        </p:spPr>
        <p:txBody>
          <a:bodyPr/>
          <a:lstStyle>
            <a:lvl1pPr>
              <a:defRPr/>
            </a:lvl1pPr>
          </a:lstStyle>
          <a:p>
            <a:pPr>
              <a:defRPr/>
            </a:pPr>
            <a:fld id="{3BCE12E9-F2CA-A140-8857-ECFA0750F372}" type="slidenum">
              <a:rPr lang="en-GB"/>
              <a:pPr>
                <a:defRPr/>
              </a:pPr>
              <a:t>‹#›</a:t>
            </a:fld>
            <a:endParaRPr lang="en-GB" dirty="0"/>
          </a:p>
        </p:txBody>
      </p:sp>
      <p:sp>
        <p:nvSpPr>
          <p:cNvPr id="11" name="Footer Placeholder 16"/>
          <p:cNvSpPr>
            <a:spLocks noGrp="1"/>
          </p:cNvSpPr>
          <p:nvPr>
            <p:ph type="ftr" sz="quarter" idx="11"/>
          </p:nvPr>
        </p:nvSpPr>
        <p:spPr>
          <a:xfrm>
            <a:off x="414338" y="6323013"/>
            <a:ext cx="3149600" cy="365125"/>
          </a:xfrm>
        </p:spPr>
        <p:txBody>
          <a:bodyPr/>
          <a:lstStyle>
            <a:lvl1pPr>
              <a:defRPr smtClean="0"/>
            </a:lvl1pPr>
          </a:lstStyle>
          <a:p>
            <a:pPr>
              <a:defRPr/>
            </a:pPr>
            <a:endParaRPr lang="en-GB"/>
          </a:p>
        </p:txBody>
      </p:sp>
      <p:pic>
        <p:nvPicPr>
          <p:cNvPr id="12" name="Picture 11"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26187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4" name="Straight Connector 3"/>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6"/>
          <p:cNvSpPr>
            <a:spLocks noGrp="1"/>
          </p:cNvSpPr>
          <p:nvPr>
            <p:ph type="sldNum" sz="quarter" idx="10"/>
          </p:nvPr>
        </p:nvSpPr>
        <p:spPr>
          <a:xfrm>
            <a:off x="8027988" y="6111875"/>
            <a:ext cx="395287" cy="412750"/>
          </a:xfrm>
        </p:spPr>
        <p:txBody>
          <a:bodyPr/>
          <a:lstStyle>
            <a:lvl1pPr>
              <a:defRPr/>
            </a:lvl1pPr>
          </a:lstStyle>
          <a:p>
            <a:pPr>
              <a:defRPr/>
            </a:pPr>
            <a:fld id="{DF758454-7793-A842-BD01-CB5B37530565}" type="slidenum">
              <a:rPr lang="en-GB"/>
              <a:pPr>
                <a:defRPr/>
              </a:pPr>
              <a:t>‹#›</a:t>
            </a:fld>
            <a:endParaRPr lang="en-GB" dirty="0"/>
          </a:p>
        </p:txBody>
      </p:sp>
      <p:sp>
        <p:nvSpPr>
          <p:cNvPr id="6" name="Footer Placeholder 7"/>
          <p:cNvSpPr>
            <a:spLocks noGrp="1"/>
          </p:cNvSpPr>
          <p:nvPr>
            <p:ph type="ftr" sz="quarter" idx="11"/>
          </p:nvPr>
        </p:nvSpPr>
        <p:spPr>
          <a:xfrm>
            <a:off x="414338" y="6323013"/>
            <a:ext cx="3149600" cy="365125"/>
          </a:xfrm>
        </p:spPr>
        <p:txBody>
          <a:bodyPr/>
          <a:lstStyle>
            <a:lvl1pPr>
              <a:defRPr smtClean="0"/>
            </a:lvl1pPr>
          </a:lstStyle>
          <a:p>
            <a:pPr>
              <a:defRPr/>
            </a:pPr>
            <a:endParaRPr lang="en-GB"/>
          </a:p>
        </p:txBody>
      </p:sp>
      <p:pic>
        <p:nvPicPr>
          <p:cNvPr id="7" name="Picture 6"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71247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p:cNvSpPr>
            <a:spLocks noGrp="1"/>
          </p:cNvSpPr>
          <p:nvPr>
            <p:ph type="sldNum" sz="quarter" idx="10"/>
          </p:nvPr>
        </p:nvSpPr>
        <p:spPr>
          <a:xfrm>
            <a:off x="8027988" y="6111875"/>
            <a:ext cx="395287" cy="412750"/>
          </a:xfrm>
        </p:spPr>
        <p:txBody>
          <a:bodyPr/>
          <a:lstStyle>
            <a:lvl1pPr>
              <a:defRPr/>
            </a:lvl1pPr>
          </a:lstStyle>
          <a:p>
            <a:pPr>
              <a:defRPr/>
            </a:pPr>
            <a:fld id="{129A8D54-CBDB-454F-B1E9-AF250448DEA1}" type="slidenum">
              <a:rPr lang="en-GB"/>
              <a:pPr>
                <a:defRPr/>
              </a:pPr>
              <a:t>‹#›</a:t>
            </a:fld>
            <a:endParaRPr lang="en-GB" dirty="0"/>
          </a:p>
        </p:txBody>
      </p:sp>
      <p:sp>
        <p:nvSpPr>
          <p:cNvPr id="4" name="Footer Placeholder 7"/>
          <p:cNvSpPr>
            <a:spLocks noGrp="1"/>
          </p:cNvSpPr>
          <p:nvPr>
            <p:ph type="ftr" sz="quarter" idx="11"/>
          </p:nvPr>
        </p:nvSpPr>
        <p:spPr>
          <a:xfrm>
            <a:off x="414338" y="6323013"/>
            <a:ext cx="3149600" cy="365125"/>
          </a:xfrm>
        </p:spPr>
        <p:txBody>
          <a:bodyPr/>
          <a:lstStyle>
            <a:lvl1pPr>
              <a:defRPr smtClean="0"/>
            </a:lvl1pPr>
          </a:lstStyle>
          <a:p>
            <a:pPr>
              <a:defRPr/>
            </a:pPr>
            <a:endParaRPr lang="en-GB" dirty="0"/>
          </a:p>
        </p:txBody>
      </p:sp>
      <p:pic>
        <p:nvPicPr>
          <p:cNvPr id="5" name="Picture 4"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71473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4929" y="586002"/>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12779" y="586003"/>
            <a:ext cx="3079501" cy="5723318"/>
          </a:xfrm>
        </p:spPr>
        <p:txBody>
          <a:bodyPr>
            <a:normAutofit/>
          </a:bodyPr>
          <a:lstStyle>
            <a:lvl1pPr>
              <a:lnSpc>
                <a:spcPct val="100000"/>
              </a:lnSpc>
              <a:defRPr sz="3200">
                <a:solidFill>
                  <a:srgbClr val="000000"/>
                </a:solidFill>
              </a:defRPr>
            </a:lvl1pPr>
            <a:lvl2pPr>
              <a:lnSpc>
                <a:spcPct val="100000"/>
              </a:lnSpc>
              <a:defRPr sz="2800">
                <a:solidFill>
                  <a:srgbClr val="000000"/>
                </a:solidFill>
              </a:defRPr>
            </a:lvl2pPr>
            <a:lvl3pPr>
              <a:lnSpc>
                <a:spcPct val="100000"/>
              </a:lnSpc>
              <a:defRPr sz="2400">
                <a:solidFill>
                  <a:srgbClr val="000000"/>
                </a:solidFill>
              </a:defRPr>
            </a:lvl3pPr>
            <a:lvl4pPr>
              <a:lnSpc>
                <a:spcPct val="100000"/>
              </a:lnSpc>
              <a:defRPr sz="2000">
                <a:solidFill>
                  <a:srgbClr val="000000"/>
                </a:solidFill>
              </a:defRPr>
            </a:lvl4pPr>
            <a:lvl5pPr>
              <a:lnSpc>
                <a:spcPct val="100000"/>
              </a:lnSpc>
              <a:defRPr sz="2000">
                <a:solidFill>
                  <a:srgbClr val="000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894929" y="1748053"/>
            <a:ext cx="3008313" cy="456126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pPr>
              <a:defRPr/>
            </a:pPr>
            <a:fld id="{3EC6AC17-F024-FE46-9BDF-F4B005DB408C}" type="slidenum">
              <a:rPr lang="en-GB"/>
              <a:pPr>
                <a:defRPr/>
              </a:pPr>
              <a:t>‹#›</a:t>
            </a:fld>
            <a:endParaRPr lang="en-GB" dirty="0"/>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pPr>
              <a:defRPr/>
            </a:pPr>
            <a:endParaRPr lang="en-GB" dirty="0"/>
          </a:p>
        </p:txBody>
      </p:sp>
      <p:pic>
        <p:nvPicPr>
          <p:cNvPr id="8" name="Picture 7"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87987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5081736"/>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395536" y="89391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395536" y="5648474"/>
            <a:ext cx="5486400" cy="58883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pPr>
              <a:defRPr/>
            </a:pPr>
            <a:fld id="{96E7FB07-1377-9148-860E-C37B1B9389E4}" type="slidenum">
              <a:rPr lang="en-GB"/>
              <a:pPr>
                <a:defRPr/>
              </a:pPr>
              <a:t>‹#›</a:t>
            </a:fld>
            <a:endParaRPr lang="en-GB" dirty="0"/>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pPr>
              <a:defRPr/>
            </a:pPr>
            <a:endParaRPr lang="en-GB" dirty="0"/>
          </a:p>
        </p:txBody>
      </p:sp>
      <p:pic>
        <p:nvPicPr>
          <p:cNvPr id="8" name="Picture 7"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134822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3189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776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983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pic>
        <p:nvPicPr>
          <p:cNvPr id="13" name="Picture 12" descr="paragonUWL_CMYK_300dpi_BLOWUP_small.TIF"/>
          <p:cNvPicPr>
            <a:picLocks noChangeAspect="1"/>
          </p:cNvPicPr>
          <p:nvPr/>
        </p:nvPicPr>
        <p:blipFill>
          <a:blip r:embed="rId2" cstate="screen"/>
          <a:srcRect/>
          <a:stretch>
            <a:fillRect/>
          </a:stretch>
        </p:blipFill>
        <p:spPr bwMode="auto">
          <a:xfrm>
            <a:off x="6660232" y="908720"/>
            <a:ext cx="4988679" cy="4968552"/>
          </a:xfrm>
          <a:prstGeom prst="ellipse">
            <a:avLst/>
          </a:prstGeom>
        </p:spPr>
      </p:pic>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smtClean="0"/>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endParaRPr lang="en-GB"/>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spTree>
    <p:extLst>
      <p:ext uri="{BB962C8B-B14F-4D97-AF65-F5344CB8AC3E}">
        <p14:creationId xmlns:p14="http://schemas.microsoft.com/office/powerpoint/2010/main" val="1220105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1221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4859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9668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1368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1820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876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0966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AC498B-E289-4A37-A889-76DB6C0F1CFE}" type="datetimeFigureOut">
              <a:rPr lang="en-GB" smtClean="0">
                <a:solidFill>
                  <a:prstClr val="black">
                    <a:tint val="75000"/>
                  </a:prstClr>
                </a:solidFill>
              </a:rPr>
              <a:pPr/>
              <a:t>07/10/2014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D10BDE-3574-4303-925A-DECF48C7D5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387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smtClean="0"/>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endParaRPr lang="en-GB"/>
          </a:p>
        </p:txBody>
      </p:sp>
      <p:pic>
        <p:nvPicPr>
          <p:cNvPr id="16" name="Picture 15" descr="_JWB2670_sized_CMYK copy.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54482" y="896962"/>
            <a:ext cx="4932000" cy="49443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spTree>
    <p:extLst>
      <p:ext uri="{BB962C8B-B14F-4D97-AF65-F5344CB8AC3E}">
        <p14:creationId xmlns:p14="http://schemas.microsoft.com/office/powerpoint/2010/main" val="203377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smtClean="0"/>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pic>
        <p:nvPicPr>
          <p:cNvPr id="16" name="Picture 15" descr="_JWB2509_cmyk_300_resized.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84904" y="908720"/>
            <a:ext cx="4918191"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spTree>
    <p:extLst>
      <p:ext uri="{BB962C8B-B14F-4D97-AF65-F5344CB8AC3E}">
        <p14:creationId xmlns:p14="http://schemas.microsoft.com/office/powerpoint/2010/main" val="379131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_UWL logo">
    <p:spTree>
      <p:nvGrpSpPr>
        <p:cNvPr id="1" name=""/>
        <p:cNvGrpSpPr/>
        <p:nvPr/>
      </p:nvGrpSpPr>
      <p:grpSpPr>
        <a:xfrm>
          <a:off x="0" y="0"/>
          <a:ext cx="0" cy="0"/>
          <a:chOff x="0" y="0"/>
          <a:chExt cx="0" cy="0"/>
        </a:xfrm>
      </p:grpSpPr>
      <p:pic>
        <p:nvPicPr>
          <p:cNvPr id="13" name="Picture 12" descr="_JWB0729_cmyk_300.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90053" y="907260"/>
            <a:ext cx="4915213"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smtClean="0"/>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endParaRPr lang="en-GB"/>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spTree>
    <p:extLst>
      <p:ext uri="{BB962C8B-B14F-4D97-AF65-F5344CB8AC3E}">
        <p14:creationId xmlns:p14="http://schemas.microsoft.com/office/powerpoint/2010/main" val="420353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6" name="Group 14"/>
          <p:cNvGrpSpPr>
            <a:grpSpLocks/>
          </p:cNvGrpSpPr>
          <p:nvPr/>
        </p:nvGrpSpPr>
        <p:grpSpPr bwMode="auto">
          <a:xfrm>
            <a:off x="539750" y="3373438"/>
            <a:ext cx="6408738" cy="3135312"/>
            <a:chOff x="539750" y="3444726"/>
            <a:chExt cx="6408515" cy="3135462"/>
          </a:xfrm>
        </p:grpSpPr>
        <p:cxnSp>
          <p:nvCxnSpPr>
            <p:cNvPr id="7" name="Straight Connector 6"/>
            <p:cNvCxnSpPr/>
            <p:nvPr/>
          </p:nvCxnSpPr>
          <p:spPr>
            <a:xfrm flipV="1">
              <a:off x="971535" y="3444726"/>
              <a:ext cx="5711626"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4643295" y="4508402"/>
              <a:ext cx="2304970" cy="100811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025" y="4959273"/>
              <a:ext cx="1620781" cy="1620915"/>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 name="Oval 9"/>
            <p:cNvSpPr>
              <a:spLocks/>
            </p:cNvSpPr>
            <p:nvPr/>
          </p:nvSpPr>
          <p:spPr>
            <a:xfrm flipH="1">
              <a:off x="3151097" y="4908471"/>
              <a:ext cx="358763" cy="360379"/>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1" name="Straight Connector 10"/>
            <p:cNvCxnSpPr/>
            <p:nvPr/>
          </p:nvCxnSpPr>
          <p:spPr>
            <a:xfrm rot="10800000">
              <a:off x="1331885" y="5373630"/>
              <a:ext cx="1727140" cy="287352"/>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341"/>
              <a:ext cx="942942" cy="944607"/>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smtClean="0"/>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endParaRPr lang="en-GB"/>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6672367" y="912415"/>
            <a:ext cx="4943266" cy="4943266"/>
          </a:xfrm>
          <a:prstGeom prst="ellipse">
            <a:avLst/>
          </a:prstGeom>
          <a:ln w="28575" cmpd="sng">
            <a:solidFill>
              <a:srgbClr val="0039A6"/>
            </a:solidFill>
          </a:ln>
        </p:spPr>
      </p:pic>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spTree>
    <p:extLst>
      <p:ext uri="{BB962C8B-B14F-4D97-AF65-F5344CB8AC3E}">
        <p14:creationId xmlns:p14="http://schemas.microsoft.com/office/powerpoint/2010/main" val="47064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 no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5" name="Group 19"/>
          <p:cNvGrpSpPr>
            <a:grpSpLocks/>
          </p:cNvGrpSpPr>
          <p:nvPr/>
        </p:nvGrpSpPr>
        <p:grpSpPr bwMode="auto">
          <a:xfrm>
            <a:off x="539750" y="765175"/>
            <a:ext cx="8604250" cy="5743575"/>
            <a:chOff x="539750" y="836712"/>
            <a:chExt cx="8604250" cy="5743476"/>
          </a:xfrm>
        </p:grpSpPr>
        <p:cxnSp>
          <p:nvCxnSpPr>
            <p:cNvPr id="6" name="Straight Connector 5"/>
            <p:cNvCxnSpPr/>
            <p:nvPr/>
          </p:nvCxnSpPr>
          <p:spPr>
            <a:xfrm flipV="1">
              <a:off x="971550" y="3444930"/>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7" name="Picture 22" descr="Brown circl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8224" y="836712"/>
              <a:ext cx="2555776" cy="5212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rot="10800000" flipV="1">
              <a:off x="4643438" y="4508537"/>
              <a:ext cx="2305050" cy="1008045"/>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p:nvSpPr>
          <p:spPr>
            <a:xfrm>
              <a:off x="3059113" y="4959379"/>
              <a:ext cx="1620837" cy="1620809"/>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 name="Oval 9"/>
            <p:cNvSpPr>
              <a:spLocks/>
            </p:cNvSpPr>
            <p:nvPr/>
          </p:nvSpPr>
          <p:spPr>
            <a:xfrm flipH="1">
              <a:off x="3151188" y="4908580"/>
              <a:ext cx="358775" cy="360356"/>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1" name="Straight Connector 10"/>
            <p:cNvCxnSpPr/>
            <p:nvPr/>
          </p:nvCxnSpPr>
          <p:spPr>
            <a:xfrm rot="10800000">
              <a:off x="1331913" y="5373709"/>
              <a:ext cx="1727200" cy="287333"/>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539750" y="4797457"/>
              <a:ext cx="942975" cy="944546"/>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smtClean="0"/>
              <a:t>Click to edit Master title style</a:t>
            </a:r>
            <a:endParaRPr lang="en-GB" dirty="0"/>
          </a:p>
        </p:txBody>
      </p:sp>
      <p:sp>
        <p:nvSpPr>
          <p:cNvPr id="3" name="Subtitle 2"/>
          <p:cNvSpPr>
            <a:spLocks noGrp="1"/>
          </p:cNvSpPr>
          <p:nvPr>
            <p:ph type="subTitle" idx="1"/>
          </p:nvPr>
        </p:nvSpPr>
        <p:spPr>
          <a:xfrm>
            <a:off x="864906" y="3463211"/>
            <a:ext cx="5291270"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Footer Placeholder 31"/>
          <p:cNvSpPr>
            <a:spLocks noGrp="1"/>
          </p:cNvSpPr>
          <p:nvPr>
            <p:ph type="ftr" sz="quarter" idx="10"/>
          </p:nvPr>
        </p:nvSpPr>
        <p:spPr>
          <a:xfrm>
            <a:off x="414338" y="6323013"/>
            <a:ext cx="2933700" cy="365125"/>
          </a:xfrm>
        </p:spPr>
        <p:txBody>
          <a:bodyPr/>
          <a:lstStyle>
            <a:lvl1pPr>
              <a:defRPr smtClean="0"/>
            </a:lvl1pPr>
          </a:lstStyle>
          <a:p>
            <a:pPr>
              <a:defRPr/>
            </a:pPr>
            <a:endParaRPr lang="en-GB" dirty="0"/>
          </a:p>
        </p:txBody>
      </p:sp>
      <p:sp>
        <p:nvSpPr>
          <p:cNvPr id="15" name="Slide Number Placeholder 36"/>
          <p:cNvSpPr>
            <a:spLocks noGrp="1"/>
          </p:cNvSpPr>
          <p:nvPr>
            <p:ph type="sldNum" sz="quarter" idx="11"/>
          </p:nvPr>
        </p:nvSpPr>
        <p:spPr>
          <a:xfrm>
            <a:off x="8027988" y="6111875"/>
            <a:ext cx="395287" cy="412750"/>
          </a:xfrm>
        </p:spPr>
        <p:txBody>
          <a:bodyPr/>
          <a:lstStyle>
            <a:lvl1pPr>
              <a:defRPr/>
            </a:lvl1pPr>
          </a:lstStyle>
          <a:p>
            <a:pPr>
              <a:defRPr/>
            </a:pPr>
            <a:fld id="{D13EFCF6-FCF1-FF48-8227-3C3EA4CEF2DA}" type="slidenum">
              <a:rPr lang="en-GB"/>
              <a:pPr>
                <a:defRPr/>
              </a:pPr>
              <a:t>‹#›</a:t>
            </a:fld>
            <a:endParaRPr lang="en-GB" dirty="0"/>
          </a:p>
        </p:txBody>
      </p:sp>
      <p:pic>
        <p:nvPicPr>
          <p:cNvPr id="17" name="Picture 16" descr="connected_bi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76256" y="0"/>
            <a:ext cx="1658192" cy="1556792"/>
          </a:xfrm>
          <a:prstGeom prst="rect">
            <a:avLst/>
          </a:prstGeom>
        </p:spPr>
      </p:pic>
    </p:spTree>
    <p:extLst>
      <p:ext uri="{BB962C8B-B14F-4D97-AF65-F5344CB8AC3E}">
        <p14:creationId xmlns:p14="http://schemas.microsoft.com/office/powerpoint/2010/main" val="294119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_UWL no cogs">
    <p:spTree>
      <p:nvGrpSpPr>
        <p:cNvPr id="1" name=""/>
        <p:cNvGrpSpPr/>
        <p:nvPr/>
      </p:nvGrpSpPr>
      <p:grpSpPr>
        <a:xfrm>
          <a:off x="0" y="0"/>
          <a:ext cx="0" cy="0"/>
          <a:chOff x="0" y="0"/>
          <a:chExt cx="0" cy="0"/>
        </a:xfrm>
      </p:grpSpPr>
      <p:sp>
        <p:nvSpPr>
          <p:cNvPr id="2" name="Title 1"/>
          <p:cNvSpPr>
            <a:spLocks noGrp="1"/>
          </p:cNvSpPr>
          <p:nvPr>
            <p:ph type="ctrTitle"/>
          </p:nvPr>
        </p:nvSpPr>
        <p:spPr>
          <a:xfrm>
            <a:off x="896952" y="2300354"/>
            <a:ext cx="5475870" cy="1470025"/>
          </a:xfrm>
        </p:spPr>
        <p:txBody>
          <a:bodyPr anchor="b"/>
          <a:lstStyle>
            <a:lvl1pPr>
              <a:defRPr sz="3600" b="0"/>
            </a:lvl1pPr>
          </a:lstStyle>
          <a:p>
            <a:r>
              <a:rPr lang="en-US" smtClean="0"/>
              <a:t>Click to edit Master title style</a:t>
            </a:r>
            <a:endParaRPr lang="en-GB" dirty="0"/>
          </a:p>
        </p:txBody>
      </p:sp>
      <p:sp>
        <p:nvSpPr>
          <p:cNvPr id="19"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smtClean="0"/>
              <a:t>Click to edit Master text styles</a:t>
            </a:r>
          </a:p>
        </p:txBody>
      </p:sp>
      <p:sp>
        <p:nvSpPr>
          <p:cNvPr id="5" name="Slide Number Placeholder 17"/>
          <p:cNvSpPr>
            <a:spLocks noGrp="1"/>
          </p:cNvSpPr>
          <p:nvPr>
            <p:ph type="sldNum" sz="quarter" idx="14"/>
          </p:nvPr>
        </p:nvSpPr>
        <p:spPr>
          <a:xfrm>
            <a:off x="8027988" y="6111875"/>
            <a:ext cx="395287" cy="412750"/>
          </a:xfrm>
        </p:spPr>
        <p:txBody>
          <a:bodyPr/>
          <a:lstStyle>
            <a:lvl1pPr>
              <a:defRPr/>
            </a:lvl1pPr>
          </a:lstStyle>
          <a:p>
            <a:pPr>
              <a:defRPr/>
            </a:pPr>
            <a:fld id="{859388A0-719E-1C40-924E-55DBBB5C8DD1}" type="slidenum">
              <a:rPr lang="en-GB"/>
              <a:pPr>
                <a:defRPr/>
              </a:pPr>
              <a:t>‹#›</a:t>
            </a:fld>
            <a:endParaRPr lang="en-GB" dirty="0"/>
          </a:p>
        </p:txBody>
      </p:sp>
      <p:sp>
        <p:nvSpPr>
          <p:cNvPr id="6" name="Footer Placeholder 19"/>
          <p:cNvSpPr>
            <a:spLocks noGrp="1"/>
          </p:cNvSpPr>
          <p:nvPr>
            <p:ph type="ftr" sz="quarter" idx="15"/>
          </p:nvPr>
        </p:nvSpPr>
        <p:spPr>
          <a:xfrm>
            <a:off x="414338" y="6323013"/>
            <a:ext cx="3149600" cy="365125"/>
          </a:xfrm>
        </p:spPr>
        <p:txBody>
          <a:bodyPr/>
          <a:lstStyle>
            <a:lvl1pPr>
              <a:defRPr smtClean="0"/>
            </a:lvl1pPr>
          </a:lstStyle>
          <a:p>
            <a:pPr>
              <a:defRPr/>
            </a:pPr>
            <a:endParaRPr lang="en-GB" dirty="0"/>
          </a:p>
        </p:txBody>
      </p:sp>
      <p:pic>
        <p:nvPicPr>
          <p:cNvPr id="7" name="Picture 6" descr="UWL+Connected_CMYK_outlined.jp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spTree>
    <p:extLst>
      <p:ext uri="{BB962C8B-B14F-4D97-AF65-F5344CB8AC3E}">
        <p14:creationId xmlns:p14="http://schemas.microsoft.com/office/powerpoint/2010/main" val="270618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96952" y="2300354"/>
            <a:ext cx="5475870" cy="1470025"/>
          </a:xfrm>
        </p:spPr>
        <p:txBody>
          <a:bodyPr anchor="b"/>
          <a:lstStyle>
            <a:lvl1pPr>
              <a:defRPr sz="3600" b="0"/>
            </a:lvl1pPr>
          </a:lstStyle>
          <a:p>
            <a:r>
              <a:rPr lang="en-US" smtClean="0"/>
              <a:t>Click to edit Master title style</a:t>
            </a:r>
            <a:endParaRPr lang="en-GB" dirty="0"/>
          </a:p>
        </p:txBody>
      </p:sp>
      <p:sp>
        <p:nvSpPr>
          <p:cNvPr id="8"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smtClean="0"/>
              <a:t>Click to edit Master text styles</a:t>
            </a:r>
          </a:p>
        </p:txBody>
      </p:sp>
      <p:sp>
        <p:nvSpPr>
          <p:cNvPr id="5" name="Slide Number Placeholder 6"/>
          <p:cNvSpPr>
            <a:spLocks noGrp="1"/>
          </p:cNvSpPr>
          <p:nvPr>
            <p:ph type="sldNum" sz="quarter" idx="14"/>
          </p:nvPr>
        </p:nvSpPr>
        <p:spPr>
          <a:xfrm>
            <a:off x="8027988" y="6111875"/>
            <a:ext cx="395287" cy="412750"/>
          </a:xfrm>
        </p:spPr>
        <p:txBody>
          <a:bodyPr/>
          <a:lstStyle>
            <a:lvl1pPr>
              <a:defRPr/>
            </a:lvl1pPr>
          </a:lstStyle>
          <a:p>
            <a:pPr>
              <a:defRPr/>
            </a:pPr>
            <a:fld id="{2BBC46B0-2223-AB4F-8540-BB29901BEF7A}" type="slidenum">
              <a:rPr lang="en-GB"/>
              <a:pPr>
                <a:defRPr/>
              </a:pPr>
              <a:t>‹#›</a:t>
            </a:fld>
            <a:endParaRPr lang="en-GB" dirty="0"/>
          </a:p>
        </p:txBody>
      </p:sp>
      <p:pic>
        <p:nvPicPr>
          <p:cNvPr id="6" name="Picture 5"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62005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468313" y="6326188"/>
            <a:ext cx="867568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8012113" y="6092825"/>
            <a:ext cx="468312" cy="468313"/>
          </a:xfrm>
          <a:prstGeom prst="ellipse">
            <a:avLst/>
          </a:prstGeom>
          <a:solidFill>
            <a:schemeClr val="bg1"/>
          </a:solidFill>
          <a:ln w="28575">
            <a:solidFill>
              <a:srgbClr val="6D6E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747678"/>
              </a:solidFill>
              <a:latin typeface="Verdana" pitchFamily="34" charset="0"/>
            </a:endParaRPr>
          </a:p>
        </p:txBody>
      </p:sp>
      <p:sp>
        <p:nvSpPr>
          <p:cNvPr id="1028" name="Title Placeholder 1"/>
          <p:cNvSpPr>
            <a:spLocks noGrp="1"/>
          </p:cNvSpPr>
          <p:nvPr>
            <p:ph type="title"/>
          </p:nvPr>
        </p:nvSpPr>
        <p:spPr bwMode="auto">
          <a:xfrm>
            <a:off x="412750" y="558800"/>
            <a:ext cx="696595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9" name="Text Placeholder 2"/>
          <p:cNvSpPr>
            <a:spLocks noGrp="1"/>
          </p:cNvSpPr>
          <p:nvPr>
            <p:ph type="body" idx="1"/>
          </p:nvPr>
        </p:nvSpPr>
        <p:spPr bwMode="auto">
          <a:xfrm>
            <a:off x="412750" y="1431925"/>
            <a:ext cx="8191500"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87" name="Rectangle 386"/>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6" name="Straight Connector 15"/>
          <p:cNvCxnSpPr/>
          <p:nvPr/>
        </p:nvCxnSpPr>
        <p:spPr>
          <a:xfrm>
            <a:off x="468313" y="6326188"/>
            <a:ext cx="8675687" cy="0"/>
          </a:xfrm>
          <a:prstGeom prst="line">
            <a:avLst/>
          </a:prstGeom>
          <a:ln w="19050">
            <a:solidFill>
              <a:srgbClr val="6D6E71"/>
            </a:solidFill>
            <a:prstDash val="sysDash"/>
            <a:beve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47678"/>
              </a:solidFill>
              <a:latin typeface="Arial"/>
              <a:cs typeface="Arial"/>
            </a:endParaRPr>
          </a:p>
        </p:txBody>
      </p:sp>
      <p:sp>
        <p:nvSpPr>
          <p:cNvPr id="9" name="Rectangle 8"/>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3" name="Footer Placeholder 2"/>
          <p:cNvSpPr>
            <a:spLocks noGrp="1"/>
          </p:cNvSpPr>
          <p:nvPr>
            <p:ph type="ftr" sz="quarter" idx="3"/>
          </p:nvPr>
        </p:nvSpPr>
        <p:spPr>
          <a:xfrm>
            <a:off x="412750" y="6332538"/>
            <a:ext cx="2935288" cy="365125"/>
          </a:xfrm>
          <a:prstGeom prst="rect">
            <a:avLst/>
          </a:prstGeom>
        </p:spPr>
        <p:txBody>
          <a:bodyPr vert="horz" lIns="91440" tIns="45720" rIns="91440" bIns="45720" rtlCol="0" anchor="ctr"/>
          <a:lstStyle>
            <a:lvl1pPr algn="l">
              <a:defRPr sz="1000" smtClean="0">
                <a:solidFill>
                  <a:schemeClr val="tx1"/>
                </a:solidFill>
              </a:defRPr>
            </a:lvl1pPr>
          </a:lstStyle>
          <a:p>
            <a:pPr>
              <a:defRPr/>
            </a:pPr>
            <a:endParaRPr lang="en-GB" dirty="0"/>
          </a:p>
        </p:txBody>
      </p:sp>
      <p:sp>
        <p:nvSpPr>
          <p:cNvPr id="6" name="Slide Number Placeholder 5"/>
          <p:cNvSpPr>
            <a:spLocks noGrp="1"/>
          </p:cNvSpPr>
          <p:nvPr>
            <p:ph type="sldNum" sz="quarter" idx="4"/>
          </p:nvPr>
        </p:nvSpPr>
        <p:spPr>
          <a:xfrm>
            <a:off x="8070850" y="6146800"/>
            <a:ext cx="371475" cy="365125"/>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pPr>
              <a:defRPr/>
            </a:pPr>
            <a:fld id="{6C10E252-3EED-AA4C-9BDF-346BF16C9FD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66" r:id="rId3"/>
    <p:sldLayoutId id="2147483867" r:id="rId4"/>
    <p:sldLayoutId id="2147483869" r:id="rId5"/>
    <p:sldLayoutId id="2147483868"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iming>
    <p:tnLst>
      <p:par>
        <p:cTn id="1" dur="indefinite" restart="never" nodeType="tmRoot"/>
      </p:par>
    </p:tnLst>
  </p:timing>
  <p:hf hdr="0" dt="0"/>
  <p:txStyles>
    <p:titleStyle>
      <a:lvl1pPr algn="l" rtl="0" eaLnBrk="1" fontAlgn="base" hangingPunct="1">
        <a:spcBef>
          <a:spcPct val="0"/>
        </a:spcBef>
        <a:spcAft>
          <a:spcPct val="0"/>
        </a:spcAft>
        <a:defRPr sz="3600" kern="1200">
          <a:solidFill>
            <a:srgbClr val="0039A6"/>
          </a:solidFill>
          <a:latin typeface="Arial"/>
          <a:ea typeface="ＭＳ Ｐゴシック" charset="0"/>
          <a:cs typeface="Arial"/>
        </a:defRPr>
      </a:lvl1pPr>
      <a:lvl2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2pPr>
      <a:lvl3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3pPr>
      <a:lvl4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4pPr>
      <a:lvl5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0039A6"/>
          </a:solidFill>
          <a:latin typeface="Trebuchet MS" pitchFamily="34" charset="0"/>
        </a:defRPr>
      </a:lvl6pPr>
      <a:lvl7pPr marL="914400" algn="l" rtl="0" eaLnBrk="1" fontAlgn="base" hangingPunct="1">
        <a:spcBef>
          <a:spcPct val="0"/>
        </a:spcBef>
        <a:spcAft>
          <a:spcPct val="0"/>
        </a:spcAft>
        <a:defRPr sz="4000" b="1">
          <a:solidFill>
            <a:srgbClr val="0039A6"/>
          </a:solidFill>
          <a:latin typeface="Trebuchet MS" pitchFamily="34" charset="0"/>
        </a:defRPr>
      </a:lvl7pPr>
      <a:lvl8pPr marL="1371600" algn="l" rtl="0" eaLnBrk="1" fontAlgn="base" hangingPunct="1">
        <a:spcBef>
          <a:spcPct val="0"/>
        </a:spcBef>
        <a:spcAft>
          <a:spcPct val="0"/>
        </a:spcAft>
        <a:defRPr sz="4000" b="1">
          <a:solidFill>
            <a:srgbClr val="0039A6"/>
          </a:solidFill>
          <a:latin typeface="Trebuchet MS" pitchFamily="34" charset="0"/>
        </a:defRPr>
      </a:lvl8pPr>
      <a:lvl9pPr marL="1828800" algn="l" rtl="0" eaLnBrk="1" fontAlgn="base" hangingPunct="1">
        <a:spcBef>
          <a:spcPct val="0"/>
        </a:spcBef>
        <a:spcAft>
          <a:spcPct val="0"/>
        </a:spcAft>
        <a:defRPr sz="4000" b="1">
          <a:solidFill>
            <a:srgbClr val="0039A6"/>
          </a:solidFill>
          <a:latin typeface="Trebuchet MS" pitchFamily="34" charset="0"/>
        </a:defRPr>
      </a:lvl9pPr>
    </p:titleStyle>
    <p:bodyStyle>
      <a:lvl1pPr marL="187325" indent="-187325" algn="l" rtl="0" eaLnBrk="1" fontAlgn="base" hangingPunct="1">
        <a:spcBef>
          <a:spcPts val="600"/>
        </a:spcBef>
        <a:spcAft>
          <a:spcPts val="600"/>
        </a:spcAft>
        <a:buSzPct val="110000"/>
        <a:buFont typeface="Arial" charset="0"/>
        <a:buChar char="•"/>
        <a:defRPr sz="2600" kern="1200">
          <a:solidFill>
            <a:srgbClr val="000000"/>
          </a:solidFill>
          <a:latin typeface="Arial"/>
          <a:ea typeface="ＭＳ Ｐゴシック" charset="0"/>
          <a:cs typeface="Arial"/>
        </a:defRPr>
      </a:lvl1pPr>
      <a:lvl2pPr marL="627063" indent="-355600" algn="l" rtl="0" eaLnBrk="1" fontAlgn="base" hangingPunct="1">
        <a:spcBef>
          <a:spcPts val="600"/>
        </a:spcBef>
        <a:spcAft>
          <a:spcPts val="600"/>
        </a:spcAft>
        <a:buSzPct val="100000"/>
        <a:buFont typeface="Lucida Grande" charset="0"/>
        <a:buChar char="­"/>
        <a:defRPr sz="2400" kern="1200">
          <a:solidFill>
            <a:srgbClr val="000000"/>
          </a:solidFill>
          <a:latin typeface="Arial"/>
          <a:ea typeface="ＭＳ Ｐゴシック" charset="0"/>
          <a:cs typeface="Arial"/>
        </a:defRPr>
      </a:lvl2pPr>
      <a:lvl3pPr marL="1084263" indent="-373063"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3pPr>
      <a:lvl4pPr marL="1338263" indent="-254000"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4pPr>
      <a:lvl5pPr marL="1608138" indent="-269875"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9AC498B-E289-4A37-A889-76DB6C0F1CFE}" type="datetimeFigureOut">
              <a:rPr lang="en-GB" smtClean="0">
                <a:solidFill>
                  <a:prstClr val="black">
                    <a:tint val="75000"/>
                  </a:prstClr>
                </a:solidFill>
                <a:latin typeface="Calibri"/>
                <a:ea typeface="+mn-ea"/>
                <a:cs typeface="+mn-cs"/>
              </a:rPr>
              <a:pPr fontAlgn="auto">
                <a:spcBef>
                  <a:spcPts val="0"/>
                </a:spcBef>
                <a:spcAft>
                  <a:spcPts val="0"/>
                </a:spcAft>
              </a:pPr>
              <a:t>07/10/2014</a:t>
            </a:fld>
            <a:endParaRPr lang="en-GB">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AD10BDE-3574-4303-925A-DECF48C7D532}" type="slidenum">
              <a:rPr lang="en-GB" smtClean="0">
                <a:solidFill>
                  <a:prstClr val="black">
                    <a:tint val="75000"/>
                  </a:prstClr>
                </a:solidFill>
                <a:latin typeface="Calibri"/>
                <a:ea typeface="+mn-ea"/>
                <a:cs typeface="+mn-cs"/>
              </a:rPr>
              <a:pPr fontAlgn="auto">
                <a:spcBef>
                  <a:spcPts val="0"/>
                </a:spcBef>
                <a:spcAft>
                  <a:spcPts val="0"/>
                </a:spcAft>
              </a:pPr>
              <a:t>‹#›</a:t>
            </a:fld>
            <a:endParaRPr lang="en-GB">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253399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3.pebblepad.co.uk/v3portfolio/uwl/Asset/View/k8c6y9HZ98jrs4mZq65t6pM4bh" TargetMode="Externa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pebblepad.co.uk/uwl/viewasset.aspx?oid=70765&amp;type=webfolio"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852936"/>
            <a:ext cx="6858000" cy="1790700"/>
          </a:xfrm>
        </p:spPr>
        <p:txBody>
          <a:bodyPr>
            <a:normAutofit fontScale="90000"/>
          </a:bodyPr>
          <a:lstStyle/>
          <a:p>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100" dirty="0"/>
              <a:t>How will Tourism and Hospitality Education have to change in 5, 10 and 15 years’ time for the global citizen student? </a:t>
            </a:r>
            <a:r>
              <a:rPr lang="en-GB" sz="2700" dirty="0"/>
              <a:t/>
            </a:r>
            <a:br>
              <a:rPr lang="en-GB" sz="2700" dirty="0"/>
            </a:br>
            <a:r>
              <a:rPr lang="en-GB" sz="2700" dirty="0"/>
              <a:t/>
            </a:r>
            <a:br>
              <a:rPr lang="en-GB" sz="2700" dirty="0"/>
            </a:br>
            <a:r>
              <a:rPr lang="en-GB" sz="1800" dirty="0" err="1"/>
              <a:t>Zabin</a:t>
            </a:r>
            <a:r>
              <a:rPr lang="en-GB" sz="1800" dirty="0"/>
              <a:t> </a:t>
            </a:r>
            <a:r>
              <a:rPr lang="en-GB" sz="1800" dirty="0" err="1"/>
              <a:t>Visram</a:t>
            </a:r>
            <a:r>
              <a:rPr lang="en-GB" sz="1800" dirty="0"/>
              <a:t>, Senior Lecturer, University of West London </a:t>
            </a:r>
            <a:br>
              <a:rPr lang="en-GB" sz="1800" dirty="0"/>
            </a:br>
            <a:r>
              <a:rPr lang="en-GB" sz="1800" dirty="0"/>
              <a:t>Ingrid </a:t>
            </a:r>
            <a:r>
              <a:rPr lang="en-GB" sz="1800" dirty="0" err="1"/>
              <a:t>Kanuga</a:t>
            </a:r>
            <a:r>
              <a:rPr lang="en-GB" sz="1800" dirty="0"/>
              <a:t>, Senior Lecturer, University of West London</a:t>
            </a:r>
            <a:r>
              <a:rPr lang="en-GB" sz="2700" dirty="0"/>
              <a:t/>
            </a:r>
            <a:br>
              <a:rPr lang="en-GB" sz="2700" dirty="0"/>
            </a:br>
            <a:endParaRPr lang="en-GB" sz="3300" dirty="0"/>
          </a:p>
        </p:txBody>
      </p:sp>
      <p:pic>
        <p:nvPicPr>
          <p:cNvPr id="3" name="Picture 2"/>
          <p:cNvPicPr>
            <a:picLocks noChangeAspect="1"/>
          </p:cNvPicPr>
          <p:nvPr/>
        </p:nvPicPr>
        <p:blipFill>
          <a:blip r:embed="rId2"/>
          <a:stretch>
            <a:fillRect/>
          </a:stretch>
        </p:blipFill>
        <p:spPr>
          <a:xfrm>
            <a:off x="3203848" y="188640"/>
            <a:ext cx="3505200" cy="1304925"/>
          </a:xfrm>
          <a:prstGeom prst="rect">
            <a:avLst/>
          </a:prstGeom>
        </p:spPr>
      </p:pic>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0"/>
          </p:nvPr>
        </p:nvSpPr>
        <p:spPr/>
        <p:txBody>
          <a:bodyPr/>
          <a:lstStyle/>
          <a:p>
            <a:pPr>
              <a:defRPr/>
            </a:pPr>
            <a:fld id="{7BCC14A5-C949-6D43-8B6C-9BD3ECF845D9}" type="slidenum">
              <a:rPr lang="en-GB" smtClean="0"/>
              <a:pPr>
                <a:defRPr/>
              </a:pPr>
              <a:t>1</a:t>
            </a:fld>
            <a:endParaRPr lang="en-GB" dirty="0"/>
          </a:p>
        </p:txBody>
      </p:sp>
    </p:spTree>
    <p:extLst>
      <p:ext uri="{BB962C8B-B14F-4D97-AF65-F5344CB8AC3E}">
        <p14:creationId xmlns:p14="http://schemas.microsoft.com/office/powerpoint/2010/main" val="715845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The solution</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10</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sp>
        <p:nvSpPr>
          <p:cNvPr id="2" name="TextBox 1"/>
          <p:cNvSpPr txBox="1"/>
          <p:nvPr/>
        </p:nvSpPr>
        <p:spPr>
          <a:xfrm>
            <a:off x="755576" y="1844824"/>
            <a:ext cx="7272412" cy="3862596"/>
          </a:xfrm>
          <a:prstGeom prst="rect">
            <a:avLst/>
          </a:prstGeom>
          <a:noFill/>
          <a:ln>
            <a:noFill/>
          </a:ln>
        </p:spPr>
        <p:txBody>
          <a:bodyPr wrap="square" rtlCol="0">
            <a:spAutoFit/>
          </a:bodyPr>
          <a:lstStyle/>
          <a:p>
            <a:pPr>
              <a:spcAft>
                <a:spcPts val="600"/>
              </a:spcAft>
            </a:pPr>
            <a:r>
              <a:rPr lang="en-GB" sz="2000" dirty="0"/>
              <a:t>From the findings of this research the lecturing team created a conceptual framework named </a:t>
            </a:r>
            <a:r>
              <a:rPr lang="en-GB" sz="2000" dirty="0" smtClean="0"/>
              <a:t>:</a:t>
            </a:r>
          </a:p>
          <a:p>
            <a:pPr>
              <a:spcAft>
                <a:spcPts val="600"/>
              </a:spcAft>
            </a:pPr>
            <a:endParaRPr lang="en-GB" sz="2000" dirty="0"/>
          </a:p>
          <a:p>
            <a:pPr>
              <a:spcAft>
                <a:spcPts val="600"/>
              </a:spcAft>
            </a:pPr>
            <a:r>
              <a:rPr lang="en-GB" sz="2000" dirty="0" smtClean="0"/>
              <a:t>The </a:t>
            </a:r>
            <a:r>
              <a:rPr lang="en-GB" sz="2000" dirty="0"/>
              <a:t>Learning, Assessment, Pastoral (LAP) conceptual Framework </a:t>
            </a:r>
            <a:endParaRPr lang="en-GB" sz="2000" dirty="0" smtClean="0"/>
          </a:p>
          <a:p>
            <a:pPr>
              <a:spcAft>
                <a:spcPts val="600"/>
              </a:spcAft>
            </a:pPr>
            <a:endParaRPr lang="en-GB" sz="2000" dirty="0"/>
          </a:p>
          <a:p>
            <a:pPr marL="1257300" lvl="2" indent="-342900">
              <a:spcAft>
                <a:spcPts val="600"/>
              </a:spcAft>
              <a:buFont typeface="Arial" panose="020B0604020202020204" pitchFamily="34" charset="0"/>
              <a:buChar char="•"/>
            </a:pPr>
            <a:r>
              <a:rPr lang="en-GB" sz="2000" dirty="0"/>
              <a:t>informed by industry experts, student </a:t>
            </a:r>
            <a:r>
              <a:rPr lang="en-GB" sz="2000" dirty="0" smtClean="0"/>
              <a:t>cohort and </a:t>
            </a:r>
            <a:r>
              <a:rPr lang="en-GB" sz="2000" dirty="0"/>
              <a:t>institute of </a:t>
            </a:r>
            <a:r>
              <a:rPr lang="en-GB" sz="2000" dirty="0" smtClean="0"/>
              <a:t>hospitality.</a:t>
            </a:r>
          </a:p>
          <a:p>
            <a:pPr marL="1257300" lvl="2" indent="-342900">
              <a:spcAft>
                <a:spcPts val="600"/>
              </a:spcAft>
              <a:buFont typeface="Arial" panose="020B0604020202020204" pitchFamily="34" charset="0"/>
              <a:buChar char="•"/>
            </a:pPr>
            <a:r>
              <a:rPr lang="en-GB" sz="2000" dirty="0"/>
              <a:t>allows for global graduate attributes to be developed </a:t>
            </a:r>
            <a:r>
              <a:rPr lang="en-GB" sz="2000" dirty="0" smtClean="0"/>
              <a:t>and supports integration </a:t>
            </a:r>
            <a:r>
              <a:rPr lang="en-GB" sz="2000" dirty="0"/>
              <a:t>within the learning and assessment </a:t>
            </a:r>
            <a:r>
              <a:rPr lang="en-GB" sz="2000" dirty="0" smtClean="0"/>
              <a:t>environment.</a:t>
            </a:r>
            <a:endParaRPr lang="en-GB" sz="2000" dirty="0"/>
          </a:p>
        </p:txBody>
      </p:sp>
    </p:spTree>
    <p:extLst>
      <p:ext uri="{BB962C8B-B14F-4D97-AF65-F5344CB8AC3E}">
        <p14:creationId xmlns:p14="http://schemas.microsoft.com/office/powerpoint/2010/main" val="1863982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11</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pic>
        <p:nvPicPr>
          <p:cNvPr id="10" name="Picture 9"/>
          <p:cNvPicPr>
            <a:picLocks noChangeAspect="1"/>
          </p:cNvPicPr>
          <p:nvPr/>
        </p:nvPicPr>
        <p:blipFill rotWithShape="1">
          <a:blip r:embed="rId5"/>
          <a:srcRect l="27863" t="21453" r="26203" b="6689"/>
          <a:stretch/>
        </p:blipFill>
        <p:spPr>
          <a:xfrm>
            <a:off x="107505" y="253551"/>
            <a:ext cx="8315770" cy="6269901"/>
          </a:xfrm>
          <a:prstGeom prst="rect">
            <a:avLst/>
          </a:prstGeom>
        </p:spPr>
      </p:pic>
    </p:spTree>
    <p:extLst>
      <p:ext uri="{BB962C8B-B14F-4D97-AF65-F5344CB8AC3E}">
        <p14:creationId xmlns:p14="http://schemas.microsoft.com/office/powerpoint/2010/main" val="1160709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Pastoral Model..</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12</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sp>
        <p:nvSpPr>
          <p:cNvPr id="2" name="TextBox 1"/>
          <p:cNvSpPr txBox="1"/>
          <p:nvPr/>
        </p:nvSpPr>
        <p:spPr>
          <a:xfrm>
            <a:off x="683568" y="1844824"/>
            <a:ext cx="6696720" cy="433965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800" dirty="0" smtClean="0"/>
              <a:t>Mentorship Scheme</a:t>
            </a:r>
          </a:p>
          <a:p>
            <a:pPr marL="342900" indent="-342900">
              <a:spcAft>
                <a:spcPts val="600"/>
              </a:spcAft>
              <a:buFont typeface="Arial" panose="020B0604020202020204" pitchFamily="34" charset="0"/>
              <a:buChar char="•"/>
            </a:pPr>
            <a:endParaRPr lang="en-GB" sz="2800" dirty="0"/>
          </a:p>
          <a:p>
            <a:pPr marL="342900" indent="-342900">
              <a:spcAft>
                <a:spcPts val="600"/>
              </a:spcAft>
              <a:buFont typeface="Arial" panose="020B0604020202020204" pitchFamily="34" charset="0"/>
              <a:buChar char="•"/>
            </a:pPr>
            <a:r>
              <a:rPr lang="en-GB" sz="2800" dirty="0" smtClean="0"/>
              <a:t>Field Trips</a:t>
            </a:r>
          </a:p>
          <a:p>
            <a:pPr marL="342900" indent="-342900">
              <a:spcAft>
                <a:spcPts val="600"/>
              </a:spcAft>
              <a:buFont typeface="Arial" panose="020B0604020202020204" pitchFamily="34" charset="0"/>
              <a:buChar char="•"/>
            </a:pPr>
            <a:endParaRPr lang="en-GB" sz="2800" dirty="0"/>
          </a:p>
          <a:p>
            <a:pPr marL="342900" indent="-342900">
              <a:spcAft>
                <a:spcPts val="600"/>
              </a:spcAft>
              <a:buFont typeface="Arial" panose="020B0604020202020204" pitchFamily="34" charset="0"/>
              <a:buChar char="•"/>
            </a:pPr>
            <a:r>
              <a:rPr lang="en-GB" sz="2800" dirty="0" err="1" smtClean="0"/>
              <a:t>Vteam</a:t>
            </a:r>
            <a:endParaRPr lang="en-GB" sz="2800" dirty="0" smtClean="0"/>
          </a:p>
          <a:p>
            <a:pPr marL="342900" indent="-342900">
              <a:spcAft>
                <a:spcPts val="600"/>
              </a:spcAft>
              <a:buFont typeface="Arial" panose="020B0604020202020204" pitchFamily="34" charset="0"/>
              <a:buChar char="•"/>
            </a:pPr>
            <a:endParaRPr lang="en-GB" sz="2800" dirty="0"/>
          </a:p>
          <a:p>
            <a:pPr marL="342900" indent="-342900">
              <a:spcAft>
                <a:spcPts val="600"/>
              </a:spcAft>
              <a:buFont typeface="Arial" panose="020B0604020202020204" pitchFamily="34" charset="0"/>
              <a:buChar char="•"/>
            </a:pPr>
            <a:r>
              <a:rPr lang="en-GB" sz="2800" dirty="0" smtClean="0"/>
              <a:t>Competitions</a:t>
            </a:r>
          </a:p>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657972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13</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pic>
        <p:nvPicPr>
          <p:cNvPr id="2" name="Picture 1"/>
          <p:cNvPicPr>
            <a:picLocks noChangeAspect="1"/>
          </p:cNvPicPr>
          <p:nvPr/>
        </p:nvPicPr>
        <p:blipFill rotWithShape="1">
          <a:blip r:embed="rId5"/>
          <a:srcRect l="51660" t="21454" r="14026" b="10626"/>
          <a:stretch/>
        </p:blipFill>
        <p:spPr>
          <a:xfrm>
            <a:off x="0" y="0"/>
            <a:ext cx="9036496" cy="6183433"/>
          </a:xfrm>
          <a:prstGeom prst="rect">
            <a:avLst/>
          </a:prstGeom>
        </p:spPr>
      </p:pic>
    </p:spTree>
    <p:extLst>
      <p:ext uri="{BB962C8B-B14F-4D97-AF65-F5344CB8AC3E}">
        <p14:creationId xmlns:p14="http://schemas.microsoft.com/office/powerpoint/2010/main" val="1738825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The Mentorship Scheme</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14</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718354175"/>
              </p:ext>
            </p:extLst>
          </p:nvPr>
        </p:nvGraphicFramePr>
        <p:xfrm>
          <a:off x="414338" y="1772811"/>
          <a:ext cx="8190110" cy="4240007"/>
        </p:xfrm>
        <a:graphic>
          <a:graphicData uri="http://schemas.openxmlformats.org/drawingml/2006/table">
            <a:tbl>
              <a:tblPr firstRow="1" firstCol="1" bandRow="1">
                <a:tableStyleId>{5C22544A-7EE6-4342-B048-85BDC9FD1C3A}</a:tableStyleId>
              </a:tblPr>
              <a:tblGrid>
                <a:gridCol w="8190110"/>
              </a:tblGrid>
              <a:tr h="660074">
                <a:tc>
                  <a:txBody>
                    <a:bodyPr/>
                    <a:lstStyle/>
                    <a:p>
                      <a:pPr algn="just">
                        <a:spcAft>
                          <a:spcPts val="0"/>
                        </a:spcAft>
                      </a:pPr>
                      <a:r>
                        <a:rPr lang="en-GB" sz="2000">
                          <a:effectLst/>
                        </a:rPr>
                        <a:t>Benefit for mentees :</a:t>
                      </a:r>
                    </a:p>
                    <a:p>
                      <a:pPr algn="just">
                        <a:spcAft>
                          <a:spcPts val="0"/>
                        </a:spcAft>
                      </a:pPr>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0074">
                <a:tc>
                  <a:txBody>
                    <a:bodyPr/>
                    <a:lstStyle/>
                    <a:p>
                      <a:pPr algn="just">
                        <a:spcAft>
                          <a:spcPts val="0"/>
                        </a:spcAft>
                      </a:pPr>
                      <a:r>
                        <a:rPr lang="en-GB" sz="2000">
                          <a:effectLst/>
                        </a:rPr>
                        <a:t>Extended inductions : Making students feel wanted / valued by the institution and local community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037">
                <a:tc>
                  <a:txBody>
                    <a:bodyPr/>
                    <a:lstStyle/>
                    <a:p>
                      <a:pPr algn="just">
                        <a:spcAft>
                          <a:spcPts val="0"/>
                        </a:spcAft>
                      </a:pPr>
                      <a:r>
                        <a:rPr lang="en-GB" sz="2000">
                          <a:effectLst/>
                        </a:rPr>
                        <a:t>Extended inductions : orientation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037">
                <a:tc>
                  <a:txBody>
                    <a:bodyPr/>
                    <a:lstStyle/>
                    <a:p>
                      <a:pPr algn="just">
                        <a:spcAft>
                          <a:spcPts val="0"/>
                        </a:spcAft>
                      </a:pPr>
                      <a:r>
                        <a:rPr lang="en-GB" sz="2000">
                          <a:effectLst/>
                        </a:rPr>
                        <a:t>Encourage friendship and belonging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037">
                <a:tc>
                  <a:txBody>
                    <a:bodyPr/>
                    <a:lstStyle/>
                    <a:p>
                      <a:pPr algn="just">
                        <a:spcAft>
                          <a:spcPts val="0"/>
                        </a:spcAft>
                      </a:pPr>
                      <a:r>
                        <a:rPr lang="en-GB" sz="2000">
                          <a:effectLst/>
                        </a:rPr>
                        <a:t>Educate cultures and traditions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037">
                <a:tc>
                  <a:txBody>
                    <a:bodyPr/>
                    <a:lstStyle/>
                    <a:p>
                      <a:pPr algn="just">
                        <a:spcAft>
                          <a:spcPts val="0"/>
                        </a:spcAft>
                      </a:pPr>
                      <a:r>
                        <a:rPr lang="en-GB" sz="2000">
                          <a:effectLst/>
                        </a:rPr>
                        <a:t>Encourage integration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037">
                <a:tc>
                  <a:txBody>
                    <a:bodyPr/>
                    <a:lstStyle/>
                    <a:p>
                      <a:pPr algn="just">
                        <a:spcAft>
                          <a:spcPts val="0"/>
                        </a:spcAft>
                      </a:pPr>
                      <a:r>
                        <a:rPr lang="en-GB" sz="2000">
                          <a:effectLst/>
                        </a:rPr>
                        <a:t>Understanding about the hospitality industry from a student perspective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037">
                <a:tc>
                  <a:txBody>
                    <a:bodyPr/>
                    <a:lstStyle/>
                    <a:p>
                      <a:pPr algn="just">
                        <a:spcAft>
                          <a:spcPts val="0"/>
                        </a:spcAft>
                      </a:pPr>
                      <a:r>
                        <a:rPr lang="en-GB" sz="2000">
                          <a:effectLst/>
                        </a:rPr>
                        <a:t>Understanding about the assessment structures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037">
                <a:tc>
                  <a:txBody>
                    <a:bodyPr/>
                    <a:lstStyle/>
                    <a:p>
                      <a:pPr algn="just">
                        <a:spcAft>
                          <a:spcPts val="0"/>
                        </a:spcAft>
                      </a:pPr>
                      <a:r>
                        <a:rPr lang="en-GB" sz="2000">
                          <a:effectLst/>
                        </a:rPr>
                        <a:t>Educating about the teaching methods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037">
                <a:tc>
                  <a:txBody>
                    <a:bodyPr/>
                    <a:lstStyle/>
                    <a:p>
                      <a:pPr algn="just">
                        <a:spcAft>
                          <a:spcPts val="0"/>
                        </a:spcAft>
                      </a:pPr>
                      <a:r>
                        <a:rPr lang="en-GB" sz="2000" dirty="0">
                          <a:effectLst/>
                        </a:rPr>
                        <a:t>Learning about independent study approaches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07055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Competitions</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15</a:t>
            </a:fld>
            <a:endParaRPr lang="en-GB" dirty="0"/>
          </a:p>
        </p:txBody>
      </p:sp>
      <p:pic>
        <p:nvPicPr>
          <p:cNvPr id="2" name="Picture 1"/>
          <p:cNvPicPr>
            <a:picLocks noChangeAspect="1"/>
          </p:cNvPicPr>
          <p:nvPr/>
        </p:nvPicPr>
        <p:blipFill>
          <a:blip r:embed="rId2"/>
          <a:stretch>
            <a:fillRect/>
          </a:stretch>
        </p:blipFill>
        <p:spPr>
          <a:xfrm>
            <a:off x="-2547" y="6199575"/>
            <a:ext cx="2682472" cy="658425"/>
          </a:xfrm>
          <a:prstGeom prst="rect">
            <a:avLst/>
          </a:prstGeom>
        </p:spPr>
      </p:pic>
      <p:sp>
        <p:nvSpPr>
          <p:cNvPr id="5" name="Footer Placeholder 4"/>
          <p:cNvSpPr>
            <a:spLocks noGrp="1"/>
          </p:cNvSpPr>
          <p:nvPr>
            <p:ph type="ftr" sz="quarter" idx="11"/>
          </p:nvPr>
        </p:nvSpPr>
        <p:spPr/>
        <p:txBody>
          <a:bodyPr/>
          <a:lstStyle/>
          <a:p>
            <a:pPr>
              <a:defRPr/>
            </a:pPr>
            <a:endParaRPr lang="en-GB"/>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4362743" y="3068960"/>
            <a:ext cx="3004260" cy="225319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538630" y="2466088"/>
            <a:ext cx="2651787" cy="1988840"/>
          </a:xfrm>
          <a:prstGeom prst="rect">
            <a:avLst/>
          </a:prstGeom>
        </p:spPr>
      </p:pic>
      <p:pic>
        <p:nvPicPr>
          <p:cNvPr id="10" name="Picture 9"/>
          <p:cNvPicPr>
            <a:picLocks noChangeAspect="1"/>
          </p:cNvPicPr>
          <p:nvPr/>
        </p:nvPicPr>
        <p:blipFill>
          <a:blip r:embed="rId5"/>
          <a:stretch>
            <a:fillRect/>
          </a:stretch>
        </p:blipFill>
        <p:spPr>
          <a:xfrm>
            <a:off x="3923928" y="6111875"/>
            <a:ext cx="2713416" cy="917525"/>
          </a:xfrm>
          <a:prstGeom prst="rect">
            <a:avLst/>
          </a:prstGeom>
        </p:spPr>
      </p:pic>
    </p:spTree>
    <p:extLst>
      <p:ext uri="{BB962C8B-B14F-4D97-AF65-F5344CB8AC3E}">
        <p14:creationId xmlns:p14="http://schemas.microsoft.com/office/powerpoint/2010/main" val="3885861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05176" y="1988840"/>
            <a:ext cx="3089052" cy="2316789"/>
          </a:xfrm>
        </p:spPr>
      </p:pic>
      <p:sp>
        <p:nvSpPr>
          <p:cNvPr id="3" name="Title 2"/>
          <p:cNvSpPr>
            <a:spLocks noGrp="1"/>
          </p:cNvSpPr>
          <p:nvPr>
            <p:ph type="title"/>
          </p:nvPr>
        </p:nvSpPr>
        <p:spPr/>
        <p:txBody>
          <a:bodyPr/>
          <a:lstStyle/>
          <a:p>
            <a:r>
              <a:rPr lang="en-GB" dirty="0" smtClean="0"/>
              <a:t>Field Trips</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16</a:t>
            </a:fld>
            <a:endParaRPr lang="en-GB" dirty="0"/>
          </a:p>
        </p:txBody>
      </p:sp>
      <p:sp>
        <p:nvSpPr>
          <p:cNvPr id="5" name="Footer Placeholder 4"/>
          <p:cNvSpPr>
            <a:spLocks noGrp="1"/>
          </p:cNvSpPr>
          <p:nvPr>
            <p:ph type="ftr" sz="quarter" idx="11"/>
          </p:nvPr>
        </p:nvSpPr>
        <p:spPr/>
        <p:txBody>
          <a:bodyPr/>
          <a:lstStyle/>
          <a:p>
            <a:pPr>
              <a:defRPr/>
            </a:pPr>
            <a:endParaRPr lang="en-GB"/>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5371637" y="2944383"/>
            <a:ext cx="3035829" cy="2276872"/>
          </a:xfrm>
          <a:prstGeom prst="rect">
            <a:avLst/>
          </a:prstGeom>
        </p:spPr>
      </p:pic>
      <p:pic>
        <p:nvPicPr>
          <p:cNvPr id="8" name="Content Placeholder 7"/>
          <p:cNvPicPr>
            <a:picLocks noChangeAspect="1"/>
          </p:cNvPicPr>
          <p:nvPr/>
        </p:nvPicPr>
        <p:blipFill>
          <a:blip r:embed="rId4"/>
          <a:stretch>
            <a:fillRect/>
          </a:stretch>
        </p:blipFill>
        <p:spPr bwMode="auto">
          <a:xfrm>
            <a:off x="179512" y="6177734"/>
            <a:ext cx="2681796" cy="655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9" name="Picture 8"/>
          <p:cNvPicPr>
            <a:picLocks noChangeAspect="1"/>
          </p:cNvPicPr>
          <p:nvPr/>
        </p:nvPicPr>
        <p:blipFill>
          <a:blip r:embed="rId5"/>
          <a:stretch>
            <a:fillRect/>
          </a:stretch>
        </p:blipFill>
        <p:spPr>
          <a:xfrm>
            <a:off x="3923928" y="6111875"/>
            <a:ext cx="2713416" cy="917525"/>
          </a:xfrm>
          <a:prstGeom prst="rect">
            <a:avLst/>
          </a:prstGeom>
        </p:spPr>
      </p:pic>
    </p:spTree>
    <p:extLst>
      <p:ext uri="{BB962C8B-B14F-4D97-AF65-F5344CB8AC3E}">
        <p14:creationId xmlns:p14="http://schemas.microsoft.com/office/powerpoint/2010/main" val="2687806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16885" y="1423565"/>
            <a:ext cx="3147053" cy="2360290"/>
          </a:xfrm>
        </p:spPr>
      </p:pic>
      <p:sp>
        <p:nvSpPr>
          <p:cNvPr id="3" name="Title 2"/>
          <p:cNvSpPr>
            <a:spLocks noGrp="1"/>
          </p:cNvSpPr>
          <p:nvPr>
            <p:ph type="title"/>
          </p:nvPr>
        </p:nvSpPr>
        <p:spPr>
          <a:xfrm>
            <a:off x="414338" y="343772"/>
            <a:ext cx="6965950" cy="854075"/>
          </a:xfrm>
        </p:spPr>
        <p:txBody>
          <a:bodyPr/>
          <a:lstStyle/>
          <a:p>
            <a:r>
              <a:rPr lang="en-GB" dirty="0" err="1" smtClean="0"/>
              <a:t>Vteam</a:t>
            </a:r>
            <a:r>
              <a:rPr lang="en-GB" dirty="0" smtClean="0"/>
              <a:t>:</a:t>
            </a:r>
            <a:br>
              <a:rPr lang="en-GB" dirty="0" smtClean="0"/>
            </a:br>
            <a:r>
              <a:rPr lang="en-GB" dirty="0" smtClean="0"/>
              <a:t>HOT E</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17</a:t>
            </a:fld>
            <a:endParaRPr lang="en-GB" dirty="0"/>
          </a:p>
        </p:txBody>
      </p:sp>
      <p:sp>
        <p:nvSpPr>
          <p:cNvPr id="5" name="Footer Placeholder 4"/>
          <p:cNvSpPr>
            <a:spLocks noGrp="1"/>
          </p:cNvSpPr>
          <p:nvPr>
            <p:ph type="ftr" sz="quarter" idx="11"/>
          </p:nvPr>
        </p:nvSpPr>
        <p:spPr/>
        <p:txBody>
          <a:bodyPr/>
          <a:lstStyle/>
          <a:p>
            <a:pPr>
              <a:defRPr/>
            </a:pPr>
            <a:endParaRPr lang="en-GB"/>
          </a:p>
        </p:txBody>
      </p:sp>
      <p:pic>
        <p:nvPicPr>
          <p:cNvPr id="7"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5272561" y="2924944"/>
            <a:ext cx="2972565" cy="3080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3945" y="3970172"/>
            <a:ext cx="3059832" cy="229487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02400" y="770809"/>
            <a:ext cx="2555776" cy="1916832"/>
          </a:xfrm>
          <a:prstGeom prst="rect">
            <a:avLst/>
          </a:prstGeom>
        </p:spPr>
      </p:pic>
      <p:pic>
        <p:nvPicPr>
          <p:cNvPr id="10" name="Content Placeholder 7"/>
          <p:cNvPicPr>
            <a:picLocks noChangeAspect="1"/>
          </p:cNvPicPr>
          <p:nvPr/>
        </p:nvPicPr>
        <p:blipFill>
          <a:blip r:embed="rId6"/>
          <a:stretch>
            <a:fillRect/>
          </a:stretch>
        </p:blipFill>
        <p:spPr bwMode="auto">
          <a:xfrm>
            <a:off x="179512" y="6177734"/>
            <a:ext cx="2681796" cy="655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1" name="Picture 10"/>
          <p:cNvPicPr>
            <a:picLocks noChangeAspect="1"/>
          </p:cNvPicPr>
          <p:nvPr/>
        </p:nvPicPr>
        <p:blipFill>
          <a:blip r:embed="rId7"/>
          <a:stretch>
            <a:fillRect/>
          </a:stretch>
        </p:blipFill>
        <p:spPr>
          <a:xfrm>
            <a:off x="3923928" y="6111875"/>
            <a:ext cx="2713416" cy="917525"/>
          </a:xfrm>
          <a:prstGeom prst="rect">
            <a:avLst/>
          </a:prstGeom>
        </p:spPr>
      </p:pic>
    </p:spTree>
    <p:extLst>
      <p:ext uri="{BB962C8B-B14F-4D97-AF65-F5344CB8AC3E}">
        <p14:creationId xmlns:p14="http://schemas.microsoft.com/office/powerpoint/2010/main" val="834348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14338" y="1997460"/>
            <a:ext cx="2952328" cy="2214246"/>
          </a:xfrm>
        </p:spPr>
      </p:pic>
      <p:sp>
        <p:nvSpPr>
          <p:cNvPr id="3" name="Title 2"/>
          <p:cNvSpPr>
            <a:spLocks noGrp="1"/>
          </p:cNvSpPr>
          <p:nvPr>
            <p:ph type="title"/>
          </p:nvPr>
        </p:nvSpPr>
        <p:spPr>
          <a:xfrm>
            <a:off x="224929" y="248865"/>
            <a:ext cx="6965950" cy="854075"/>
          </a:xfrm>
        </p:spPr>
        <p:txBody>
          <a:bodyPr/>
          <a:lstStyle/>
          <a:p>
            <a:r>
              <a:rPr lang="en-GB" sz="3200" dirty="0" smtClean="0"/>
              <a:t>Students organised, and delivered the mentoring conference 25 universities attended the event</a:t>
            </a:r>
            <a:endParaRPr lang="en-GB" sz="3200"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18</a:t>
            </a:fld>
            <a:endParaRPr lang="en-GB" dirty="0"/>
          </a:p>
        </p:txBody>
      </p:sp>
      <p:sp>
        <p:nvSpPr>
          <p:cNvPr id="5" name="Footer Placeholder 4"/>
          <p:cNvSpPr>
            <a:spLocks noGrp="1"/>
          </p:cNvSpPr>
          <p:nvPr>
            <p:ph type="ftr" sz="quarter" idx="11"/>
          </p:nvPr>
        </p:nvSpPr>
        <p:spPr/>
        <p:txBody>
          <a:bodyPr/>
          <a:lstStyle/>
          <a:p>
            <a:pPr>
              <a:defRPr/>
            </a:pPr>
            <a:endParaRPr lang="en-GB"/>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7904" y="1955672"/>
            <a:ext cx="3059832" cy="229487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6547783" y="3685465"/>
            <a:ext cx="2627783" cy="1970837"/>
          </a:xfrm>
          <a:prstGeom prst="rect">
            <a:avLst/>
          </a:prstGeom>
        </p:spPr>
      </p:pic>
      <p:pic>
        <p:nvPicPr>
          <p:cNvPr id="9" name="Content Placeholder 7"/>
          <p:cNvPicPr>
            <a:picLocks noChangeAspect="1"/>
          </p:cNvPicPr>
          <p:nvPr/>
        </p:nvPicPr>
        <p:blipFill>
          <a:blip r:embed="rId5"/>
          <a:stretch>
            <a:fillRect/>
          </a:stretch>
        </p:blipFill>
        <p:spPr bwMode="auto">
          <a:xfrm>
            <a:off x="208431" y="6177734"/>
            <a:ext cx="2681796" cy="655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0" name="Picture 9"/>
          <p:cNvPicPr>
            <a:picLocks noChangeAspect="1"/>
          </p:cNvPicPr>
          <p:nvPr/>
        </p:nvPicPr>
        <p:blipFill>
          <a:blip r:embed="rId6"/>
          <a:stretch>
            <a:fillRect/>
          </a:stretch>
        </p:blipFill>
        <p:spPr>
          <a:xfrm>
            <a:off x="3923928" y="6111875"/>
            <a:ext cx="2713416" cy="917525"/>
          </a:xfrm>
          <a:prstGeom prst="rect">
            <a:avLst/>
          </a:prstGeom>
        </p:spPr>
      </p:pic>
    </p:spTree>
    <p:extLst>
      <p:ext uri="{BB962C8B-B14F-4D97-AF65-F5344CB8AC3E}">
        <p14:creationId xmlns:p14="http://schemas.microsoft.com/office/powerpoint/2010/main" val="1141812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19</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pic>
        <p:nvPicPr>
          <p:cNvPr id="10" name="Picture 9"/>
          <p:cNvPicPr>
            <a:picLocks noChangeAspect="1"/>
          </p:cNvPicPr>
          <p:nvPr/>
        </p:nvPicPr>
        <p:blipFill rotWithShape="1">
          <a:blip r:embed="rId5"/>
          <a:srcRect l="27863" t="21453" r="26203" b="6689"/>
          <a:stretch/>
        </p:blipFill>
        <p:spPr>
          <a:xfrm>
            <a:off x="107505" y="253551"/>
            <a:ext cx="8315770" cy="6269901"/>
          </a:xfrm>
          <a:prstGeom prst="rect">
            <a:avLst/>
          </a:prstGeom>
        </p:spPr>
      </p:pic>
    </p:spTree>
    <p:extLst>
      <p:ext uri="{BB962C8B-B14F-4D97-AF65-F5344CB8AC3E}">
        <p14:creationId xmlns:p14="http://schemas.microsoft.com/office/powerpoint/2010/main" val="3898806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Our Research</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2</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sp>
        <p:nvSpPr>
          <p:cNvPr id="7" name="TextBox 6"/>
          <p:cNvSpPr txBox="1"/>
          <p:nvPr/>
        </p:nvSpPr>
        <p:spPr>
          <a:xfrm>
            <a:off x="539552" y="1772816"/>
            <a:ext cx="7488436" cy="4001095"/>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dirty="0" smtClean="0"/>
              <a:t>Increase in international student numbers</a:t>
            </a:r>
          </a:p>
          <a:p>
            <a:pPr marL="342900" indent="-342900">
              <a:spcAft>
                <a:spcPts val="600"/>
              </a:spcAft>
              <a:buFont typeface="Arial" panose="020B0604020202020204" pitchFamily="34" charset="0"/>
              <a:buChar char="•"/>
            </a:pPr>
            <a:endParaRPr lang="en-GB" dirty="0"/>
          </a:p>
          <a:p>
            <a:pPr marL="342900" indent="-342900">
              <a:spcAft>
                <a:spcPts val="600"/>
              </a:spcAft>
              <a:buFont typeface="Arial" panose="020B0604020202020204" pitchFamily="34" charset="0"/>
              <a:buChar char="•"/>
            </a:pPr>
            <a:r>
              <a:rPr lang="en-GB" dirty="0" smtClean="0"/>
              <a:t>Longitudinal study of four years indicated challenges in adapting to our education system, developing employability skills and integrating within the community</a:t>
            </a:r>
          </a:p>
          <a:p>
            <a:pPr marL="342900" indent="-342900">
              <a:spcAft>
                <a:spcPts val="600"/>
              </a:spcAft>
              <a:buFont typeface="Arial" panose="020B0604020202020204" pitchFamily="34" charset="0"/>
              <a:buChar char="•"/>
            </a:pPr>
            <a:endParaRPr lang="en-GB" sz="2000" dirty="0" smtClean="0"/>
          </a:p>
          <a:p>
            <a:pPr marL="342900" indent="-342900">
              <a:spcAft>
                <a:spcPts val="600"/>
              </a:spcAft>
              <a:buFont typeface="Arial" panose="020B0604020202020204" pitchFamily="34" charset="0"/>
              <a:buChar char="•"/>
            </a:pPr>
            <a:endParaRPr lang="en-GB" sz="2000" dirty="0" smtClean="0"/>
          </a:p>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3302573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20</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pic>
        <p:nvPicPr>
          <p:cNvPr id="2" name="Picture 1"/>
          <p:cNvPicPr>
            <a:picLocks noChangeAspect="1"/>
          </p:cNvPicPr>
          <p:nvPr/>
        </p:nvPicPr>
        <p:blipFill>
          <a:blip r:embed="rId5"/>
          <a:stretch>
            <a:fillRect/>
          </a:stretch>
        </p:blipFill>
        <p:spPr>
          <a:xfrm>
            <a:off x="149319" y="332656"/>
            <a:ext cx="8455129" cy="5919483"/>
          </a:xfrm>
          <a:prstGeom prst="rect">
            <a:avLst/>
          </a:prstGeom>
        </p:spPr>
      </p:pic>
      <p:pic>
        <p:nvPicPr>
          <p:cNvPr id="3" name="Picture 2"/>
          <p:cNvPicPr>
            <a:picLocks noChangeAspect="1"/>
          </p:cNvPicPr>
          <p:nvPr/>
        </p:nvPicPr>
        <p:blipFill>
          <a:blip r:embed="rId6"/>
          <a:stretch>
            <a:fillRect/>
          </a:stretch>
        </p:blipFill>
        <p:spPr>
          <a:xfrm>
            <a:off x="2952" y="60170"/>
            <a:ext cx="7151228" cy="1518036"/>
          </a:xfrm>
          <a:prstGeom prst="rect">
            <a:avLst/>
          </a:prstGeom>
        </p:spPr>
      </p:pic>
    </p:spTree>
    <p:extLst>
      <p:ext uri="{BB962C8B-B14F-4D97-AF65-F5344CB8AC3E}">
        <p14:creationId xmlns:p14="http://schemas.microsoft.com/office/powerpoint/2010/main" val="308972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smtClean="0"/>
          </a:p>
          <a:p>
            <a:pPr marL="0" indent="0">
              <a:buNone/>
            </a:pPr>
            <a:r>
              <a:rPr lang="en-GB" dirty="0">
                <a:hlinkClick r:id="rId2"/>
              </a:rPr>
              <a:t>https://</a:t>
            </a:r>
            <a:r>
              <a:rPr lang="en-GB" dirty="0" smtClean="0">
                <a:hlinkClick r:id="rId2"/>
              </a:rPr>
              <a:t>v3.pebblepad.co.uk/v3portfolio/uwl/Asset/View/k8c6y9HZ98jrs4mZq65t6pM4bh</a:t>
            </a:r>
            <a:endParaRPr lang="en-GB" dirty="0" smtClean="0"/>
          </a:p>
          <a:p>
            <a:pPr marL="0" indent="0">
              <a:buNone/>
            </a:pPr>
            <a:endParaRPr lang="en-GB" dirty="0"/>
          </a:p>
          <a:p>
            <a:pPr marL="0" indent="0">
              <a:buNone/>
            </a:pPr>
            <a:endParaRPr lang="en-GB" dirty="0"/>
          </a:p>
        </p:txBody>
      </p:sp>
      <p:sp>
        <p:nvSpPr>
          <p:cNvPr id="3" name="Title 2"/>
          <p:cNvSpPr>
            <a:spLocks noGrp="1"/>
          </p:cNvSpPr>
          <p:nvPr>
            <p:ph type="title"/>
          </p:nvPr>
        </p:nvSpPr>
        <p:spPr>
          <a:xfrm>
            <a:off x="424260" y="366289"/>
            <a:ext cx="6965950" cy="854075"/>
          </a:xfrm>
        </p:spPr>
        <p:txBody>
          <a:bodyPr/>
          <a:lstStyle/>
          <a:p>
            <a:r>
              <a:rPr lang="en-GB" dirty="0" smtClean="0"/>
              <a:t>Blended Learning Phased Assessment Strategy</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21</a:t>
            </a:fld>
            <a:endParaRPr lang="en-GB" dirty="0"/>
          </a:p>
        </p:txBody>
      </p:sp>
      <p:pic>
        <p:nvPicPr>
          <p:cNvPr id="7" name="Picture 6"/>
          <p:cNvPicPr>
            <a:picLocks noChangeAspect="1"/>
          </p:cNvPicPr>
          <p:nvPr/>
        </p:nvPicPr>
        <p:blipFill>
          <a:blip r:embed="rId3"/>
          <a:stretch>
            <a:fillRect/>
          </a:stretch>
        </p:blipFill>
        <p:spPr>
          <a:xfrm>
            <a:off x="0" y="6176362"/>
            <a:ext cx="2682472" cy="658425"/>
          </a:xfrm>
          <a:prstGeom prst="rect">
            <a:avLst/>
          </a:prstGeom>
        </p:spPr>
      </p:pic>
      <p:sp>
        <p:nvSpPr>
          <p:cNvPr id="5" name="Footer Placeholder 4"/>
          <p:cNvSpPr>
            <a:spLocks noGrp="1"/>
          </p:cNvSpPr>
          <p:nvPr>
            <p:ph type="ftr" sz="quarter" idx="11"/>
          </p:nvPr>
        </p:nvSpPr>
        <p:spPr/>
        <p:txBody>
          <a:bodyPr/>
          <a:lstStyle/>
          <a:p>
            <a:pPr>
              <a:defRPr/>
            </a:pPr>
            <a:endParaRPr lang="en-GB" dirty="0"/>
          </a:p>
        </p:txBody>
      </p:sp>
      <p:pic>
        <p:nvPicPr>
          <p:cNvPr id="8" name="Picture 7"/>
          <p:cNvPicPr>
            <a:picLocks noChangeAspect="1"/>
          </p:cNvPicPr>
          <p:nvPr/>
        </p:nvPicPr>
        <p:blipFill>
          <a:blip r:embed="rId4"/>
          <a:stretch>
            <a:fillRect/>
          </a:stretch>
        </p:blipFill>
        <p:spPr>
          <a:xfrm>
            <a:off x="3907235" y="6046811"/>
            <a:ext cx="2713416" cy="917525"/>
          </a:xfrm>
          <a:prstGeom prst="rect">
            <a:avLst/>
          </a:prstGeom>
        </p:spPr>
      </p:pic>
    </p:spTree>
    <p:extLst>
      <p:ext uri="{BB962C8B-B14F-4D97-AF65-F5344CB8AC3E}">
        <p14:creationId xmlns:p14="http://schemas.microsoft.com/office/powerpoint/2010/main" val="417480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normAutofit fontScale="90000"/>
          </a:bodyPr>
          <a:lstStyle/>
          <a:p>
            <a:r>
              <a:rPr lang="en-GB" dirty="0" smtClean="0"/>
              <a:t>Example:</a:t>
            </a:r>
            <a:br>
              <a:rPr lang="en-GB" dirty="0" smtClean="0"/>
            </a:br>
            <a:r>
              <a:rPr lang="en-GB" sz="2700" dirty="0" smtClean="0">
                <a:hlinkClick r:id="rId2"/>
              </a:rPr>
              <a:t>http://www.pebblepad.co.uk/uwl/viewasset.aspx?oid=70765&amp;type=webfolio</a:t>
            </a:r>
            <a:r>
              <a:rPr lang="en-GB" sz="2700" dirty="0" smtClean="0"/>
              <a:t/>
            </a:r>
            <a:br>
              <a:rPr lang="en-GB" sz="2700" dirty="0" smtClean="0"/>
            </a:br>
            <a:r>
              <a:rPr lang="en-GB" sz="2700" dirty="0"/>
              <a:t/>
            </a:r>
            <a:br>
              <a:rPr lang="en-GB" sz="2700" dirty="0"/>
            </a:br>
            <a:endParaRPr lang="en-GB" sz="2700" dirty="0"/>
          </a:p>
        </p:txBody>
      </p:sp>
      <p:pic>
        <p:nvPicPr>
          <p:cNvPr id="9219"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9375" b="6250"/>
          <a:stretch/>
        </p:blipFill>
        <p:spPr bwMode="auto">
          <a:xfrm>
            <a:off x="1331640" y="2132856"/>
            <a:ext cx="5783244" cy="390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383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260" y="366289"/>
            <a:ext cx="6965950" cy="854075"/>
          </a:xfrm>
        </p:spPr>
        <p:txBody>
          <a:bodyPr/>
          <a:lstStyle/>
          <a:p>
            <a:r>
              <a:rPr lang="en-GB" dirty="0" smtClean="0"/>
              <a:t>Results</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23</a:t>
            </a:fld>
            <a:endParaRPr lang="en-GB" dirty="0"/>
          </a:p>
        </p:txBody>
      </p:sp>
      <p:pic>
        <p:nvPicPr>
          <p:cNvPr id="7" name="Picture 6"/>
          <p:cNvPicPr>
            <a:picLocks noChangeAspect="1"/>
          </p:cNvPicPr>
          <p:nvPr/>
        </p:nvPicPr>
        <p:blipFill>
          <a:blip r:embed="rId2"/>
          <a:stretch>
            <a:fillRect/>
          </a:stretch>
        </p:blipFill>
        <p:spPr>
          <a:xfrm>
            <a:off x="0" y="6176362"/>
            <a:ext cx="2682472" cy="658425"/>
          </a:xfrm>
          <a:prstGeom prst="rect">
            <a:avLst/>
          </a:prstGeom>
        </p:spPr>
      </p:pic>
      <p:sp>
        <p:nvSpPr>
          <p:cNvPr id="5" name="Footer Placeholder 4"/>
          <p:cNvSpPr>
            <a:spLocks noGrp="1"/>
          </p:cNvSpPr>
          <p:nvPr>
            <p:ph type="ftr" sz="quarter" idx="11"/>
          </p:nvPr>
        </p:nvSpPr>
        <p:spPr/>
        <p:txBody>
          <a:bodyPr/>
          <a:lstStyle/>
          <a:p>
            <a:pPr>
              <a:defRPr/>
            </a:pPr>
            <a:endParaRPr lang="en-GB" dirty="0"/>
          </a:p>
        </p:txBody>
      </p:sp>
      <p:pic>
        <p:nvPicPr>
          <p:cNvPr id="8" name="Picture 7"/>
          <p:cNvPicPr>
            <a:picLocks noChangeAspect="1"/>
          </p:cNvPicPr>
          <p:nvPr/>
        </p:nvPicPr>
        <p:blipFill>
          <a:blip r:embed="rId3"/>
          <a:stretch>
            <a:fillRect/>
          </a:stretch>
        </p:blipFill>
        <p:spPr>
          <a:xfrm>
            <a:off x="3907235" y="6046811"/>
            <a:ext cx="2713416" cy="917525"/>
          </a:xfrm>
          <a:prstGeom prst="rect">
            <a:avLst/>
          </a:prstGeom>
        </p:spPr>
      </p:pic>
      <p:sp>
        <p:nvSpPr>
          <p:cNvPr id="9" name="Content Placeholder 8"/>
          <p:cNvSpPr>
            <a:spLocks noGrp="1"/>
          </p:cNvSpPr>
          <p:nvPr>
            <p:ph idx="1"/>
          </p:nvPr>
        </p:nvSpPr>
        <p:spPr/>
        <p:txBody>
          <a:bodyPr>
            <a:normAutofit lnSpcReduction="10000"/>
          </a:bodyPr>
          <a:lstStyle/>
          <a:p>
            <a:r>
              <a:rPr lang="en-GB" dirty="0" smtClean="0"/>
              <a:t>Highly improved academic results and progression</a:t>
            </a:r>
          </a:p>
          <a:p>
            <a:endParaRPr lang="en-GB" dirty="0"/>
          </a:p>
          <a:p>
            <a:r>
              <a:rPr lang="en-GB" dirty="0" smtClean="0"/>
              <a:t>14 industry awards</a:t>
            </a:r>
          </a:p>
          <a:p>
            <a:endParaRPr lang="en-GB" dirty="0"/>
          </a:p>
          <a:p>
            <a:r>
              <a:rPr lang="en-GB" dirty="0" smtClean="0"/>
              <a:t>High profile placements</a:t>
            </a:r>
          </a:p>
          <a:p>
            <a:endParaRPr lang="en-GB" dirty="0"/>
          </a:p>
          <a:p>
            <a:r>
              <a:rPr lang="en-GB" dirty="0" smtClean="0"/>
              <a:t>95% employment upon graduation</a:t>
            </a:r>
          </a:p>
          <a:p>
            <a:endParaRPr lang="en-GB" dirty="0"/>
          </a:p>
          <a:p>
            <a:r>
              <a:rPr lang="en-GB" dirty="0" smtClean="0"/>
              <a:t>Students feel confident, happy and settled.</a:t>
            </a:r>
            <a:endParaRPr lang="en-GB" dirty="0"/>
          </a:p>
        </p:txBody>
      </p:sp>
    </p:spTree>
    <p:extLst>
      <p:ext uri="{BB962C8B-B14F-4D97-AF65-F5344CB8AC3E}">
        <p14:creationId xmlns:p14="http://schemas.microsoft.com/office/powerpoint/2010/main" val="1619792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852936"/>
            <a:ext cx="6858000" cy="1790700"/>
          </a:xfrm>
        </p:spPr>
        <p:txBody>
          <a:bodyPr>
            <a:normAutofit fontScale="90000"/>
          </a:bodyPr>
          <a:lstStyle/>
          <a:p>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300" dirty="0"/>
              <a:t/>
            </a:r>
            <a:br>
              <a:rPr lang="en-GB" sz="3300" dirty="0"/>
            </a:br>
            <a:r>
              <a:rPr lang="en-GB" sz="3100" dirty="0"/>
              <a:t>How will Tourism and Hospitality Education have to change in 5, 10 and 15 years’ time for the global citizen student? </a:t>
            </a:r>
            <a:r>
              <a:rPr lang="en-GB" sz="2700" dirty="0"/>
              <a:t/>
            </a:r>
            <a:br>
              <a:rPr lang="en-GB" sz="2700" dirty="0"/>
            </a:br>
            <a:r>
              <a:rPr lang="en-GB" sz="2700" dirty="0"/>
              <a:t/>
            </a:r>
            <a:br>
              <a:rPr lang="en-GB" sz="2700" dirty="0"/>
            </a:br>
            <a:r>
              <a:rPr lang="en-GB" sz="1800" dirty="0" err="1"/>
              <a:t>Zabin</a:t>
            </a:r>
            <a:r>
              <a:rPr lang="en-GB" sz="1800" dirty="0"/>
              <a:t> </a:t>
            </a:r>
            <a:r>
              <a:rPr lang="en-GB" sz="1800" dirty="0" err="1"/>
              <a:t>Visram</a:t>
            </a:r>
            <a:r>
              <a:rPr lang="en-GB" sz="1800" dirty="0"/>
              <a:t>, Senior Lecturer, University of West London </a:t>
            </a:r>
            <a:br>
              <a:rPr lang="en-GB" sz="1800" dirty="0"/>
            </a:br>
            <a:r>
              <a:rPr lang="en-GB" sz="1800" dirty="0"/>
              <a:t>Ingrid </a:t>
            </a:r>
            <a:r>
              <a:rPr lang="en-GB" sz="1800" dirty="0" err="1"/>
              <a:t>Kanuga</a:t>
            </a:r>
            <a:r>
              <a:rPr lang="en-GB" sz="1800" dirty="0"/>
              <a:t>, Senior Lecturer, University of West London</a:t>
            </a:r>
            <a:r>
              <a:rPr lang="en-GB" sz="2700" dirty="0"/>
              <a:t/>
            </a:r>
            <a:br>
              <a:rPr lang="en-GB" sz="2700" dirty="0"/>
            </a:br>
            <a:endParaRPr lang="en-GB" sz="3300" dirty="0"/>
          </a:p>
        </p:txBody>
      </p:sp>
      <p:pic>
        <p:nvPicPr>
          <p:cNvPr id="3" name="Picture 2"/>
          <p:cNvPicPr>
            <a:picLocks noChangeAspect="1"/>
          </p:cNvPicPr>
          <p:nvPr/>
        </p:nvPicPr>
        <p:blipFill>
          <a:blip r:embed="rId2"/>
          <a:stretch>
            <a:fillRect/>
          </a:stretch>
        </p:blipFill>
        <p:spPr>
          <a:xfrm>
            <a:off x="3203848" y="188640"/>
            <a:ext cx="3505200" cy="1304925"/>
          </a:xfrm>
          <a:prstGeom prst="rect">
            <a:avLst/>
          </a:prstGeom>
        </p:spPr>
      </p:pic>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0"/>
          </p:nvPr>
        </p:nvSpPr>
        <p:spPr/>
        <p:txBody>
          <a:bodyPr/>
          <a:lstStyle/>
          <a:p>
            <a:pPr>
              <a:defRPr/>
            </a:pPr>
            <a:fld id="{7BCC14A5-C949-6D43-8B6C-9BD3ECF845D9}" type="slidenum">
              <a:rPr lang="en-GB" smtClean="0"/>
              <a:pPr>
                <a:defRPr/>
              </a:pPr>
              <a:t>24</a:t>
            </a:fld>
            <a:endParaRPr lang="en-GB" dirty="0"/>
          </a:p>
        </p:txBody>
      </p:sp>
    </p:spTree>
    <p:extLst>
      <p:ext uri="{BB962C8B-B14F-4D97-AF65-F5344CB8AC3E}">
        <p14:creationId xmlns:p14="http://schemas.microsoft.com/office/powerpoint/2010/main" val="2400985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Our Research</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3</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sp>
        <p:nvSpPr>
          <p:cNvPr id="7" name="TextBox 6"/>
          <p:cNvSpPr txBox="1"/>
          <p:nvPr/>
        </p:nvSpPr>
        <p:spPr>
          <a:xfrm>
            <a:off x="827584" y="1683024"/>
            <a:ext cx="6768752" cy="4016484"/>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dirty="0"/>
              <a:t>To address these challenges we created a conceptual framework named The Learning, Assessment, Pastoral (LAP) conceptual Framework.</a:t>
            </a:r>
          </a:p>
          <a:p>
            <a:pPr marL="342900" indent="-342900">
              <a:spcAft>
                <a:spcPts val="600"/>
              </a:spcAft>
              <a:buFont typeface="Arial" panose="020B0604020202020204" pitchFamily="34" charset="0"/>
              <a:buChar char="•"/>
            </a:pPr>
            <a:endParaRPr lang="en-GB" dirty="0" smtClean="0"/>
          </a:p>
          <a:p>
            <a:pPr marL="342900" indent="-342900">
              <a:spcAft>
                <a:spcPts val="600"/>
              </a:spcAft>
              <a:buFont typeface="Arial" panose="020B0604020202020204" pitchFamily="34" charset="0"/>
              <a:buChar char="•"/>
            </a:pPr>
            <a:endParaRPr lang="en-GB" dirty="0"/>
          </a:p>
          <a:p>
            <a:pPr marL="342900" indent="-342900">
              <a:spcAft>
                <a:spcPts val="600"/>
              </a:spcAft>
              <a:buFont typeface="Arial" panose="020B0604020202020204" pitchFamily="34" charset="0"/>
              <a:buChar char="•"/>
            </a:pPr>
            <a:r>
              <a:rPr lang="en-GB" dirty="0" smtClean="0"/>
              <a:t>This </a:t>
            </a:r>
            <a:r>
              <a:rPr lang="en-GB" dirty="0"/>
              <a:t>provides for a theoretical model perpetuating the concepts of incremental learning, critical thinking; volunteering, competitive spirit and mentoring</a:t>
            </a:r>
          </a:p>
        </p:txBody>
      </p:sp>
    </p:spTree>
    <p:extLst>
      <p:ext uri="{BB962C8B-B14F-4D97-AF65-F5344CB8AC3E}">
        <p14:creationId xmlns:p14="http://schemas.microsoft.com/office/powerpoint/2010/main" val="831952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Background</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4</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pic>
        <p:nvPicPr>
          <p:cNvPr id="2" name="Picture 1"/>
          <p:cNvPicPr>
            <a:picLocks noChangeAspect="1"/>
          </p:cNvPicPr>
          <p:nvPr/>
        </p:nvPicPr>
        <p:blipFill>
          <a:blip r:embed="rId5"/>
          <a:stretch>
            <a:fillRect/>
          </a:stretch>
        </p:blipFill>
        <p:spPr>
          <a:xfrm>
            <a:off x="414338" y="1700808"/>
            <a:ext cx="5820686" cy="3394040"/>
          </a:xfrm>
          <a:prstGeom prst="rect">
            <a:avLst/>
          </a:prstGeom>
        </p:spPr>
      </p:pic>
      <p:sp>
        <p:nvSpPr>
          <p:cNvPr id="7" name="Rectangle 6"/>
          <p:cNvSpPr/>
          <p:nvPr/>
        </p:nvSpPr>
        <p:spPr>
          <a:xfrm>
            <a:off x="6432114" y="1782319"/>
            <a:ext cx="2699792" cy="1938992"/>
          </a:xfrm>
          <a:prstGeom prst="rect">
            <a:avLst/>
          </a:prstGeom>
        </p:spPr>
        <p:txBody>
          <a:bodyPr wrap="square">
            <a:spAutoFit/>
          </a:bodyPr>
          <a:lstStyle/>
          <a:p>
            <a:r>
              <a:rPr lang="en-GB" dirty="0"/>
              <a:t>Depicting the trend in rising international student numbers studying at UWL. </a:t>
            </a:r>
          </a:p>
        </p:txBody>
      </p:sp>
    </p:spTree>
    <p:extLst>
      <p:ext uri="{BB962C8B-B14F-4D97-AF65-F5344CB8AC3E}">
        <p14:creationId xmlns:p14="http://schemas.microsoft.com/office/powerpoint/2010/main" val="584026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Background</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5</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sp>
        <p:nvSpPr>
          <p:cNvPr id="2" name="TextBox 1"/>
          <p:cNvSpPr txBox="1"/>
          <p:nvPr/>
        </p:nvSpPr>
        <p:spPr>
          <a:xfrm>
            <a:off x="755576" y="1844824"/>
            <a:ext cx="7272412" cy="3323987"/>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000" dirty="0"/>
              <a:t>According to the HESA, there were 124,545 non-UK domiciled postgraduate students who studied in British universities in 2005/2006. </a:t>
            </a:r>
            <a:r>
              <a:rPr lang="en-GB" sz="2000" dirty="0" smtClean="0"/>
              <a:t> And </a:t>
            </a:r>
            <a:r>
              <a:rPr lang="en-GB" sz="2000" dirty="0"/>
              <a:t>in 2012/2013 this figure has increased to 195, 755  </a:t>
            </a:r>
            <a:r>
              <a:rPr lang="en-GB" sz="2000" dirty="0" smtClean="0"/>
              <a:t>(57% </a:t>
            </a:r>
            <a:r>
              <a:rPr lang="en-GB" sz="2000" dirty="0"/>
              <a:t>increase). </a:t>
            </a:r>
            <a:endParaRPr lang="en-GB" sz="2000" dirty="0" smtClean="0"/>
          </a:p>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r>
              <a:rPr lang="en-GB" sz="2000" dirty="0"/>
              <a:t>In addition Universities have started to provide the same education at campuses in host countries, taking the home country academic team into new environments where they have to be ready to provide suitable learning teaching and assessment strategies.</a:t>
            </a:r>
            <a:endParaRPr lang="en-GB" sz="2000" dirty="0" smtClean="0"/>
          </a:p>
        </p:txBody>
      </p:sp>
    </p:spTree>
    <p:extLst>
      <p:ext uri="{BB962C8B-B14F-4D97-AF65-F5344CB8AC3E}">
        <p14:creationId xmlns:p14="http://schemas.microsoft.com/office/powerpoint/2010/main" val="949750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The Question</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6</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sp>
        <p:nvSpPr>
          <p:cNvPr id="2" name="TextBox 1"/>
          <p:cNvSpPr txBox="1"/>
          <p:nvPr/>
        </p:nvSpPr>
        <p:spPr>
          <a:xfrm>
            <a:off x="755576" y="1844824"/>
            <a:ext cx="7272412" cy="2400657"/>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000" dirty="0"/>
              <a:t>How can universities adapt their programmes to help the international students get accustomed to the UK teaching delivery and assessment structures? </a:t>
            </a:r>
            <a:endParaRPr lang="en-GB" sz="2000" dirty="0" smtClean="0"/>
          </a:p>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r>
              <a:rPr lang="en-GB" sz="2000" dirty="0" smtClean="0"/>
              <a:t>How </a:t>
            </a:r>
            <a:r>
              <a:rPr lang="en-GB" sz="2000" dirty="0"/>
              <a:t>can universities develop their curriculums to build in appropriate employability skills to enable them </a:t>
            </a:r>
            <a:r>
              <a:rPr lang="en-GB" sz="2000" dirty="0" smtClean="0"/>
              <a:t>to build </a:t>
            </a:r>
            <a:r>
              <a:rPr lang="en-GB" sz="2000" dirty="0"/>
              <a:t>a career in their respective industries? </a:t>
            </a:r>
            <a:endParaRPr lang="en-GB" sz="2000" dirty="0" smtClean="0"/>
          </a:p>
        </p:txBody>
      </p:sp>
    </p:spTree>
    <p:extLst>
      <p:ext uri="{BB962C8B-B14F-4D97-AF65-F5344CB8AC3E}">
        <p14:creationId xmlns:p14="http://schemas.microsoft.com/office/powerpoint/2010/main" val="3442922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Influence</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7</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sp>
        <p:nvSpPr>
          <p:cNvPr id="2" name="TextBox 1"/>
          <p:cNvSpPr txBox="1"/>
          <p:nvPr/>
        </p:nvSpPr>
        <p:spPr>
          <a:xfrm>
            <a:off x="755576" y="1844824"/>
            <a:ext cx="7272412" cy="3631763"/>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000" dirty="0"/>
              <a:t>One significant stakeholder influencing university programmes is the employer. They have identified key specific graduate attributes that need to be developed by universities, namely development of soft skills involving communication, change management, self and other leadership, presentation, flexibility and </a:t>
            </a:r>
            <a:r>
              <a:rPr lang="en-GB" sz="2000" dirty="0" smtClean="0"/>
              <a:t>application. </a:t>
            </a:r>
          </a:p>
          <a:p>
            <a:pPr marL="342900" indent="-342900">
              <a:spcAft>
                <a:spcPts val="600"/>
              </a:spcAft>
              <a:buFont typeface="Arial" panose="020B0604020202020204" pitchFamily="34" charset="0"/>
              <a:buChar char="•"/>
            </a:pPr>
            <a:endParaRPr lang="en-GB" sz="2000" dirty="0" smtClean="0"/>
          </a:p>
          <a:p>
            <a:pPr marL="342900" indent="-342900">
              <a:spcAft>
                <a:spcPts val="600"/>
              </a:spcAft>
              <a:buFont typeface="Arial" panose="020B0604020202020204" pitchFamily="34" charset="0"/>
              <a:buChar char="•"/>
            </a:pPr>
            <a:r>
              <a:rPr lang="en-GB" sz="2000" dirty="0"/>
              <a:t>The Leitch report into review of skills (2006:p3) further identified that there is a direct correlation between skills and employment and indicated that it is the universities that need to make reforms to address this correlation better. </a:t>
            </a:r>
            <a:endParaRPr lang="en-GB" sz="2000" dirty="0" smtClean="0"/>
          </a:p>
        </p:txBody>
      </p:sp>
    </p:spTree>
    <p:extLst>
      <p:ext uri="{BB962C8B-B14F-4D97-AF65-F5344CB8AC3E}">
        <p14:creationId xmlns:p14="http://schemas.microsoft.com/office/powerpoint/2010/main" val="3028429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The Study</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8</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sp>
        <p:nvSpPr>
          <p:cNvPr id="2" name="TextBox 1"/>
          <p:cNvSpPr txBox="1"/>
          <p:nvPr/>
        </p:nvSpPr>
        <p:spPr>
          <a:xfrm>
            <a:off x="755576" y="1844824"/>
            <a:ext cx="7272412" cy="263149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GB" sz="2000" dirty="0" smtClean="0"/>
              <a:t>4 year qualitative study involving students in focus groups.</a:t>
            </a:r>
          </a:p>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endParaRPr lang="en-GB" sz="2000" dirty="0" smtClean="0"/>
          </a:p>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r>
              <a:rPr lang="en-GB" sz="2000" dirty="0" smtClean="0"/>
              <a:t>Students on Graduate Diploma course with placement element.</a:t>
            </a:r>
          </a:p>
          <a:p>
            <a:pPr marL="342900" indent="-342900">
              <a:spcAft>
                <a:spcPts val="6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2738342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26764" y="6172037"/>
            <a:ext cx="2681796" cy="655681"/>
          </a:xfrm>
          <a:prstGeom prst="rect">
            <a:avLst/>
          </a:prstGeom>
        </p:spPr>
      </p:pic>
      <p:sp>
        <p:nvSpPr>
          <p:cNvPr id="3" name="Title 2"/>
          <p:cNvSpPr>
            <a:spLocks noGrp="1"/>
          </p:cNvSpPr>
          <p:nvPr>
            <p:ph type="title"/>
          </p:nvPr>
        </p:nvSpPr>
        <p:spPr>
          <a:xfrm>
            <a:off x="414338" y="476672"/>
            <a:ext cx="6965950" cy="854075"/>
          </a:xfrm>
        </p:spPr>
        <p:txBody>
          <a:bodyPr/>
          <a:lstStyle/>
          <a:p>
            <a:r>
              <a:rPr lang="en-GB" dirty="0" smtClean="0"/>
              <a:t>Findings</a:t>
            </a:r>
            <a:endParaRPr lang="en-GB" dirty="0"/>
          </a:p>
        </p:txBody>
      </p:sp>
      <p:sp>
        <p:nvSpPr>
          <p:cNvPr id="4" name="Slide Number Placeholder 3"/>
          <p:cNvSpPr>
            <a:spLocks noGrp="1"/>
          </p:cNvSpPr>
          <p:nvPr>
            <p:ph type="sldNum" sz="quarter" idx="10"/>
          </p:nvPr>
        </p:nvSpPr>
        <p:spPr/>
        <p:txBody>
          <a:bodyPr/>
          <a:lstStyle/>
          <a:p>
            <a:pPr>
              <a:defRPr/>
            </a:pPr>
            <a:fld id="{40AC488E-D317-AD4E-9D65-863F647F8AC1}" type="slidenum">
              <a:rPr lang="en-GB" smtClean="0"/>
              <a:pPr>
                <a:defRPr/>
              </a:pPr>
              <a:t>9</a:t>
            </a:fld>
            <a:endParaRPr lang="en-GB" dirty="0"/>
          </a:p>
        </p:txBody>
      </p:sp>
      <p:sp>
        <p:nvSpPr>
          <p:cNvPr id="5" name="Footer Placeholder 4"/>
          <p:cNvSpPr>
            <a:spLocks noGrp="1"/>
          </p:cNvSpPr>
          <p:nvPr>
            <p:ph type="ftr" sz="quarter" idx="11"/>
          </p:nvPr>
        </p:nvSpPr>
        <p:spPr/>
        <p:txBody>
          <a:bodyPr/>
          <a:lstStyle/>
          <a:p>
            <a:pPr>
              <a:defRPr/>
            </a:pPr>
            <a:endParaRPr lang="en-GB" dirty="0"/>
          </a:p>
        </p:txBody>
      </p:sp>
      <p:pic>
        <p:nvPicPr>
          <p:cNvPr id="6" name="Picture 5"/>
          <p:cNvPicPr>
            <a:picLocks noChangeAspect="1"/>
          </p:cNvPicPr>
          <p:nvPr/>
        </p:nvPicPr>
        <p:blipFill>
          <a:blip r:embed="rId4"/>
          <a:stretch>
            <a:fillRect/>
          </a:stretch>
        </p:blipFill>
        <p:spPr>
          <a:xfrm>
            <a:off x="3923928" y="6111875"/>
            <a:ext cx="2713416" cy="917525"/>
          </a:xfrm>
          <a:prstGeom prst="rect">
            <a:avLst/>
          </a:prstGeom>
        </p:spPr>
      </p:pic>
      <p:sp>
        <p:nvSpPr>
          <p:cNvPr id="2" name="TextBox 1"/>
          <p:cNvSpPr txBox="1"/>
          <p:nvPr/>
        </p:nvSpPr>
        <p:spPr>
          <a:xfrm>
            <a:off x="724243" y="1844824"/>
            <a:ext cx="7272412" cy="4031873"/>
          </a:xfrm>
          <a:prstGeom prst="rect">
            <a:avLst/>
          </a:prstGeom>
          <a:noFill/>
          <a:ln>
            <a:noFill/>
          </a:ln>
        </p:spPr>
        <p:txBody>
          <a:bodyPr wrap="square" rtlCol="0">
            <a:spAutoFit/>
          </a:bodyPr>
          <a:lstStyle/>
          <a:p>
            <a:pPr>
              <a:spcAft>
                <a:spcPts val="600"/>
              </a:spcAft>
            </a:pPr>
            <a:r>
              <a:rPr lang="en-GB" dirty="0" smtClean="0"/>
              <a:t>The </a:t>
            </a:r>
            <a:r>
              <a:rPr lang="en-GB" dirty="0"/>
              <a:t>international student learning was </a:t>
            </a:r>
            <a:r>
              <a:rPr lang="en-GB" dirty="0" smtClean="0"/>
              <a:t>impacted by:</a:t>
            </a:r>
          </a:p>
          <a:p>
            <a:pPr>
              <a:spcAft>
                <a:spcPts val="600"/>
              </a:spcAft>
            </a:pPr>
            <a:endParaRPr lang="en-GB" dirty="0" smtClean="0"/>
          </a:p>
          <a:p>
            <a:pPr marL="800100" lvl="1" indent="-342900">
              <a:spcAft>
                <a:spcPts val="600"/>
              </a:spcAft>
              <a:buFont typeface="Arial" panose="020B0604020202020204" pitchFamily="34" charset="0"/>
              <a:buChar char="•"/>
            </a:pPr>
            <a:r>
              <a:rPr lang="en-GB" dirty="0" smtClean="0"/>
              <a:t> </a:t>
            </a:r>
            <a:r>
              <a:rPr lang="en-GB" dirty="0"/>
              <a:t>the different delivery and teaching methods; </a:t>
            </a:r>
            <a:endParaRPr lang="en-GB" dirty="0" smtClean="0"/>
          </a:p>
          <a:p>
            <a:pPr lvl="1">
              <a:spcAft>
                <a:spcPts val="600"/>
              </a:spcAft>
            </a:pPr>
            <a:endParaRPr lang="en-GB" dirty="0" smtClean="0"/>
          </a:p>
          <a:p>
            <a:pPr marL="800100" lvl="1" indent="-342900">
              <a:spcAft>
                <a:spcPts val="600"/>
              </a:spcAft>
              <a:buFont typeface="Arial" panose="020B0604020202020204" pitchFamily="34" charset="0"/>
              <a:buChar char="•"/>
            </a:pPr>
            <a:r>
              <a:rPr lang="en-GB" dirty="0" smtClean="0"/>
              <a:t>the </a:t>
            </a:r>
            <a:r>
              <a:rPr lang="en-GB" dirty="0"/>
              <a:t>different forms of assessment strategies; </a:t>
            </a:r>
            <a:endParaRPr lang="en-GB" dirty="0" smtClean="0"/>
          </a:p>
          <a:p>
            <a:pPr lvl="1">
              <a:spcAft>
                <a:spcPts val="600"/>
              </a:spcAft>
            </a:pPr>
            <a:endParaRPr lang="en-GB" dirty="0" smtClean="0"/>
          </a:p>
          <a:p>
            <a:pPr marL="800100" lvl="1" indent="-342900">
              <a:spcAft>
                <a:spcPts val="600"/>
              </a:spcAft>
              <a:buFont typeface="Arial" panose="020B0604020202020204" pitchFamily="34" charset="0"/>
              <a:buChar char="•"/>
            </a:pPr>
            <a:r>
              <a:rPr lang="en-GB" dirty="0" smtClean="0"/>
              <a:t>concepts </a:t>
            </a:r>
            <a:r>
              <a:rPr lang="en-GB" dirty="0"/>
              <a:t>of independent learning; </a:t>
            </a:r>
            <a:endParaRPr lang="en-GB" dirty="0" smtClean="0"/>
          </a:p>
          <a:p>
            <a:pPr lvl="1">
              <a:spcAft>
                <a:spcPts val="600"/>
              </a:spcAft>
            </a:pPr>
            <a:endParaRPr lang="en-GB" dirty="0"/>
          </a:p>
          <a:p>
            <a:pPr marL="800100" lvl="1" indent="-342900">
              <a:spcAft>
                <a:spcPts val="600"/>
              </a:spcAft>
              <a:buFont typeface="Arial" panose="020B0604020202020204" pitchFamily="34" charset="0"/>
              <a:buChar char="•"/>
            </a:pPr>
            <a:r>
              <a:rPr lang="en-GB" dirty="0" smtClean="0"/>
              <a:t>and </a:t>
            </a:r>
            <a:r>
              <a:rPr lang="en-GB" dirty="0"/>
              <a:t>by pastoral issues.</a:t>
            </a:r>
          </a:p>
        </p:txBody>
      </p:sp>
    </p:spTree>
    <p:extLst>
      <p:ext uri="{BB962C8B-B14F-4D97-AF65-F5344CB8AC3E}">
        <p14:creationId xmlns:p14="http://schemas.microsoft.com/office/powerpoint/2010/main" val="325900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UWL PPT_Template May 2013 (3)">
  <a:themeElements>
    <a:clrScheme name="University of West London 1">
      <a:dk1>
        <a:srgbClr val="000000"/>
      </a:dk1>
      <a:lt1>
        <a:sysClr val="window" lastClr="FFFFFF"/>
      </a:lt1>
      <a:dk2>
        <a:srgbClr val="939598"/>
      </a:dk2>
      <a:lt2>
        <a:srgbClr val="BCBEC0"/>
      </a:lt2>
      <a:accent1>
        <a:srgbClr val="BCBEC0"/>
      </a:accent1>
      <a:accent2>
        <a:srgbClr val="CC7B16"/>
      </a:accent2>
      <a:accent3>
        <a:srgbClr val="ED1C24"/>
      </a:accent3>
      <a:accent4>
        <a:srgbClr val="B34215"/>
      </a:accent4>
      <a:accent5>
        <a:srgbClr val="7B0A6B"/>
      </a:accent5>
      <a:accent6>
        <a:srgbClr val="0039A6"/>
      </a:accent6>
      <a:hlink>
        <a:srgbClr val="00AEEF"/>
      </a:hlink>
      <a:folHlink>
        <a:srgbClr val="45196F"/>
      </a:folHlink>
    </a:clrScheme>
    <a:fontScheme name="University of West Lond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solidFill>
            <a:schemeClr val="bg1">
              <a:lumMod val="75000"/>
            </a:schemeClr>
          </a:solidFill>
        </a:ln>
      </a:spPr>
      <a:bodyPr lIns="46800" rIns="46800" rtlCol="0" anchor="ctr">
        <a:noAutofit/>
      </a:bodyPr>
      <a:lstStyle>
        <a:defPPr algn="ctr">
          <a:defRPr sz="18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spcAft>
            <a:spcPts val="600"/>
          </a:spcAft>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UWL PPT_Template May 2013 (3)</Template>
  <TotalTime>321</TotalTime>
  <Words>575</Words>
  <Application>Microsoft Office PowerPoint</Application>
  <PresentationFormat>On-screen Show (4:3)</PresentationFormat>
  <Paragraphs>126</Paragraphs>
  <Slides>24</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ＭＳ Ｐゴシック</vt:lpstr>
      <vt:lpstr>Arial</vt:lpstr>
      <vt:lpstr>Calibri</vt:lpstr>
      <vt:lpstr>Lucida Grande</vt:lpstr>
      <vt:lpstr>Times New Roman</vt:lpstr>
      <vt:lpstr>Trebuchet MS</vt:lpstr>
      <vt:lpstr>Verdana</vt:lpstr>
      <vt:lpstr>UWL PPT_Template May 2013 (3)</vt:lpstr>
      <vt:lpstr>Office Theme</vt:lpstr>
      <vt:lpstr>               How will Tourism and Hospitality Education have to change in 5, 10 and 15 years’ time for the global citizen student?   Zabin Visram, Senior Lecturer, University of West London  Ingrid Kanuga, Senior Lecturer, University of West London </vt:lpstr>
      <vt:lpstr>Our Research</vt:lpstr>
      <vt:lpstr>Our Research</vt:lpstr>
      <vt:lpstr>Background</vt:lpstr>
      <vt:lpstr>Background</vt:lpstr>
      <vt:lpstr>The Question</vt:lpstr>
      <vt:lpstr>Influence</vt:lpstr>
      <vt:lpstr>The Study</vt:lpstr>
      <vt:lpstr>Findings</vt:lpstr>
      <vt:lpstr>The solution</vt:lpstr>
      <vt:lpstr>PowerPoint Presentation</vt:lpstr>
      <vt:lpstr>Pastoral Model..</vt:lpstr>
      <vt:lpstr>PowerPoint Presentation</vt:lpstr>
      <vt:lpstr>The Mentorship Scheme</vt:lpstr>
      <vt:lpstr>Competitions</vt:lpstr>
      <vt:lpstr>Field Trips</vt:lpstr>
      <vt:lpstr>Vteam: HOT E</vt:lpstr>
      <vt:lpstr>Students organised, and delivered the mentoring conference 25 universities attended the event</vt:lpstr>
      <vt:lpstr>PowerPoint Presentation</vt:lpstr>
      <vt:lpstr>PowerPoint Presentation</vt:lpstr>
      <vt:lpstr>Blended Learning Phased Assessment Strategy</vt:lpstr>
      <vt:lpstr>Example: http://www.pebblepad.co.uk/uwl/viewasset.aspx?oid=70765&amp;type=webfolio  </vt:lpstr>
      <vt:lpstr>Results</vt:lpstr>
      <vt:lpstr>               How will Tourism and Hospitality Education have to change in 5, 10 and 15 years’ time for the global citizen student?   Zabin Visram, Senior Lecturer, University of West London  Ingrid Kanuga, Senior Lecturer, University of West London </vt:lpstr>
    </vt:vector>
  </TitlesOfParts>
  <Company>University of West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UWL PPT Guidelines</dc:title>
  <dc:creator>University of West London</dc:creator>
  <cp:lastModifiedBy>Aniz Visram</cp:lastModifiedBy>
  <cp:revision>29</cp:revision>
  <cp:lastPrinted>2013-02-14T16:28:41Z</cp:lastPrinted>
  <dcterms:created xsi:type="dcterms:W3CDTF">2013-05-09T14:51:02Z</dcterms:created>
  <dcterms:modified xsi:type="dcterms:W3CDTF">2014-10-07T07:45:54Z</dcterms:modified>
</cp:coreProperties>
</file>