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75" r:id="rId3"/>
    <p:sldId id="259" r:id="rId4"/>
    <p:sldId id="260" r:id="rId5"/>
    <p:sldId id="261" r:id="rId6"/>
    <p:sldId id="262" r:id="rId7"/>
    <p:sldId id="263" r:id="rId8"/>
    <p:sldId id="266" r:id="rId9"/>
    <p:sldId id="264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2" autoAdjust="0"/>
    <p:restoredTop sz="94660"/>
  </p:normalViewPr>
  <p:slideViewPr>
    <p:cSldViewPr>
      <p:cViewPr varScale="1">
        <p:scale>
          <a:sx n="70" d="100"/>
          <a:sy n="70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B86C6-0E49-40D7-A78A-E1C728B5BD4A}" type="datetimeFigureOut">
              <a:rPr lang="en-GB" smtClean="0"/>
              <a:t>10/09/2014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5C9D6-7694-4A0F-83F6-71732DC2EE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11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C9D6-7694-4A0F-83F6-71732DC2EE5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016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C9D6-7694-4A0F-83F6-71732DC2EE59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49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_UW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>
          <a:xfrm>
            <a:off x="8012113" y="6092825"/>
            <a:ext cx="468312" cy="468313"/>
          </a:xfrm>
          <a:prstGeom prst="ellipse">
            <a:avLst/>
          </a:prstGeom>
          <a:solidFill>
            <a:schemeClr val="bg1"/>
          </a:solidFill>
          <a:ln w="28575">
            <a:solidFill>
              <a:srgbClr val="74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400">
              <a:solidFill>
                <a:prstClr val="white"/>
              </a:solidFill>
            </a:endParaRPr>
          </a:p>
        </p:txBody>
      </p:sp>
      <p:pic>
        <p:nvPicPr>
          <p:cNvPr id="5" name="Picture 13" descr="UWL-Logo+ConnectEd_Strap_RED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863" y="288925"/>
            <a:ext cx="2801937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539750" y="765175"/>
            <a:ext cx="8604250" cy="5743575"/>
            <a:chOff x="539750" y="836613"/>
            <a:chExt cx="8604250" cy="5743575"/>
          </a:xfrm>
        </p:grpSpPr>
        <p:cxnSp>
          <p:nvCxnSpPr>
            <p:cNvPr id="7" name="Straight Connector 6"/>
            <p:cNvCxnSpPr/>
            <p:nvPr/>
          </p:nvCxnSpPr>
          <p:spPr bwMode="auto">
            <a:xfrm flipV="1">
              <a:off x="971550" y="3444876"/>
              <a:ext cx="5711825" cy="4762"/>
            </a:xfrm>
            <a:prstGeom prst="line">
              <a:avLst/>
            </a:prstGeom>
            <a:ln w="19050">
              <a:solidFill>
                <a:srgbClr val="747678"/>
              </a:solidFill>
              <a:prstDash val="sysDash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19" descr="Brown circle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836613"/>
              <a:ext cx="2555776" cy="5212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Straight Connector 8"/>
            <p:cNvCxnSpPr/>
            <p:nvPr/>
          </p:nvCxnSpPr>
          <p:spPr bwMode="auto">
            <a:xfrm rot="10800000" flipV="1">
              <a:off x="4643438" y="4508501"/>
              <a:ext cx="2305050" cy="1008062"/>
            </a:xfrm>
            <a:prstGeom prst="line">
              <a:avLst/>
            </a:prstGeom>
            <a:ln w="19050" cap="rnd">
              <a:solidFill>
                <a:srgbClr val="B3421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>
              <a:spLocks/>
            </p:cNvSpPr>
            <p:nvPr/>
          </p:nvSpPr>
          <p:spPr bwMode="auto">
            <a:xfrm>
              <a:off x="3059113" y="4959351"/>
              <a:ext cx="1620837" cy="162083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D1C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" name="Oval 10"/>
            <p:cNvSpPr>
              <a:spLocks/>
            </p:cNvSpPr>
            <p:nvPr/>
          </p:nvSpPr>
          <p:spPr bwMode="auto">
            <a:xfrm flipH="1">
              <a:off x="3151188" y="4908551"/>
              <a:ext cx="358775" cy="360362"/>
            </a:xfrm>
            <a:prstGeom prst="ellipse">
              <a:avLst/>
            </a:prstGeom>
            <a:solidFill>
              <a:srgbClr val="CC7B16"/>
            </a:solidFill>
            <a:ln>
              <a:solidFill>
                <a:srgbClr val="CC7B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 rot="10800000">
              <a:off x="1331913" y="5373688"/>
              <a:ext cx="1727200" cy="287338"/>
            </a:xfrm>
            <a:prstGeom prst="line">
              <a:avLst/>
            </a:prstGeom>
            <a:ln w="19050" cap="rnd">
              <a:solidFill>
                <a:srgbClr val="CC7B1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>
              <a:spLocks noChangeAspect="1"/>
            </p:cNvSpPr>
            <p:nvPr/>
          </p:nvSpPr>
          <p:spPr bwMode="auto">
            <a:xfrm>
              <a:off x="539750" y="4797426"/>
              <a:ext cx="942975" cy="944562"/>
            </a:xfrm>
            <a:prstGeom prst="ellipse">
              <a:avLst/>
            </a:prstGeom>
            <a:solidFill>
              <a:srgbClr val="939598"/>
            </a:solidFill>
            <a:ln>
              <a:solidFill>
                <a:srgbClr val="9395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994" y="1873578"/>
            <a:ext cx="5299182" cy="1470025"/>
          </a:xfrm>
          <a:ln w="6350"/>
        </p:spPr>
        <p:txBody>
          <a:bodyPr anchor="b">
            <a:normAutofit/>
          </a:bodyPr>
          <a:lstStyle>
            <a:lvl1pPr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905" y="3463211"/>
            <a:ext cx="5291271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4" name="Slide Number Placeholder 36"/>
          <p:cNvSpPr>
            <a:spLocks noGrp="1"/>
          </p:cNvSpPr>
          <p:nvPr>
            <p:ph type="sldNum" sz="quarter" idx="10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C14A5-C949-6D43-8B6C-9BD3ECF845D9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5" name="Footer Placeholder 37"/>
          <p:cNvSpPr>
            <a:spLocks noGrp="1"/>
          </p:cNvSpPr>
          <p:nvPr>
            <p:ph type="ftr" sz="quarter" idx="11"/>
          </p:nvPr>
        </p:nvSpPr>
        <p:spPr>
          <a:xfrm>
            <a:off x="414338" y="6323013"/>
            <a:ext cx="29337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Engaging International Students with Different Methods of Feedback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822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341438"/>
            <a:ext cx="8459788" cy="0"/>
          </a:xfrm>
          <a:prstGeom prst="line">
            <a:avLst/>
          </a:prstGeom>
          <a:ln w="19050">
            <a:solidFill>
              <a:srgbClr val="747678"/>
            </a:solidFill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1341438"/>
            <a:ext cx="8459788" cy="0"/>
          </a:xfrm>
          <a:prstGeom prst="line">
            <a:avLst/>
          </a:prstGeom>
          <a:ln w="19050">
            <a:solidFill>
              <a:srgbClr val="747678"/>
            </a:solidFill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3" descr="ConnectEd_Roundel_Dotted_RED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985"/>
          <a:stretch>
            <a:fillRect/>
          </a:stretch>
        </p:blipFill>
        <p:spPr bwMode="auto">
          <a:xfrm>
            <a:off x="7308850" y="0"/>
            <a:ext cx="114935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260" y="1428801"/>
            <a:ext cx="8192888" cy="444847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10000"/>
              <a:defRPr sz="2400"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80000"/>
              <a:defRPr sz="2400"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000"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Arial" pitchFamily="34" charset="0"/>
              <a:buChar char="–"/>
              <a:defRPr sz="2000">
                <a:solidFill>
                  <a:srgbClr val="000000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0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C488E-D317-AD4E-9D65-863F647F8AC1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14338" y="6323013"/>
            <a:ext cx="3149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Engaging International Students with Different Methods of Feedback</a:t>
            </a: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528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1341438"/>
            <a:ext cx="8459788" cy="0"/>
          </a:xfrm>
          <a:prstGeom prst="line">
            <a:avLst/>
          </a:prstGeom>
          <a:ln w="19050">
            <a:solidFill>
              <a:srgbClr val="747678"/>
            </a:solidFill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1341438"/>
            <a:ext cx="8459788" cy="0"/>
          </a:xfrm>
          <a:prstGeom prst="line">
            <a:avLst/>
          </a:prstGeom>
          <a:ln w="19050">
            <a:solidFill>
              <a:srgbClr val="747678"/>
            </a:solidFill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3" descr="ConnectEd_Roundel_Dotted_RED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985"/>
          <a:stretch>
            <a:fillRect/>
          </a:stretch>
        </p:blipFill>
        <p:spPr bwMode="auto">
          <a:xfrm>
            <a:off x="7308850" y="0"/>
            <a:ext cx="114935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4197" y="1431437"/>
            <a:ext cx="3939752" cy="4219055"/>
          </a:xfrm>
        </p:spPr>
        <p:txBody>
          <a:bodyPr>
            <a:noAutofit/>
          </a:bodyPr>
          <a:lstStyle>
            <a:lvl1pPr>
              <a:buSzPct val="110000"/>
              <a:defRPr sz="2400">
                <a:solidFill>
                  <a:srgbClr val="000000"/>
                </a:solidFill>
              </a:defRPr>
            </a:lvl1pPr>
            <a:lvl2pPr>
              <a:buSzPct val="80000"/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buSzPct val="80000"/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9341" y="1431437"/>
            <a:ext cx="3939752" cy="4219055"/>
          </a:xfrm>
        </p:spPr>
        <p:txBody>
          <a:bodyPr>
            <a:noAutofit/>
          </a:bodyPr>
          <a:lstStyle>
            <a:lvl1pPr>
              <a:buSzPct val="110000"/>
              <a:defRPr sz="2400">
                <a:solidFill>
                  <a:srgbClr val="000000"/>
                </a:solidFill>
              </a:defRPr>
            </a:lvl1pPr>
            <a:lvl2pPr>
              <a:buSzPct val="80000"/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buSzPct val="80000"/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0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5224A-E723-034F-B264-D035F7B9FADC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414338" y="6323013"/>
            <a:ext cx="3149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Engaging International Students with Different Methods of Feedback</a:t>
            </a: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353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1341438"/>
            <a:ext cx="8459788" cy="0"/>
          </a:xfrm>
          <a:prstGeom prst="line">
            <a:avLst/>
          </a:prstGeom>
          <a:ln w="19050">
            <a:solidFill>
              <a:srgbClr val="747678"/>
            </a:solidFill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1341438"/>
            <a:ext cx="8459788" cy="0"/>
          </a:xfrm>
          <a:prstGeom prst="line">
            <a:avLst/>
          </a:prstGeom>
          <a:ln w="19050">
            <a:solidFill>
              <a:srgbClr val="747678"/>
            </a:solidFill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3" descr="ConnectEd_Roundel_Dotted_RED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985"/>
          <a:stretch>
            <a:fillRect/>
          </a:stretch>
        </p:blipFill>
        <p:spPr bwMode="auto">
          <a:xfrm>
            <a:off x="7308850" y="0"/>
            <a:ext cx="114935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197" y="1378090"/>
            <a:ext cx="4102844" cy="90709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4197" y="2282144"/>
            <a:ext cx="4102844" cy="3747454"/>
          </a:xfrm>
        </p:spPr>
        <p:txBody>
          <a:bodyPr>
            <a:no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2669" y="1378090"/>
            <a:ext cx="4104456" cy="90709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669" y="2282144"/>
            <a:ext cx="4104456" cy="3747454"/>
          </a:xfrm>
        </p:spPr>
        <p:txBody>
          <a:bodyPr>
            <a:no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0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E12E9-F2CA-A140-8857-ECFA0750F372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414338" y="6323013"/>
            <a:ext cx="3149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Engaging International Students with Different Methods of Feedback</a:t>
            </a: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777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ConnectEd_Roundel_Dotted_RED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985"/>
          <a:stretch>
            <a:fillRect/>
          </a:stretch>
        </p:blipFill>
        <p:spPr bwMode="auto">
          <a:xfrm>
            <a:off x="7308850" y="0"/>
            <a:ext cx="114935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0" y="1341438"/>
            <a:ext cx="8459788" cy="0"/>
          </a:xfrm>
          <a:prstGeom prst="line">
            <a:avLst/>
          </a:prstGeom>
          <a:ln w="19050">
            <a:solidFill>
              <a:srgbClr val="747678"/>
            </a:solidFill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58454-7793-A842-BD01-CB5B37530565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4338" y="6323013"/>
            <a:ext cx="3149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Engaging International Students with Different Methods of Feedback</a:t>
            </a: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389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onnectEd_Roundel_Dotted_RED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985"/>
          <a:stretch>
            <a:fillRect/>
          </a:stretch>
        </p:blipFill>
        <p:spPr bwMode="auto">
          <a:xfrm>
            <a:off x="7308850" y="0"/>
            <a:ext cx="114935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A8D54-CBDB-454F-B1E9-AF250448DEA1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4338" y="6323013"/>
            <a:ext cx="3149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Engaging International Students with Different Methods of Feedback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604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ConnectEd_Roundel_Dotted_RED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985"/>
          <a:stretch>
            <a:fillRect/>
          </a:stretch>
        </p:blipFill>
        <p:spPr bwMode="auto">
          <a:xfrm>
            <a:off x="7308850" y="0"/>
            <a:ext cx="114935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929" y="58600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2779" y="586003"/>
            <a:ext cx="3079501" cy="572331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defRPr sz="2800"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defRPr sz="2400"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defRPr sz="2000">
                <a:solidFill>
                  <a:srgbClr val="000000"/>
                </a:solidFill>
              </a:defRPr>
            </a:lvl4pPr>
            <a:lvl5pPr>
              <a:lnSpc>
                <a:spcPct val="100000"/>
              </a:lnSpc>
              <a:defRPr sz="2000">
                <a:solidFill>
                  <a:srgbClr val="0000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4929" y="1748053"/>
            <a:ext cx="3008313" cy="4561268"/>
          </a:xfr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6AC17-F024-FE46-9BDF-F4B005DB408C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14338" y="6323013"/>
            <a:ext cx="3149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Engaging International Students with Different Methods of Feedback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75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ConnectEd_Roundel_Dotted_RED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985"/>
          <a:stretch>
            <a:fillRect/>
          </a:stretch>
        </p:blipFill>
        <p:spPr bwMode="auto">
          <a:xfrm>
            <a:off x="7308850" y="0"/>
            <a:ext cx="114935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08173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5536" y="893911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536" y="5648474"/>
            <a:ext cx="5486400" cy="588838"/>
          </a:xfr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7FB07-1377-9148-860E-C37B1B9389E4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14338" y="6323013"/>
            <a:ext cx="3149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Engaging International Students with Different Methods of Feedback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030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_UW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>
          <a:xfrm>
            <a:off x="8012113" y="6092825"/>
            <a:ext cx="468312" cy="468313"/>
          </a:xfrm>
          <a:prstGeom prst="ellipse">
            <a:avLst/>
          </a:prstGeom>
          <a:solidFill>
            <a:schemeClr val="bg1"/>
          </a:solidFill>
          <a:ln w="28575">
            <a:solidFill>
              <a:srgbClr val="74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400">
              <a:solidFill>
                <a:prstClr val="white"/>
              </a:solidFill>
            </a:endParaRPr>
          </a:p>
        </p:txBody>
      </p:sp>
      <p:pic>
        <p:nvPicPr>
          <p:cNvPr id="5" name="Picture 13" descr="UWL-Logo+ConnectEd_Strap_RED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863" y="288925"/>
            <a:ext cx="2801937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539750" y="3373438"/>
            <a:ext cx="6408738" cy="3135312"/>
            <a:chOff x="539750" y="3444726"/>
            <a:chExt cx="6408515" cy="3135462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971535" y="3444726"/>
              <a:ext cx="5711626" cy="4762"/>
            </a:xfrm>
            <a:prstGeom prst="line">
              <a:avLst/>
            </a:prstGeom>
            <a:ln w="19050">
              <a:solidFill>
                <a:srgbClr val="747678"/>
              </a:solidFill>
              <a:prstDash val="sysDash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V="1">
              <a:off x="4643295" y="4508402"/>
              <a:ext cx="2304970" cy="1008110"/>
            </a:xfrm>
            <a:prstGeom prst="line">
              <a:avLst/>
            </a:prstGeom>
            <a:ln w="19050" cap="rnd">
              <a:solidFill>
                <a:srgbClr val="B3421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>
              <a:spLocks/>
            </p:cNvSpPr>
            <p:nvPr/>
          </p:nvSpPr>
          <p:spPr>
            <a:xfrm>
              <a:off x="3059025" y="4959273"/>
              <a:ext cx="1620781" cy="162091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D1C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" name="Oval 9"/>
            <p:cNvSpPr>
              <a:spLocks/>
            </p:cNvSpPr>
            <p:nvPr/>
          </p:nvSpPr>
          <p:spPr>
            <a:xfrm flipH="1">
              <a:off x="3151097" y="4908471"/>
              <a:ext cx="358763" cy="360379"/>
            </a:xfrm>
            <a:prstGeom prst="ellipse">
              <a:avLst/>
            </a:prstGeom>
            <a:solidFill>
              <a:srgbClr val="CC7B16"/>
            </a:solidFill>
            <a:ln>
              <a:solidFill>
                <a:srgbClr val="CC7B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0800000">
              <a:off x="1331885" y="5373630"/>
              <a:ext cx="1727140" cy="287352"/>
            </a:xfrm>
            <a:prstGeom prst="line">
              <a:avLst/>
            </a:prstGeom>
            <a:ln w="19050" cap="rnd">
              <a:solidFill>
                <a:srgbClr val="CC7B1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539750" y="4797341"/>
              <a:ext cx="942942" cy="944607"/>
            </a:xfrm>
            <a:prstGeom prst="ellipse">
              <a:avLst/>
            </a:prstGeom>
            <a:solidFill>
              <a:srgbClr val="939598"/>
            </a:solidFill>
            <a:ln>
              <a:solidFill>
                <a:srgbClr val="9395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</p:grpSp>
      <p:pic>
        <p:nvPicPr>
          <p:cNvPr id="13" name="Picture 12" descr="paragonUWL_CMYK_300dpi_BLOWUP_small.TIF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60232" y="908720"/>
            <a:ext cx="4988679" cy="4968552"/>
          </a:xfrm>
          <a:prstGeom prst="ellipse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994" y="1873578"/>
            <a:ext cx="5299182" cy="1470025"/>
          </a:xfrm>
          <a:ln w="6350"/>
        </p:spPr>
        <p:txBody>
          <a:bodyPr anchor="b">
            <a:normAutofit/>
          </a:bodyPr>
          <a:lstStyle>
            <a:lvl1pPr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905" y="3463211"/>
            <a:ext cx="5291271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4" name="Slide Number Placeholder 36"/>
          <p:cNvSpPr>
            <a:spLocks noGrp="1"/>
          </p:cNvSpPr>
          <p:nvPr>
            <p:ph type="sldNum" sz="quarter" idx="10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F9D38-9BC6-A542-ADE3-95E83F13B32F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5" name="Footer Placeholder 37"/>
          <p:cNvSpPr>
            <a:spLocks noGrp="1"/>
          </p:cNvSpPr>
          <p:nvPr>
            <p:ph type="ftr" sz="quarter" idx="11"/>
          </p:nvPr>
        </p:nvSpPr>
        <p:spPr>
          <a:xfrm>
            <a:off x="414338" y="6323013"/>
            <a:ext cx="29337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Engaging International Students with Different Methods of Feedback</a:t>
            </a: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634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_UW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>
          <a:xfrm>
            <a:off x="8012113" y="6092825"/>
            <a:ext cx="468312" cy="468313"/>
          </a:xfrm>
          <a:prstGeom prst="ellipse">
            <a:avLst/>
          </a:prstGeom>
          <a:solidFill>
            <a:schemeClr val="bg1"/>
          </a:solidFill>
          <a:ln w="28575">
            <a:solidFill>
              <a:srgbClr val="74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400">
              <a:solidFill>
                <a:prstClr val="white"/>
              </a:solidFill>
            </a:endParaRPr>
          </a:p>
        </p:txBody>
      </p:sp>
      <p:pic>
        <p:nvPicPr>
          <p:cNvPr id="5" name="Picture 13" descr="UWL-Logo+ConnectEd_Strap_RED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863" y="288925"/>
            <a:ext cx="2801937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539750" y="3373438"/>
            <a:ext cx="6408738" cy="3135312"/>
            <a:chOff x="539750" y="3444726"/>
            <a:chExt cx="6408515" cy="3135462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971535" y="3444726"/>
              <a:ext cx="5711626" cy="4762"/>
            </a:xfrm>
            <a:prstGeom prst="line">
              <a:avLst/>
            </a:prstGeom>
            <a:ln w="19050">
              <a:solidFill>
                <a:srgbClr val="747678"/>
              </a:solidFill>
              <a:prstDash val="sysDash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V="1">
              <a:off x="4643295" y="4508402"/>
              <a:ext cx="2304970" cy="1008110"/>
            </a:xfrm>
            <a:prstGeom prst="line">
              <a:avLst/>
            </a:prstGeom>
            <a:ln w="19050" cap="rnd">
              <a:solidFill>
                <a:srgbClr val="B3421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>
              <a:spLocks/>
            </p:cNvSpPr>
            <p:nvPr/>
          </p:nvSpPr>
          <p:spPr>
            <a:xfrm>
              <a:off x="3059025" y="4959273"/>
              <a:ext cx="1620781" cy="162091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D1C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" name="Oval 9"/>
            <p:cNvSpPr>
              <a:spLocks/>
            </p:cNvSpPr>
            <p:nvPr/>
          </p:nvSpPr>
          <p:spPr>
            <a:xfrm flipH="1">
              <a:off x="3151097" y="4908471"/>
              <a:ext cx="358763" cy="360379"/>
            </a:xfrm>
            <a:prstGeom prst="ellipse">
              <a:avLst/>
            </a:prstGeom>
            <a:solidFill>
              <a:srgbClr val="CC7B16"/>
            </a:solidFill>
            <a:ln>
              <a:solidFill>
                <a:srgbClr val="CC7B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0800000">
              <a:off x="1331885" y="5373630"/>
              <a:ext cx="1727140" cy="287352"/>
            </a:xfrm>
            <a:prstGeom prst="line">
              <a:avLst/>
            </a:prstGeom>
            <a:ln w="19050" cap="rnd">
              <a:solidFill>
                <a:srgbClr val="CC7B1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539750" y="4797341"/>
              <a:ext cx="942942" cy="944607"/>
            </a:xfrm>
            <a:prstGeom prst="ellipse">
              <a:avLst/>
            </a:prstGeom>
            <a:solidFill>
              <a:srgbClr val="939598"/>
            </a:solidFill>
            <a:ln>
              <a:solidFill>
                <a:srgbClr val="9395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994" y="1873578"/>
            <a:ext cx="5299182" cy="1470025"/>
          </a:xfrm>
          <a:ln w="6350"/>
        </p:spPr>
        <p:txBody>
          <a:bodyPr anchor="b">
            <a:normAutofit/>
          </a:bodyPr>
          <a:lstStyle>
            <a:lvl1pPr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905" y="3463211"/>
            <a:ext cx="5291271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4" name="Slide Number Placeholder 36"/>
          <p:cNvSpPr>
            <a:spLocks noGrp="1"/>
          </p:cNvSpPr>
          <p:nvPr>
            <p:ph type="sldNum" sz="quarter" idx="10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F9D38-9BC6-A542-ADE3-95E83F13B32F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5" name="Footer Placeholder 37"/>
          <p:cNvSpPr>
            <a:spLocks noGrp="1"/>
          </p:cNvSpPr>
          <p:nvPr>
            <p:ph type="ftr" sz="quarter" idx="11"/>
          </p:nvPr>
        </p:nvSpPr>
        <p:spPr>
          <a:xfrm>
            <a:off x="414338" y="6323013"/>
            <a:ext cx="29337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Engaging International Students with Different Methods of Feedback</a:t>
            </a:r>
            <a:endParaRPr lang="en-GB">
              <a:solidFill>
                <a:srgbClr val="000000"/>
              </a:solidFill>
            </a:endParaRPr>
          </a:p>
        </p:txBody>
      </p:sp>
      <p:pic>
        <p:nvPicPr>
          <p:cNvPr id="16" name="Picture 15" descr="_JWB2670_sized_CMYK copy.tif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4482" y="896962"/>
            <a:ext cx="4932000" cy="494439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86627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_UW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>
          <a:xfrm>
            <a:off x="8012113" y="6092825"/>
            <a:ext cx="468312" cy="468313"/>
          </a:xfrm>
          <a:prstGeom prst="ellipse">
            <a:avLst/>
          </a:prstGeom>
          <a:solidFill>
            <a:schemeClr val="bg1"/>
          </a:solidFill>
          <a:ln w="28575">
            <a:solidFill>
              <a:srgbClr val="74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400">
              <a:solidFill>
                <a:prstClr val="white"/>
              </a:solidFill>
            </a:endParaRPr>
          </a:p>
        </p:txBody>
      </p:sp>
      <p:pic>
        <p:nvPicPr>
          <p:cNvPr id="5" name="Picture 13" descr="UWL-Logo+ConnectEd_Strap_RED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863" y="288925"/>
            <a:ext cx="2801937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539750" y="3373438"/>
            <a:ext cx="6408738" cy="3135312"/>
            <a:chOff x="539750" y="3444726"/>
            <a:chExt cx="6408515" cy="3135462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971535" y="3444726"/>
              <a:ext cx="5711626" cy="4762"/>
            </a:xfrm>
            <a:prstGeom prst="line">
              <a:avLst/>
            </a:prstGeom>
            <a:ln w="19050">
              <a:solidFill>
                <a:srgbClr val="747678"/>
              </a:solidFill>
              <a:prstDash val="sysDash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V="1">
              <a:off x="4643295" y="4508402"/>
              <a:ext cx="2304970" cy="1008110"/>
            </a:xfrm>
            <a:prstGeom prst="line">
              <a:avLst/>
            </a:prstGeom>
            <a:ln w="19050" cap="rnd">
              <a:solidFill>
                <a:srgbClr val="B3421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>
              <a:spLocks/>
            </p:cNvSpPr>
            <p:nvPr/>
          </p:nvSpPr>
          <p:spPr>
            <a:xfrm>
              <a:off x="3059025" y="4959273"/>
              <a:ext cx="1620781" cy="162091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D1C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" name="Oval 9"/>
            <p:cNvSpPr>
              <a:spLocks/>
            </p:cNvSpPr>
            <p:nvPr/>
          </p:nvSpPr>
          <p:spPr>
            <a:xfrm flipH="1">
              <a:off x="3151097" y="4908471"/>
              <a:ext cx="358763" cy="360379"/>
            </a:xfrm>
            <a:prstGeom prst="ellipse">
              <a:avLst/>
            </a:prstGeom>
            <a:solidFill>
              <a:srgbClr val="CC7B16"/>
            </a:solidFill>
            <a:ln>
              <a:solidFill>
                <a:srgbClr val="CC7B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0800000">
              <a:off x="1331885" y="5373630"/>
              <a:ext cx="1727140" cy="287352"/>
            </a:xfrm>
            <a:prstGeom prst="line">
              <a:avLst/>
            </a:prstGeom>
            <a:ln w="19050" cap="rnd">
              <a:solidFill>
                <a:srgbClr val="CC7B1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539750" y="4797341"/>
              <a:ext cx="942942" cy="944607"/>
            </a:xfrm>
            <a:prstGeom prst="ellipse">
              <a:avLst/>
            </a:prstGeom>
            <a:solidFill>
              <a:srgbClr val="939598"/>
            </a:solidFill>
            <a:ln>
              <a:solidFill>
                <a:srgbClr val="9395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994" y="1873578"/>
            <a:ext cx="5299182" cy="1470025"/>
          </a:xfrm>
          <a:ln w="6350"/>
        </p:spPr>
        <p:txBody>
          <a:bodyPr anchor="b">
            <a:normAutofit/>
          </a:bodyPr>
          <a:lstStyle>
            <a:lvl1pPr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905" y="3463211"/>
            <a:ext cx="5291271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4" name="Slide Number Placeholder 36"/>
          <p:cNvSpPr>
            <a:spLocks noGrp="1"/>
          </p:cNvSpPr>
          <p:nvPr>
            <p:ph type="sldNum" sz="quarter" idx="10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F9D38-9BC6-A542-ADE3-95E83F13B32F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5" name="Footer Placeholder 37"/>
          <p:cNvSpPr>
            <a:spLocks noGrp="1"/>
          </p:cNvSpPr>
          <p:nvPr>
            <p:ph type="ftr" sz="quarter" idx="11"/>
          </p:nvPr>
        </p:nvSpPr>
        <p:spPr>
          <a:xfrm>
            <a:off x="414338" y="6323013"/>
            <a:ext cx="29337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Engaging International Students with Different Methods of Feedback</a:t>
            </a:r>
            <a:endParaRPr lang="en-GB">
              <a:solidFill>
                <a:srgbClr val="000000"/>
              </a:solidFill>
            </a:endParaRPr>
          </a:p>
        </p:txBody>
      </p:sp>
      <p:pic>
        <p:nvPicPr>
          <p:cNvPr id="16" name="Picture 15" descr="_JWB2509_cmyk_300_resized.tif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4904" y="908720"/>
            <a:ext cx="4918191" cy="4932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85525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_UW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_JWB0729_cmyk_300.tif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0053" y="907260"/>
            <a:ext cx="4915213" cy="4932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Oval 3"/>
          <p:cNvSpPr>
            <a:spLocks noChangeAspect="1"/>
          </p:cNvSpPr>
          <p:nvPr/>
        </p:nvSpPr>
        <p:spPr>
          <a:xfrm>
            <a:off x="8012113" y="6092825"/>
            <a:ext cx="468312" cy="468313"/>
          </a:xfrm>
          <a:prstGeom prst="ellipse">
            <a:avLst/>
          </a:prstGeom>
          <a:solidFill>
            <a:schemeClr val="bg1"/>
          </a:solidFill>
          <a:ln w="28575">
            <a:solidFill>
              <a:srgbClr val="74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400">
              <a:solidFill>
                <a:prstClr val="white"/>
              </a:solidFill>
            </a:endParaRPr>
          </a:p>
        </p:txBody>
      </p:sp>
      <p:pic>
        <p:nvPicPr>
          <p:cNvPr id="5" name="Picture 13" descr="UWL-Logo+ConnectEd_Strap_RE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863" y="288925"/>
            <a:ext cx="2801937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539750" y="3373438"/>
            <a:ext cx="6408738" cy="3135312"/>
            <a:chOff x="539750" y="3444726"/>
            <a:chExt cx="6408515" cy="3135462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971535" y="3444726"/>
              <a:ext cx="5711626" cy="4762"/>
            </a:xfrm>
            <a:prstGeom prst="line">
              <a:avLst/>
            </a:prstGeom>
            <a:ln w="19050">
              <a:solidFill>
                <a:srgbClr val="747678"/>
              </a:solidFill>
              <a:prstDash val="sysDash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V="1">
              <a:off x="4643295" y="4508402"/>
              <a:ext cx="2304970" cy="1008110"/>
            </a:xfrm>
            <a:prstGeom prst="line">
              <a:avLst/>
            </a:prstGeom>
            <a:ln w="19050" cap="rnd">
              <a:solidFill>
                <a:srgbClr val="B3421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>
              <a:spLocks/>
            </p:cNvSpPr>
            <p:nvPr/>
          </p:nvSpPr>
          <p:spPr>
            <a:xfrm>
              <a:off x="3059025" y="4959273"/>
              <a:ext cx="1620781" cy="162091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D1C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" name="Oval 9"/>
            <p:cNvSpPr>
              <a:spLocks/>
            </p:cNvSpPr>
            <p:nvPr/>
          </p:nvSpPr>
          <p:spPr>
            <a:xfrm flipH="1">
              <a:off x="3151097" y="4908471"/>
              <a:ext cx="358763" cy="360379"/>
            </a:xfrm>
            <a:prstGeom prst="ellipse">
              <a:avLst/>
            </a:prstGeom>
            <a:solidFill>
              <a:srgbClr val="CC7B16"/>
            </a:solidFill>
            <a:ln>
              <a:solidFill>
                <a:srgbClr val="CC7B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0800000">
              <a:off x="1331885" y="5373630"/>
              <a:ext cx="1727140" cy="287352"/>
            </a:xfrm>
            <a:prstGeom prst="line">
              <a:avLst/>
            </a:prstGeom>
            <a:ln w="19050" cap="rnd">
              <a:solidFill>
                <a:srgbClr val="CC7B1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539750" y="4797341"/>
              <a:ext cx="942942" cy="944607"/>
            </a:xfrm>
            <a:prstGeom prst="ellipse">
              <a:avLst/>
            </a:prstGeom>
            <a:solidFill>
              <a:srgbClr val="939598"/>
            </a:solidFill>
            <a:ln>
              <a:solidFill>
                <a:srgbClr val="9395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994" y="1873578"/>
            <a:ext cx="5299182" cy="1470025"/>
          </a:xfrm>
          <a:ln w="6350"/>
        </p:spPr>
        <p:txBody>
          <a:bodyPr anchor="b">
            <a:normAutofit/>
          </a:bodyPr>
          <a:lstStyle>
            <a:lvl1pPr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905" y="3463211"/>
            <a:ext cx="5291271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4" name="Slide Number Placeholder 36"/>
          <p:cNvSpPr>
            <a:spLocks noGrp="1"/>
          </p:cNvSpPr>
          <p:nvPr>
            <p:ph type="sldNum" sz="quarter" idx="10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F9D38-9BC6-A542-ADE3-95E83F13B32F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5" name="Footer Placeholder 37"/>
          <p:cNvSpPr>
            <a:spLocks noGrp="1"/>
          </p:cNvSpPr>
          <p:nvPr>
            <p:ph type="ftr" sz="quarter" idx="11"/>
          </p:nvPr>
        </p:nvSpPr>
        <p:spPr>
          <a:xfrm>
            <a:off x="414338" y="6323013"/>
            <a:ext cx="29337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Engaging International Students with Different Methods of Feedback</a:t>
            </a: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055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_UW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>
          <a:xfrm>
            <a:off x="8012113" y="6092825"/>
            <a:ext cx="468312" cy="468313"/>
          </a:xfrm>
          <a:prstGeom prst="ellipse">
            <a:avLst/>
          </a:prstGeom>
          <a:solidFill>
            <a:schemeClr val="bg1"/>
          </a:solidFill>
          <a:ln w="28575">
            <a:solidFill>
              <a:srgbClr val="74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400">
              <a:solidFill>
                <a:prstClr val="white"/>
              </a:solidFill>
            </a:endParaRPr>
          </a:p>
        </p:txBody>
      </p:sp>
      <p:pic>
        <p:nvPicPr>
          <p:cNvPr id="5" name="Picture 13" descr="UWL-Logo+ConnectEd_Strap_RED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863" y="288925"/>
            <a:ext cx="2801937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539750" y="3373438"/>
            <a:ext cx="6408738" cy="3135312"/>
            <a:chOff x="539750" y="3444726"/>
            <a:chExt cx="6408515" cy="3135462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971535" y="3444726"/>
              <a:ext cx="5711626" cy="4762"/>
            </a:xfrm>
            <a:prstGeom prst="line">
              <a:avLst/>
            </a:prstGeom>
            <a:ln w="19050">
              <a:solidFill>
                <a:srgbClr val="747678"/>
              </a:solidFill>
              <a:prstDash val="sysDash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V="1">
              <a:off x="4643295" y="4508402"/>
              <a:ext cx="2304970" cy="1008110"/>
            </a:xfrm>
            <a:prstGeom prst="line">
              <a:avLst/>
            </a:prstGeom>
            <a:ln w="19050" cap="rnd">
              <a:solidFill>
                <a:srgbClr val="B3421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>
              <a:spLocks/>
            </p:cNvSpPr>
            <p:nvPr/>
          </p:nvSpPr>
          <p:spPr>
            <a:xfrm>
              <a:off x="3059025" y="4959273"/>
              <a:ext cx="1620781" cy="162091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D1C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" name="Oval 9"/>
            <p:cNvSpPr>
              <a:spLocks/>
            </p:cNvSpPr>
            <p:nvPr/>
          </p:nvSpPr>
          <p:spPr>
            <a:xfrm flipH="1">
              <a:off x="3151097" y="4908471"/>
              <a:ext cx="358763" cy="360379"/>
            </a:xfrm>
            <a:prstGeom prst="ellipse">
              <a:avLst/>
            </a:prstGeom>
            <a:solidFill>
              <a:srgbClr val="CC7B16"/>
            </a:solidFill>
            <a:ln>
              <a:solidFill>
                <a:srgbClr val="CC7B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0800000">
              <a:off x="1331885" y="5373630"/>
              <a:ext cx="1727140" cy="287352"/>
            </a:xfrm>
            <a:prstGeom prst="line">
              <a:avLst/>
            </a:prstGeom>
            <a:ln w="19050" cap="rnd">
              <a:solidFill>
                <a:srgbClr val="CC7B1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539750" y="4797341"/>
              <a:ext cx="942942" cy="944607"/>
            </a:xfrm>
            <a:prstGeom prst="ellipse">
              <a:avLst/>
            </a:prstGeom>
            <a:solidFill>
              <a:srgbClr val="939598"/>
            </a:solidFill>
            <a:ln>
              <a:solidFill>
                <a:srgbClr val="9395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994" y="1873578"/>
            <a:ext cx="5299182" cy="1470025"/>
          </a:xfrm>
          <a:ln w="6350"/>
        </p:spPr>
        <p:txBody>
          <a:bodyPr anchor="b">
            <a:normAutofit/>
          </a:bodyPr>
          <a:lstStyle>
            <a:lvl1pPr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905" y="3463211"/>
            <a:ext cx="5291271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4" name="Slide Number Placeholder 36"/>
          <p:cNvSpPr>
            <a:spLocks noGrp="1"/>
          </p:cNvSpPr>
          <p:nvPr>
            <p:ph type="sldNum" sz="quarter" idx="10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F9D38-9BC6-A542-ADE3-95E83F13B32F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5" name="Footer Placeholder 37"/>
          <p:cNvSpPr>
            <a:spLocks noGrp="1"/>
          </p:cNvSpPr>
          <p:nvPr>
            <p:ph type="ftr" sz="quarter" idx="11"/>
          </p:nvPr>
        </p:nvSpPr>
        <p:spPr>
          <a:xfrm>
            <a:off x="414338" y="6323013"/>
            <a:ext cx="29337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Engaging International Students with Different Methods of Feedback</a:t>
            </a:r>
            <a:endParaRPr lang="en-GB">
              <a:solidFill>
                <a:srgbClr val="00000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672367" y="912415"/>
            <a:ext cx="4943266" cy="4943266"/>
          </a:xfrm>
          <a:prstGeom prst="ellipse">
            <a:avLst/>
          </a:prstGeom>
          <a:ln w="28575" cmpd="sng">
            <a:solidFill>
              <a:srgbClr val="0039A6"/>
            </a:solidFill>
          </a:ln>
        </p:spPr>
      </p:pic>
    </p:spTree>
    <p:extLst>
      <p:ext uri="{BB962C8B-B14F-4D97-AF65-F5344CB8AC3E}">
        <p14:creationId xmlns:p14="http://schemas.microsoft.com/office/powerpoint/2010/main" val="4176370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>
          <a:xfrm>
            <a:off x="8012113" y="6092825"/>
            <a:ext cx="468312" cy="468313"/>
          </a:xfrm>
          <a:prstGeom prst="ellipse">
            <a:avLst/>
          </a:prstGeom>
          <a:solidFill>
            <a:schemeClr val="bg1"/>
          </a:solidFill>
          <a:ln w="28575">
            <a:solidFill>
              <a:srgbClr val="74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400">
              <a:solidFill>
                <a:prstClr val="white"/>
              </a:solidFill>
            </a:endParaRPr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539750" y="765175"/>
            <a:ext cx="8604250" cy="5743575"/>
            <a:chOff x="539750" y="836712"/>
            <a:chExt cx="8604250" cy="5743476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971550" y="3444930"/>
              <a:ext cx="5711825" cy="4762"/>
            </a:xfrm>
            <a:prstGeom prst="line">
              <a:avLst/>
            </a:prstGeom>
            <a:ln w="19050">
              <a:solidFill>
                <a:srgbClr val="747678"/>
              </a:solidFill>
              <a:prstDash val="sysDash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22" descr="Brown circle.jp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836712"/>
              <a:ext cx="2555776" cy="5212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 rot="10800000" flipV="1">
              <a:off x="4643438" y="4508537"/>
              <a:ext cx="2305050" cy="1008045"/>
            </a:xfrm>
            <a:prstGeom prst="line">
              <a:avLst/>
            </a:prstGeom>
            <a:ln w="19050" cap="rnd">
              <a:solidFill>
                <a:srgbClr val="B3421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>
              <a:spLocks/>
            </p:cNvSpPr>
            <p:nvPr/>
          </p:nvSpPr>
          <p:spPr>
            <a:xfrm>
              <a:off x="3059113" y="4959379"/>
              <a:ext cx="1620837" cy="16208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D1C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" name="Oval 9"/>
            <p:cNvSpPr>
              <a:spLocks/>
            </p:cNvSpPr>
            <p:nvPr/>
          </p:nvSpPr>
          <p:spPr>
            <a:xfrm flipH="1">
              <a:off x="3151188" y="4908580"/>
              <a:ext cx="358775" cy="360356"/>
            </a:xfrm>
            <a:prstGeom prst="ellipse">
              <a:avLst/>
            </a:prstGeom>
            <a:solidFill>
              <a:srgbClr val="CC7B16"/>
            </a:solidFill>
            <a:ln>
              <a:solidFill>
                <a:srgbClr val="CC7B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0800000">
              <a:off x="1331913" y="5373709"/>
              <a:ext cx="1727200" cy="287333"/>
            </a:xfrm>
            <a:prstGeom prst="line">
              <a:avLst/>
            </a:prstGeom>
            <a:ln w="19050" cap="rnd">
              <a:solidFill>
                <a:srgbClr val="CC7B1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539750" y="4797457"/>
              <a:ext cx="942975" cy="944546"/>
            </a:xfrm>
            <a:prstGeom prst="ellipse">
              <a:avLst/>
            </a:prstGeom>
            <a:solidFill>
              <a:srgbClr val="939598"/>
            </a:solidFill>
            <a:ln>
              <a:solidFill>
                <a:srgbClr val="9395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</p:grpSp>
      <p:pic>
        <p:nvPicPr>
          <p:cNvPr id="13" name="Picture 28" descr="ConnectEd_Roundel_Dotted_RE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879"/>
          <a:stretch>
            <a:fillRect/>
          </a:stretch>
        </p:blipFill>
        <p:spPr bwMode="auto">
          <a:xfrm>
            <a:off x="6816725" y="0"/>
            <a:ext cx="1690688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994" y="1873578"/>
            <a:ext cx="5299182" cy="1470025"/>
          </a:xfrm>
          <a:ln w="6350"/>
        </p:spPr>
        <p:txBody>
          <a:bodyPr anchor="b">
            <a:normAutofit/>
          </a:bodyPr>
          <a:lstStyle>
            <a:lvl1pPr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906" y="3463211"/>
            <a:ext cx="5291270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4" name="Footer Placeholder 31"/>
          <p:cNvSpPr>
            <a:spLocks noGrp="1"/>
          </p:cNvSpPr>
          <p:nvPr>
            <p:ph type="ftr" sz="quarter" idx="10"/>
          </p:nvPr>
        </p:nvSpPr>
        <p:spPr>
          <a:xfrm>
            <a:off x="414338" y="6323013"/>
            <a:ext cx="29337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Engaging International Students with Different Methods of Feedback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5" name="Slide Number Placeholder 36"/>
          <p:cNvSpPr>
            <a:spLocks noGrp="1"/>
          </p:cNvSpPr>
          <p:nvPr>
            <p:ph type="sldNum" sz="quarter" idx="11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EFCF6-FCF1-FF48-8227-3C3EA4CEF2DA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438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_UWL no co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UWL-Logo+ConnectEd_Strap_RED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863" y="288925"/>
            <a:ext cx="2801937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6952" y="2300354"/>
            <a:ext cx="5475870" cy="1470025"/>
          </a:xfrm>
        </p:spPr>
        <p:txBody>
          <a:bodyPr anchor="b"/>
          <a:lstStyle>
            <a:lvl1pPr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900112" y="3932088"/>
            <a:ext cx="5472087" cy="1081088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4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388A0-719E-1C40-924E-55DBBB5C8DD1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19"/>
          <p:cNvSpPr>
            <a:spLocks noGrp="1"/>
          </p:cNvSpPr>
          <p:nvPr>
            <p:ph type="ftr" sz="quarter" idx="15"/>
          </p:nvPr>
        </p:nvSpPr>
        <p:spPr>
          <a:xfrm>
            <a:off x="414338" y="6323013"/>
            <a:ext cx="3149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Engaging International Students with Different Methods of Feedback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631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onnectEd_Roundel_Dotted_RED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985"/>
          <a:stretch>
            <a:fillRect/>
          </a:stretch>
        </p:blipFill>
        <p:spPr bwMode="auto">
          <a:xfrm>
            <a:off x="7308850" y="0"/>
            <a:ext cx="114935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96952" y="2300354"/>
            <a:ext cx="5475870" cy="1470025"/>
          </a:xfrm>
        </p:spPr>
        <p:txBody>
          <a:bodyPr anchor="b"/>
          <a:lstStyle>
            <a:lvl1pPr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900112" y="3932088"/>
            <a:ext cx="5472087" cy="1081088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8027988" y="6111875"/>
            <a:ext cx="395287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C46B0-2223-AB4F-8540-BB29901BEF7A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076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468313" y="6326188"/>
            <a:ext cx="8675687" cy="0"/>
          </a:xfrm>
          <a:prstGeom prst="line">
            <a:avLst/>
          </a:prstGeom>
          <a:ln w="19050">
            <a:solidFill>
              <a:srgbClr val="747678"/>
            </a:solidFill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>
            <a:spLocks noChangeAspect="1"/>
          </p:cNvSpPr>
          <p:nvPr/>
        </p:nvSpPr>
        <p:spPr>
          <a:xfrm>
            <a:off x="8012113" y="6092825"/>
            <a:ext cx="468312" cy="468313"/>
          </a:xfrm>
          <a:prstGeom prst="ellipse">
            <a:avLst/>
          </a:prstGeom>
          <a:solidFill>
            <a:schemeClr val="bg1"/>
          </a:solidFill>
          <a:ln w="28575">
            <a:solidFill>
              <a:srgbClr val="6D6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400">
              <a:solidFill>
                <a:srgbClr val="747678"/>
              </a:solidFill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12750" y="558800"/>
            <a:ext cx="696595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2750" y="1431925"/>
            <a:ext cx="81915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87" name="Rectangle 38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6350">
            <a:solidFill>
              <a:srgbClr val="74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68313" y="6326188"/>
            <a:ext cx="8675687" cy="0"/>
          </a:xfrm>
          <a:prstGeom prst="line">
            <a:avLst/>
          </a:prstGeom>
          <a:ln w="19050">
            <a:solidFill>
              <a:srgbClr val="6D6E71"/>
            </a:solidFill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>
            <a:spLocks noChangeAspect="1"/>
          </p:cNvSpPr>
          <p:nvPr/>
        </p:nvSpPr>
        <p:spPr>
          <a:xfrm>
            <a:off x="8012113" y="6092825"/>
            <a:ext cx="468312" cy="468313"/>
          </a:xfrm>
          <a:prstGeom prst="ellipse">
            <a:avLst/>
          </a:prstGeom>
          <a:solidFill>
            <a:schemeClr val="bg1"/>
          </a:solidFill>
          <a:ln w="28575">
            <a:solidFill>
              <a:srgbClr val="74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400" dirty="0">
              <a:solidFill>
                <a:srgbClr val="747678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6350">
            <a:solidFill>
              <a:srgbClr val="74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2750" y="6332538"/>
            <a:ext cx="29352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mtClean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Engaging International Students with Different Methods of Feedback</a:t>
            </a:r>
            <a:endParaRPr lang="en-GB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0850" y="6146800"/>
            <a:ext cx="371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10E252-3EED-AA4C-9BDF-346BF16C9FDC}" type="slidenum">
              <a:rPr lang="en-GB">
                <a:solidFill>
                  <a:srgbClr val="000000">
                    <a:tint val="75000"/>
                  </a:srgbClr>
                </a:solidFill>
                <a:latin typeface="Arial" charset="0"/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23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0039A6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9A6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9A6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9A6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9A6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9A6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9A6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9A6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9A6"/>
          </a:solidFill>
          <a:latin typeface="Trebuchet MS" pitchFamily="34" charset="0"/>
        </a:defRPr>
      </a:lvl9pPr>
    </p:titleStyle>
    <p:bodyStyle>
      <a:lvl1pPr marL="187325" indent="-187325" algn="l" rtl="0" eaLnBrk="1" fontAlgn="base" hangingPunct="1">
        <a:spcBef>
          <a:spcPts val="600"/>
        </a:spcBef>
        <a:spcAft>
          <a:spcPts val="600"/>
        </a:spcAft>
        <a:buSzPct val="110000"/>
        <a:buFont typeface="Arial" charset="0"/>
        <a:buChar char="•"/>
        <a:defRPr sz="2600" kern="1200">
          <a:solidFill>
            <a:srgbClr val="000000"/>
          </a:solidFill>
          <a:latin typeface="Arial"/>
          <a:ea typeface="ＭＳ Ｐゴシック" charset="0"/>
          <a:cs typeface="Arial"/>
        </a:defRPr>
      </a:lvl1pPr>
      <a:lvl2pPr marL="627063" indent="-355600" algn="l" rtl="0" eaLnBrk="1" fontAlgn="base" hangingPunct="1">
        <a:spcBef>
          <a:spcPts val="600"/>
        </a:spcBef>
        <a:spcAft>
          <a:spcPts val="600"/>
        </a:spcAft>
        <a:buSzPct val="100000"/>
        <a:buFont typeface="Lucida Grande" charset="0"/>
        <a:buChar char="­"/>
        <a:defRPr sz="2400" kern="1200">
          <a:solidFill>
            <a:srgbClr val="000000"/>
          </a:solidFill>
          <a:latin typeface="Arial"/>
          <a:ea typeface="ＭＳ Ｐゴシック" charset="0"/>
          <a:cs typeface="Arial"/>
        </a:defRPr>
      </a:lvl2pPr>
      <a:lvl3pPr marL="1084263" indent="-373063" algn="l" rtl="0" eaLnBrk="1" fontAlgn="base" hangingPunct="1">
        <a:spcBef>
          <a:spcPts val="600"/>
        </a:spcBef>
        <a:spcAft>
          <a:spcPts val="600"/>
        </a:spcAft>
        <a:buSzPct val="100000"/>
        <a:buFont typeface="Lucida Grande" charset="0"/>
        <a:buChar char="­"/>
        <a:defRPr sz="2000" kern="1200">
          <a:solidFill>
            <a:srgbClr val="000000"/>
          </a:solidFill>
          <a:latin typeface="Arial"/>
          <a:ea typeface="ＭＳ Ｐゴシック" charset="0"/>
          <a:cs typeface="Arial"/>
        </a:defRPr>
      </a:lvl3pPr>
      <a:lvl4pPr marL="1338263" indent="-254000" algn="l" rtl="0" eaLnBrk="1" fontAlgn="base" hangingPunct="1">
        <a:spcBef>
          <a:spcPts val="600"/>
        </a:spcBef>
        <a:spcAft>
          <a:spcPts val="600"/>
        </a:spcAft>
        <a:buSzPct val="100000"/>
        <a:buFont typeface="Lucida Grande" charset="0"/>
        <a:buChar char="­"/>
        <a:defRPr sz="2000" kern="1200">
          <a:solidFill>
            <a:srgbClr val="000000"/>
          </a:solidFill>
          <a:latin typeface="Arial"/>
          <a:ea typeface="ＭＳ Ｐゴシック" charset="0"/>
          <a:cs typeface="Arial"/>
        </a:defRPr>
      </a:lvl4pPr>
      <a:lvl5pPr marL="1608138" indent="-269875" algn="l" rtl="0" eaLnBrk="1" fontAlgn="base" hangingPunct="1">
        <a:spcBef>
          <a:spcPts val="600"/>
        </a:spcBef>
        <a:spcAft>
          <a:spcPts val="600"/>
        </a:spcAft>
        <a:buSzPct val="100000"/>
        <a:buFont typeface="Lucida Grande" charset="0"/>
        <a:buChar char="­"/>
        <a:defRPr sz="2000" kern="1200">
          <a:solidFill>
            <a:srgbClr val="000000"/>
          </a:solidFill>
          <a:latin typeface="Arial"/>
          <a:ea typeface="ＭＳ Ｐゴシック" charset="0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Engaging International Students with Different Methods of Feedback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Ingrid </a:t>
            </a:r>
            <a:r>
              <a:rPr lang="en-GB" dirty="0" err="1" smtClean="0"/>
              <a:t>Kanuga</a:t>
            </a:r>
            <a:r>
              <a:rPr lang="en-GB" dirty="0" smtClean="0"/>
              <a:t>, Senior Lecturer University of West London</a:t>
            </a:r>
          </a:p>
          <a:p>
            <a:r>
              <a:rPr lang="en-GB" dirty="0" err="1" smtClean="0"/>
              <a:t>Zabin</a:t>
            </a:r>
            <a:r>
              <a:rPr lang="en-GB" dirty="0" smtClean="0"/>
              <a:t> </a:t>
            </a:r>
            <a:r>
              <a:rPr lang="en-GB" dirty="0" err="1" smtClean="0"/>
              <a:t>Visram</a:t>
            </a:r>
            <a:r>
              <a:rPr lang="en-GB" dirty="0" smtClean="0"/>
              <a:t>, Senior Lecturer University of West London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F9D38-9BC6-A542-ADE3-95E83F13B32F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14338" y="6323013"/>
            <a:ext cx="322155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 smtClean="0">
                <a:solidFill>
                  <a:srgbClr val="000000"/>
                </a:solidFill>
                <a:latin typeface="Verdana" charset="0"/>
              </a:rPr>
              <a:t>Engaging International Students with Different Methods of Feedback</a:t>
            </a:r>
            <a:endParaRPr lang="en-GB" sz="900" dirty="0">
              <a:solidFill>
                <a:srgbClr val="000000"/>
              </a:solidFill>
              <a:latin typeface="Verdan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5513" y="266313"/>
            <a:ext cx="456247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84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AC488E-D317-AD4E-9D65-863F647F8AC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Engaging International Students with Different Methods of Feedback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23528" y="260648"/>
            <a:ext cx="6965950" cy="854075"/>
          </a:xfrm>
        </p:spPr>
        <p:txBody>
          <a:bodyPr/>
          <a:lstStyle/>
          <a:p>
            <a:r>
              <a:rPr lang="en-GB" dirty="0" smtClean="0"/>
              <a:t>Question 1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193087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3568" y="5229200"/>
            <a:ext cx="5688632" cy="9387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000" dirty="0" smtClean="0"/>
              <a:t>1 = I have never encountered this method of feedback before </a:t>
            </a:r>
          </a:p>
          <a:p>
            <a:pPr>
              <a:spcAft>
                <a:spcPts val="600"/>
              </a:spcAft>
            </a:pPr>
            <a:r>
              <a:rPr lang="en-GB" sz="1000" dirty="0" smtClean="0"/>
              <a:t>2 = I have heard about this method of feedback but I have no experience </a:t>
            </a:r>
          </a:p>
          <a:p>
            <a:pPr>
              <a:spcAft>
                <a:spcPts val="600"/>
              </a:spcAft>
            </a:pPr>
            <a:r>
              <a:rPr lang="en-GB" sz="1000" dirty="0" smtClean="0"/>
              <a:t>3 = I have had some experience of this method of feedback </a:t>
            </a:r>
          </a:p>
          <a:p>
            <a:pPr>
              <a:spcAft>
                <a:spcPts val="600"/>
              </a:spcAft>
            </a:pPr>
            <a:r>
              <a:rPr lang="en-GB" sz="1000" dirty="0" smtClean="0"/>
              <a:t>4 = I have had a lot of experience with this method of feedback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6272733"/>
            <a:ext cx="2682472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53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AC488E-D317-AD4E-9D65-863F647F8AC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Engaging International Students with Different Methods of Feedback</a:t>
            </a:r>
            <a:endParaRPr lang="en-GB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6875285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6272733"/>
            <a:ext cx="2682472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18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AC488E-D317-AD4E-9D65-863F647F8AC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12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Engaging International Students with Different Methods of Feedback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23528" y="260648"/>
            <a:ext cx="6965950" cy="854075"/>
          </a:xfrm>
        </p:spPr>
        <p:txBody>
          <a:bodyPr/>
          <a:lstStyle/>
          <a:p>
            <a:r>
              <a:rPr lang="en-GB" dirty="0" smtClean="0"/>
              <a:t>Question 2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5229200"/>
            <a:ext cx="5688632" cy="9387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000" dirty="0" smtClean="0"/>
              <a:t>1 = I have never encountered this method of feedback before </a:t>
            </a:r>
          </a:p>
          <a:p>
            <a:pPr>
              <a:spcAft>
                <a:spcPts val="600"/>
              </a:spcAft>
            </a:pPr>
            <a:r>
              <a:rPr lang="en-GB" sz="1000" dirty="0" smtClean="0"/>
              <a:t>2 = I have heard about this method of feedback but I have no experience </a:t>
            </a:r>
          </a:p>
          <a:p>
            <a:pPr>
              <a:spcAft>
                <a:spcPts val="600"/>
              </a:spcAft>
            </a:pPr>
            <a:r>
              <a:rPr lang="en-GB" sz="1000" dirty="0" smtClean="0"/>
              <a:t>3 = I have had some experience of this method of feedback </a:t>
            </a:r>
          </a:p>
          <a:p>
            <a:pPr>
              <a:spcAft>
                <a:spcPts val="600"/>
              </a:spcAft>
            </a:pPr>
            <a:r>
              <a:rPr lang="en-GB" sz="1000" dirty="0" smtClean="0"/>
              <a:t>4 = I have had a lot of experience with this method of feedback</a:t>
            </a: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193087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6318250"/>
            <a:ext cx="2682472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73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AC488E-D317-AD4E-9D65-863F647F8AC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13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Engaging International Students with Different Methods of Feedback</a:t>
            </a:r>
            <a:endParaRPr lang="en-GB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8" y="1412776"/>
            <a:ext cx="7697142" cy="430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4849" y="6279985"/>
            <a:ext cx="2682472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AC488E-D317-AD4E-9D65-863F647F8AC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Engaging International Students with Different Methods of Feedback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23528" y="260648"/>
            <a:ext cx="6965950" cy="854075"/>
          </a:xfrm>
        </p:spPr>
        <p:txBody>
          <a:bodyPr/>
          <a:lstStyle/>
          <a:p>
            <a:r>
              <a:rPr lang="en-GB" dirty="0" smtClean="0"/>
              <a:t>Question 3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4941168"/>
            <a:ext cx="568863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000" dirty="0" smtClean="0"/>
              <a:t>N/A =  I have never received this method of feedback and I can therefore not comment on the clarity.</a:t>
            </a:r>
          </a:p>
          <a:p>
            <a:pPr>
              <a:spcAft>
                <a:spcPts val="600"/>
              </a:spcAft>
            </a:pPr>
            <a:r>
              <a:rPr lang="en-GB" sz="1000" dirty="0" smtClean="0"/>
              <a:t> 1 = I did not understand what was meant with the feedback at all.</a:t>
            </a:r>
          </a:p>
          <a:p>
            <a:pPr>
              <a:spcAft>
                <a:spcPts val="600"/>
              </a:spcAft>
            </a:pPr>
            <a:r>
              <a:rPr lang="en-GB" sz="1000" dirty="0" smtClean="0"/>
              <a:t> 2 = I had some idea of what was meant with the feedback. </a:t>
            </a:r>
          </a:p>
          <a:p>
            <a:pPr>
              <a:spcAft>
                <a:spcPts val="600"/>
              </a:spcAft>
            </a:pPr>
            <a:r>
              <a:rPr lang="en-GB" sz="1000" dirty="0" smtClean="0"/>
              <a:t>3 = I understood most of the feedback. </a:t>
            </a:r>
          </a:p>
          <a:p>
            <a:pPr>
              <a:spcAft>
                <a:spcPts val="600"/>
              </a:spcAft>
            </a:pPr>
            <a:r>
              <a:rPr lang="en-GB" sz="1000" dirty="0" smtClean="0"/>
              <a:t>4 = I understood all of the feedback.</a:t>
            </a: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193087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6522" y="6318250"/>
            <a:ext cx="2682472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8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3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AC488E-D317-AD4E-9D65-863F647F8AC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15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Engaging International Students with Different Methods of Feedback</a:t>
            </a:r>
            <a:endParaRPr lang="en-GB">
              <a:solidFill>
                <a:srgbClr val="0000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42" y="1484784"/>
            <a:ext cx="8091398" cy="446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6272733"/>
            <a:ext cx="2682472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00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AC488E-D317-AD4E-9D65-863F647F8AC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16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Engaging International Students with Different Methods of Feedback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23528" y="260648"/>
            <a:ext cx="6965950" cy="854075"/>
          </a:xfrm>
        </p:spPr>
        <p:txBody>
          <a:bodyPr/>
          <a:lstStyle/>
          <a:p>
            <a:r>
              <a:rPr lang="en-GB" dirty="0" smtClean="0"/>
              <a:t>Question 4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4653136"/>
            <a:ext cx="5688632" cy="140038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000" dirty="0" smtClean="0"/>
              <a:t>N/A =  I have never received this method of feedback and I can therefore not comment on how it helped. </a:t>
            </a:r>
          </a:p>
          <a:p>
            <a:pPr>
              <a:spcAft>
                <a:spcPts val="600"/>
              </a:spcAft>
            </a:pPr>
            <a:r>
              <a:rPr lang="en-GB" sz="1000" dirty="0" smtClean="0"/>
              <a:t> 1 = The feedback did not help me at all to improve grades for current and future assignments.</a:t>
            </a:r>
          </a:p>
          <a:p>
            <a:pPr>
              <a:spcAft>
                <a:spcPts val="600"/>
              </a:spcAft>
            </a:pPr>
            <a:r>
              <a:rPr lang="en-GB" sz="1000" dirty="0" smtClean="0"/>
              <a:t> 2 = The feedback helped a little to improve grades for current and future assignments. </a:t>
            </a:r>
          </a:p>
          <a:p>
            <a:pPr>
              <a:spcAft>
                <a:spcPts val="600"/>
              </a:spcAft>
            </a:pPr>
            <a:r>
              <a:rPr lang="en-GB" sz="1000" dirty="0" smtClean="0"/>
              <a:t>3=  The feedback helped a lot to improve grades for current and future assignments.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35" y="980728"/>
            <a:ext cx="8628290" cy="371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6315553"/>
            <a:ext cx="2682472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7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4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AC488E-D317-AD4E-9D65-863F647F8AC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17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Engaging International Students with Different Methods of Feedback</a:t>
            </a:r>
            <a:endParaRPr lang="en-GB">
              <a:solidFill>
                <a:srgbClr val="00000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06" y="1484785"/>
            <a:ext cx="7455585" cy="417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6272733"/>
            <a:ext cx="2682472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8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 smtClean="0"/>
              <a:t>Let’s Discuss!</a:t>
            </a:r>
            <a:endParaRPr lang="en-GB" sz="44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F9D38-9BC6-A542-ADE3-95E83F13B32F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14338" y="6323013"/>
            <a:ext cx="322155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 smtClean="0">
                <a:solidFill>
                  <a:srgbClr val="000000"/>
                </a:solidFill>
                <a:latin typeface="Verdana" charset="0"/>
              </a:rPr>
              <a:t>Engaging International Students with Different Methods of Feedback</a:t>
            </a:r>
            <a:endParaRPr lang="en-GB" sz="900" dirty="0">
              <a:solidFill>
                <a:srgbClr val="000000"/>
              </a:solidFill>
              <a:latin typeface="Verdan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0706" y="6273986"/>
            <a:ext cx="2682472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6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Engaging International Students with Different Methods of Feedback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Ingrid </a:t>
            </a:r>
            <a:r>
              <a:rPr lang="en-GB" dirty="0" err="1" smtClean="0"/>
              <a:t>Kanuga</a:t>
            </a:r>
            <a:r>
              <a:rPr lang="en-GB" dirty="0" smtClean="0"/>
              <a:t>, Senior Lecturer University of West London</a:t>
            </a:r>
          </a:p>
          <a:p>
            <a:r>
              <a:rPr lang="en-GB" dirty="0" err="1" smtClean="0"/>
              <a:t>Zabin</a:t>
            </a:r>
            <a:r>
              <a:rPr lang="en-GB" dirty="0" smtClean="0"/>
              <a:t> </a:t>
            </a:r>
            <a:r>
              <a:rPr lang="en-GB" dirty="0" err="1" smtClean="0"/>
              <a:t>Visram</a:t>
            </a:r>
            <a:r>
              <a:rPr lang="en-GB" dirty="0" smtClean="0"/>
              <a:t>, Senior Lecturer University of West London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F9D38-9BC6-A542-ADE3-95E83F13B32F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19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14338" y="6323013"/>
            <a:ext cx="322155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 smtClean="0">
                <a:solidFill>
                  <a:srgbClr val="000000"/>
                </a:solidFill>
                <a:latin typeface="Verdana" charset="0"/>
              </a:rPr>
              <a:t>Engaging International Students with Different Methods of Feedback</a:t>
            </a:r>
            <a:endParaRPr lang="en-GB" sz="900" dirty="0">
              <a:solidFill>
                <a:srgbClr val="000000"/>
              </a:solidFill>
              <a:latin typeface="Verdan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5513" y="266313"/>
            <a:ext cx="456247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49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10 minutes on Research</a:t>
            </a:r>
          </a:p>
          <a:p>
            <a:endParaRPr lang="en-GB" dirty="0"/>
          </a:p>
          <a:p>
            <a:r>
              <a:rPr lang="en-GB" dirty="0" smtClean="0"/>
              <a:t>Time to engage and answer some questions</a:t>
            </a:r>
          </a:p>
          <a:p>
            <a:endParaRPr lang="en-GB" dirty="0"/>
          </a:p>
          <a:p>
            <a:r>
              <a:rPr lang="en-GB" dirty="0" smtClean="0"/>
              <a:t>15 minute discussion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This session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AC488E-D317-AD4E-9D65-863F647F8AC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Engaging International Students with Different Methods of Feedback</a:t>
            </a: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571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ontent Placeholder 2"/>
          <p:cNvSpPr>
            <a:spLocks noGrp="1"/>
          </p:cNvSpPr>
          <p:nvPr>
            <p:ph idx="1"/>
          </p:nvPr>
        </p:nvSpPr>
        <p:spPr>
          <a:xfrm>
            <a:off x="423863" y="1428750"/>
            <a:ext cx="8193087" cy="4448175"/>
          </a:xfrm>
        </p:spPr>
        <p:txBody>
          <a:bodyPr/>
          <a:lstStyle/>
          <a:p>
            <a:pPr eaLnBrk="1" hangingPunct="1"/>
            <a:endParaRPr lang="en-GB" sz="2600" dirty="0" smtClean="0">
              <a:latin typeface="Arial" charset="0"/>
            </a:endParaRPr>
          </a:p>
          <a:p>
            <a:pPr eaLnBrk="1" hangingPunct="1"/>
            <a:r>
              <a:rPr lang="en-GB" sz="2600" dirty="0" smtClean="0">
                <a:latin typeface="Arial" charset="0"/>
              </a:rPr>
              <a:t>In recent years we have piloted and then adapted our learning teaching and assessment methods to the needs of international students.</a:t>
            </a:r>
            <a:endParaRPr lang="en-GB" sz="2600" dirty="0">
              <a:latin typeface="Arial" charset="0"/>
            </a:endParaRPr>
          </a:p>
          <a:p>
            <a:pPr eaLnBrk="1" hangingPunct="1"/>
            <a:endParaRPr lang="en-GB" sz="2600" dirty="0" smtClean="0">
              <a:latin typeface="Arial" charset="0"/>
            </a:endParaRPr>
          </a:p>
          <a:p>
            <a:pPr eaLnBrk="1" hangingPunct="1"/>
            <a:r>
              <a:rPr lang="en-GB" sz="2600" dirty="0" smtClean="0">
                <a:latin typeface="Arial" charset="0"/>
              </a:rPr>
              <a:t>As the methods have become more diverse so have our methods of feedback</a:t>
            </a:r>
          </a:p>
          <a:p>
            <a:pPr eaLnBrk="1" hangingPunct="1"/>
            <a:endParaRPr lang="en-GB" sz="2600" dirty="0">
              <a:latin typeface="Arial" charset="0"/>
            </a:endParaRPr>
          </a:p>
        </p:txBody>
      </p:sp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Arial" charset="0"/>
              </a:rPr>
              <a:t>Background</a:t>
            </a:r>
            <a:endParaRPr lang="en-GB" dirty="0">
              <a:latin typeface="Arial" charset="0"/>
            </a:endParaRPr>
          </a:p>
        </p:txBody>
      </p:sp>
      <p:sp>
        <p:nvSpPr>
          <p:cNvPr id="20483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CBF961-DC92-E04B-A1C1-E58C24C7DD71}" type="slidenum">
              <a:rPr lang="en-GB" sz="1000">
                <a:solidFill>
                  <a:srgbClr val="747678"/>
                </a:solidFill>
              </a:rPr>
              <a:pPr/>
              <a:t>3</a:t>
            </a:fld>
            <a:endParaRPr lang="en-GB" sz="1000">
              <a:solidFill>
                <a:srgbClr val="747678"/>
              </a:solidFill>
            </a:endParaRPr>
          </a:p>
        </p:txBody>
      </p:sp>
      <p:sp>
        <p:nvSpPr>
          <p:cNvPr id="20484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414338" y="6323013"/>
            <a:ext cx="358159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 smtClean="0">
                <a:solidFill>
                  <a:srgbClr val="000000"/>
                </a:solidFill>
                <a:latin typeface="Verdana" charset="0"/>
              </a:rPr>
              <a:t>Engaging International Students with Different Methods of Feedback</a:t>
            </a:r>
            <a:endParaRPr lang="en-GB" sz="900" dirty="0">
              <a:solidFill>
                <a:srgbClr val="000000"/>
              </a:solidFill>
              <a:latin typeface="Verdan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6270585"/>
            <a:ext cx="2682767" cy="58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55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ontent Placeholder 2"/>
          <p:cNvSpPr>
            <a:spLocks noGrp="1"/>
          </p:cNvSpPr>
          <p:nvPr>
            <p:ph idx="1"/>
          </p:nvPr>
        </p:nvSpPr>
        <p:spPr>
          <a:xfrm>
            <a:off x="423863" y="1428750"/>
            <a:ext cx="8193087" cy="4448175"/>
          </a:xfrm>
        </p:spPr>
        <p:txBody>
          <a:bodyPr/>
          <a:lstStyle/>
          <a:p>
            <a:pPr eaLnBrk="1" hangingPunct="1"/>
            <a:endParaRPr lang="en-GB" sz="2600" dirty="0" smtClean="0">
              <a:latin typeface="Arial" charset="0"/>
            </a:endParaRPr>
          </a:p>
          <a:p>
            <a:pPr eaLnBrk="1" hangingPunct="1"/>
            <a:r>
              <a:rPr lang="en-GB" sz="2600" dirty="0" smtClean="0">
                <a:latin typeface="Arial" charset="0"/>
              </a:rPr>
              <a:t>Students receive formative and final feedback through different forms of media </a:t>
            </a:r>
          </a:p>
          <a:p>
            <a:pPr marL="0" indent="0" eaLnBrk="1" hangingPunct="1">
              <a:buNone/>
            </a:pPr>
            <a:endParaRPr lang="en-GB" sz="2600" dirty="0" smtClean="0">
              <a:latin typeface="Arial" charset="0"/>
            </a:endParaRPr>
          </a:p>
          <a:p>
            <a:pPr eaLnBrk="1" hangingPunct="1"/>
            <a:r>
              <a:rPr lang="en-GB" sz="2600" dirty="0" smtClean="0">
                <a:latin typeface="Arial" charset="0"/>
              </a:rPr>
              <a:t>In person; group discussion, written on turnitin or pebblepad, written on paper, peer feedback, mentor feedback, voice recorded</a:t>
            </a:r>
          </a:p>
          <a:p>
            <a:pPr eaLnBrk="1" hangingPunct="1"/>
            <a:endParaRPr lang="en-GB" sz="2600" dirty="0">
              <a:latin typeface="Arial" charset="0"/>
            </a:endParaRPr>
          </a:p>
        </p:txBody>
      </p:sp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Arial" charset="0"/>
              </a:rPr>
              <a:t>Background</a:t>
            </a:r>
            <a:endParaRPr lang="en-GB" dirty="0">
              <a:latin typeface="Arial" charset="0"/>
            </a:endParaRPr>
          </a:p>
        </p:txBody>
      </p:sp>
      <p:sp>
        <p:nvSpPr>
          <p:cNvPr id="20483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CBF961-DC92-E04B-A1C1-E58C24C7DD71}" type="slidenum">
              <a:rPr lang="en-GB" sz="1000">
                <a:solidFill>
                  <a:srgbClr val="747678"/>
                </a:solidFill>
              </a:rPr>
              <a:pPr/>
              <a:t>4</a:t>
            </a:fld>
            <a:endParaRPr lang="en-GB" sz="1000">
              <a:solidFill>
                <a:srgbClr val="747678"/>
              </a:solidFill>
            </a:endParaRPr>
          </a:p>
        </p:txBody>
      </p:sp>
      <p:sp>
        <p:nvSpPr>
          <p:cNvPr id="20484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414338" y="6323013"/>
            <a:ext cx="358159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 smtClean="0">
                <a:solidFill>
                  <a:srgbClr val="000000"/>
                </a:solidFill>
                <a:latin typeface="Verdana" charset="0"/>
              </a:rPr>
              <a:t>Engaging International Students with Different Methods of Feedback</a:t>
            </a:r>
            <a:endParaRPr lang="en-GB" sz="900" dirty="0">
              <a:solidFill>
                <a:srgbClr val="000000"/>
              </a:solidFill>
              <a:latin typeface="Verdan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6283683"/>
            <a:ext cx="2682472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72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Feedback is a strong external stimulus which influences both positive and negative behaviour </a:t>
            </a:r>
            <a:r>
              <a:rPr lang="en-GB" sz="2000" dirty="0" smtClean="0"/>
              <a:t>(Skinner, 1968).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Although learner may not always recognise the benefits of feedback; they are in the best position to evaluate the effectiveness </a:t>
            </a:r>
            <a:r>
              <a:rPr lang="en-GB" sz="2000" dirty="0" smtClean="0"/>
              <a:t>(Handley et. al, 2010).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Theory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AC488E-D317-AD4E-9D65-863F647F8AC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5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</a:rPr>
              <a:t>Engaging International Students with Different Methods of Feedback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6238971"/>
            <a:ext cx="2682472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29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International students are especially dependent on feedback as they have come from different teaching methods and assessment structures and have a need to identify if they are on the right track and if not what steps to take to get there </a:t>
            </a:r>
            <a:r>
              <a:rPr lang="en-GB" sz="2000" dirty="0" smtClean="0"/>
              <a:t>(Andrade, 2006; HEA, 2010; Kingston and </a:t>
            </a:r>
            <a:r>
              <a:rPr lang="en-GB" sz="2000" dirty="0" err="1" smtClean="0"/>
              <a:t>Forland</a:t>
            </a:r>
            <a:r>
              <a:rPr lang="en-GB" sz="2000" dirty="0" smtClean="0"/>
              <a:t>, 2008).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Theory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AC488E-D317-AD4E-9D65-863F647F8AC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6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Engaging International Students with Different Methods of Feedback</a:t>
            </a:r>
            <a:endParaRPr lang="en-GB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6272733"/>
            <a:ext cx="2682472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80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asked 40 international students to reflect on the effectiveness of the various types of feedback received from lecturers. </a:t>
            </a:r>
          </a:p>
          <a:p>
            <a:endParaRPr lang="en-GB" dirty="0"/>
          </a:p>
          <a:p>
            <a:r>
              <a:rPr lang="en-GB" dirty="0" smtClean="0"/>
              <a:t>Some interesting results!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Study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AC488E-D317-AD4E-9D65-863F647F8AC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7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Engaging International Students with Different Methods of Feedback</a:t>
            </a:r>
            <a:endParaRPr lang="en-GB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6287784"/>
            <a:ext cx="2682472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74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 smtClean="0"/>
              <a:t>Let’s Discuss!</a:t>
            </a:r>
            <a:endParaRPr lang="en-GB" sz="44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F9D38-9BC6-A542-ADE3-95E83F13B32F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14338" y="6323013"/>
            <a:ext cx="322155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 smtClean="0">
                <a:solidFill>
                  <a:srgbClr val="000000"/>
                </a:solidFill>
                <a:latin typeface="Verdana" charset="0"/>
              </a:rPr>
              <a:t>Engaging International Students with Different Methods of Feedback</a:t>
            </a:r>
            <a:endParaRPr lang="en-GB" sz="900" dirty="0">
              <a:solidFill>
                <a:srgbClr val="000000"/>
              </a:solidFill>
              <a:latin typeface="Verdan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0706" y="6273986"/>
            <a:ext cx="2682472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8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Students familiarity with feedback methods prior to joining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a UK based University</a:t>
            </a:r>
          </a:p>
          <a:p>
            <a:endParaRPr lang="en-GB" dirty="0"/>
          </a:p>
          <a:p>
            <a:r>
              <a:rPr lang="en-GB" dirty="0" smtClean="0"/>
              <a:t>Students familiarity with feedback methods since joining a UK based </a:t>
            </a:r>
            <a:r>
              <a:rPr lang="en-GB" dirty="0" err="1" smtClean="0"/>
              <a:t>Univeristy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Students perception of clarity of feedback received</a:t>
            </a:r>
          </a:p>
          <a:p>
            <a:endParaRPr lang="en-GB" dirty="0"/>
          </a:p>
          <a:p>
            <a:r>
              <a:rPr lang="en-GB" dirty="0" smtClean="0"/>
              <a:t>Students assessment on how it helped them improve the grades.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AC488E-D317-AD4E-9D65-863F647F8AC1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Engaging International Students with Different Methods of Feedback</a:t>
            </a:r>
            <a:endParaRPr lang="en-GB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6272733"/>
            <a:ext cx="2682472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6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WL PPT_Template May 2013 (3)">
  <a:themeElements>
    <a:clrScheme name="University of West London 1">
      <a:dk1>
        <a:srgbClr val="000000"/>
      </a:dk1>
      <a:lt1>
        <a:sysClr val="window" lastClr="FFFFFF"/>
      </a:lt1>
      <a:dk2>
        <a:srgbClr val="939598"/>
      </a:dk2>
      <a:lt2>
        <a:srgbClr val="BCBEC0"/>
      </a:lt2>
      <a:accent1>
        <a:srgbClr val="BCBEC0"/>
      </a:accent1>
      <a:accent2>
        <a:srgbClr val="CC7B16"/>
      </a:accent2>
      <a:accent3>
        <a:srgbClr val="ED1C24"/>
      </a:accent3>
      <a:accent4>
        <a:srgbClr val="B34215"/>
      </a:accent4>
      <a:accent5>
        <a:srgbClr val="7B0A6B"/>
      </a:accent5>
      <a:accent6>
        <a:srgbClr val="0039A6"/>
      </a:accent6>
      <a:hlink>
        <a:srgbClr val="00AEEF"/>
      </a:hlink>
      <a:folHlink>
        <a:srgbClr val="45196F"/>
      </a:folHlink>
    </a:clrScheme>
    <a:fontScheme name="University of West Lond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a:spPr>
      <a:bodyPr lIns="46800" rIns="46800" rtlCol="0" anchor="ctr">
        <a:noAutofit/>
      </a:bodyPr>
      <a:lstStyle>
        <a:defPPr algn="ctr">
          <a:defRPr sz="1800" dirty="0" err="1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>
          <a:noFill/>
        </a:ln>
      </a:spPr>
      <a:bodyPr wrap="square" rtlCol="0">
        <a:spAutoFit/>
      </a:bodyPr>
      <a:lstStyle>
        <a:defPPr>
          <a:spcAft>
            <a:spcPts val="600"/>
          </a:spcAft>
          <a:defRPr sz="2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755</Words>
  <Application>Microsoft Office PowerPoint</Application>
  <PresentationFormat>On-screen Show (4:3)</PresentationFormat>
  <Paragraphs>111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ＭＳ Ｐゴシック</vt:lpstr>
      <vt:lpstr>Arial</vt:lpstr>
      <vt:lpstr>Calibri</vt:lpstr>
      <vt:lpstr>Lucida Grande</vt:lpstr>
      <vt:lpstr>Trebuchet MS</vt:lpstr>
      <vt:lpstr>Verdana</vt:lpstr>
      <vt:lpstr>UWL PPT_Template May 2013 (3)</vt:lpstr>
      <vt:lpstr>Engaging International Students with Different Methods of Feedback</vt:lpstr>
      <vt:lpstr>This session</vt:lpstr>
      <vt:lpstr>Background</vt:lpstr>
      <vt:lpstr>Background</vt:lpstr>
      <vt:lpstr>Theory</vt:lpstr>
      <vt:lpstr>Theory</vt:lpstr>
      <vt:lpstr>Study</vt:lpstr>
      <vt:lpstr>Let’s Discuss!</vt:lpstr>
      <vt:lpstr>Questions</vt:lpstr>
      <vt:lpstr>Question 1</vt:lpstr>
      <vt:lpstr>Question 1</vt:lpstr>
      <vt:lpstr>Question 2</vt:lpstr>
      <vt:lpstr>Question 2</vt:lpstr>
      <vt:lpstr>Question 3</vt:lpstr>
      <vt:lpstr>Question 3</vt:lpstr>
      <vt:lpstr>Question 4</vt:lpstr>
      <vt:lpstr>Question 4</vt:lpstr>
      <vt:lpstr>Let’s Discuss!</vt:lpstr>
      <vt:lpstr>Engaging International Students with Different Methods of Feedback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International Student Perspective on Different Methods of Feedback</dc:title>
  <dc:creator>L1</dc:creator>
  <cp:lastModifiedBy>Aniz Visram</cp:lastModifiedBy>
  <cp:revision>9</cp:revision>
  <dcterms:created xsi:type="dcterms:W3CDTF">2013-06-24T09:39:22Z</dcterms:created>
  <dcterms:modified xsi:type="dcterms:W3CDTF">2014-09-10T21:36:27Z</dcterms:modified>
</cp:coreProperties>
</file>