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9A6"/>
    <a:srgbClr val="1E8C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660"/>
  </p:normalViewPr>
  <p:slideViewPr>
    <p:cSldViewPr>
      <p:cViewPr>
        <p:scale>
          <a:sx n="66" d="100"/>
          <a:sy n="66" d="100"/>
        </p:scale>
        <p:origin x="-1032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3141-FB07-4504-A2FB-EB6C72A02EB0}" type="datetimeFigureOut">
              <a:rPr lang="en-GB" smtClean="0"/>
              <a:pPr/>
              <a:t>27/06/2011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0C13-57B6-43C2-9FC9-3919054022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8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WL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78E4-3D05-441C-9005-82E238629293}" type="datetime1">
              <a:rPr lang="en-GB" smtClean="0"/>
              <a:t>27/06/2011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UWL Logo_Left_4 col.jpg"/>
          <p:cNvPicPr>
            <a:picLocks noChangeAspect="1"/>
          </p:cNvPicPr>
          <p:nvPr userDrawn="1"/>
        </p:nvPicPr>
        <p:blipFill>
          <a:blip r:embed="rId2" cstate="print"/>
          <a:srcRect l="10559" t="27650" r="9757" b="26404"/>
          <a:stretch>
            <a:fillRect/>
          </a:stretch>
        </p:blipFill>
        <p:spPr>
          <a:xfrm>
            <a:off x="323528" y="476672"/>
            <a:ext cx="3060000" cy="68693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512" y="1700808"/>
            <a:ext cx="8784976" cy="4968552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700807"/>
            <a:ext cx="7772400" cy="79208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L Bullet poi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820891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L Bullet point page with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39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bullet point information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06F-CCB8-4074-82BD-669A6255C8C1}" type="datetime1">
              <a:rPr lang="en-GB" smtClean="0"/>
              <a:t>27/06/2011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412776"/>
            <a:ext cx="7416800" cy="6480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introductory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866C-01C1-47D1-8E95-1D8446345FE8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4031679" cy="18002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3573017"/>
            <a:ext cx="4031679" cy="2448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88025" y="1628775"/>
            <a:ext cx="3887664" cy="43925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WL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1E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24744"/>
            <a:ext cx="8208912" cy="5040560"/>
          </a:xfrm>
        </p:spPr>
        <p:txBody>
          <a:bodyPr anchor="t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page descriptive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332657"/>
            <a:ext cx="8208912" cy="648071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DIVIDER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A8A9-C30A-45F6-B66E-53E37D46CC76}" type="datetime1">
              <a:rPr lang="en-GB" smtClean="0"/>
              <a:t>27/06/2011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W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146A-B32E-4558-99A2-ED294031850F}" type="datetime1">
              <a:rPr lang="en-GB" smtClean="0"/>
              <a:t>27/06/2011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W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ADA6-2D54-47B7-9542-8C43615DB7C9}" type="datetime1">
              <a:rPr lang="en-GB" smtClean="0"/>
              <a:t>27/06/2011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W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7102-795B-4240-A061-DA152338E4E9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W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397F-B53E-4FD9-BCE7-6BE7DC20E7F3}" type="datetime1">
              <a:rPr lang="en-GB" smtClean="0"/>
              <a:t>27/06/2011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BFF2-CAFA-4E34-992F-9F5109364996}" type="datetime1">
              <a:rPr lang="en-GB" smtClean="0"/>
              <a:t>27/06/2011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A109-5EE8-4A23-8BBF-992773561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9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9A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9A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9A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9A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39A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enjw4X86v0" TargetMode="External"/><Relationship Id="rId2" Type="http://schemas.openxmlformats.org/officeDocument/2006/relationships/hyperlink" Target="mailto:Ingrid.Kanuga@UWL.ac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ebblepad.co.uk/uwl/viewasset.aspx?oid=100845&amp;type=webfoli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Blended Learning Phased Assessment Employability Strategy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F9A5-1291-4B16-BB46-C0677C4B1315}" type="datetime1">
              <a:rPr lang="en-GB" smtClean="0"/>
              <a:t>27/06/2011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95986"/>
            <a:ext cx="882670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38" y="4167669"/>
            <a:ext cx="8842176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information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 Narrow" pitchFamily="34" charset="0"/>
              </a:rPr>
              <a:t>For further information on the assessment pilot, to see student views and reflections </a:t>
            </a:r>
            <a:r>
              <a:rPr lang="en-US" dirty="0" smtClean="0">
                <a:latin typeface="Arial Narrow" pitchFamily="34" charset="0"/>
              </a:rPr>
              <a:t>on</a:t>
            </a:r>
          </a:p>
          <a:p>
            <a:pPr algn="just">
              <a:buNone/>
            </a:pPr>
            <a:r>
              <a:rPr lang="en-US" dirty="0" smtClean="0">
                <a:latin typeface="Arial Narrow" pitchFamily="34" charset="0"/>
              </a:rPr>
              <a:t>this </a:t>
            </a:r>
            <a:r>
              <a:rPr lang="en-US" dirty="0" smtClean="0">
                <a:latin typeface="Arial Narrow" pitchFamily="34" charset="0"/>
              </a:rPr>
              <a:t>strategy or to obtain a full copy of the bibliography contact:</a:t>
            </a:r>
          </a:p>
          <a:p>
            <a:pPr algn="just">
              <a:spcBef>
                <a:spcPct val="10000"/>
              </a:spcBef>
            </a:pPr>
            <a:endParaRPr lang="en-US" dirty="0" smtClean="0">
              <a:latin typeface="Arial Narrow" pitchFamily="34" charset="0"/>
            </a:endParaRPr>
          </a:p>
          <a:p>
            <a:pPr algn="just">
              <a:spcBef>
                <a:spcPct val="10000"/>
              </a:spcBef>
              <a:buNone/>
            </a:pPr>
            <a:r>
              <a:rPr lang="en-US" dirty="0" smtClean="0">
                <a:latin typeface="Arial Narrow" pitchFamily="34" charset="0"/>
                <a:hlinkClick r:id="rId2"/>
              </a:rPr>
              <a:t>Ingrid.Kanuga@UWL.ac.uk</a:t>
            </a:r>
            <a:endParaRPr lang="en-US" dirty="0" smtClean="0">
              <a:latin typeface="Arial Narrow" pitchFamily="34" charset="0"/>
            </a:endParaRPr>
          </a:p>
          <a:p>
            <a:pPr algn="just">
              <a:spcBef>
                <a:spcPct val="10000"/>
              </a:spcBef>
              <a:buNone/>
            </a:pPr>
            <a:r>
              <a:rPr lang="en-US" dirty="0" smtClean="0">
                <a:latin typeface="Arial Narrow" pitchFamily="34" charset="0"/>
              </a:rPr>
              <a:t>Or connect on LinkedIn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Visit </a:t>
            </a:r>
            <a:r>
              <a:rPr lang="en-GB" dirty="0" smtClean="0">
                <a:latin typeface="Arial Narrow" pitchFamily="34" charset="0"/>
              </a:rPr>
              <a:t>this link for a demonstration video: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http://www.youtube.com/watch?v=ienjw4X86v0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AACE LB Ingrid Kanuga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7544" y="476672"/>
            <a:ext cx="8208912" cy="4608512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6600" dirty="0" smtClean="0"/>
              <a:t>Thank you </a:t>
            </a:r>
            <a:r>
              <a:rPr lang="en-GB" sz="6600" dirty="0" smtClean="0">
                <a:sym typeface="Wingdings" pitchFamily="2" charset="2"/>
              </a:rPr>
              <a:t></a:t>
            </a:r>
            <a:endParaRPr lang="en-GB" sz="6600" dirty="0"/>
          </a:p>
        </p:txBody>
      </p:sp>
      <p:pic>
        <p:nvPicPr>
          <p:cNvPr id="7" name="Picture 6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4869160"/>
            <a:ext cx="648073" cy="145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Blended Learning Phased Assessment Employability Strategy </a:t>
            </a:r>
            <a:r>
              <a:rPr lang="en-GB" b="1" dirty="0" smtClean="0"/>
              <a:t> (BLPASES) Framework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GB" dirty="0" smtClean="0"/>
              <a:t>Brief paper = Brief presentation 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pPr lvl="5"/>
            <a:endParaRPr lang="en-GB" dirty="0" smtClean="0"/>
          </a:p>
          <a:p>
            <a:pPr lvl="5"/>
            <a:r>
              <a:rPr lang="en-GB" dirty="0" smtClean="0"/>
              <a:t>Our student Profiles &amp; Needs</a:t>
            </a:r>
          </a:p>
          <a:p>
            <a:pPr lvl="5"/>
            <a:r>
              <a:rPr lang="en-GB" dirty="0" smtClean="0"/>
              <a:t>Previous Research</a:t>
            </a:r>
          </a:p>
          <a:p>
            <a:pPr lvl="5"/>
            <a:r>
              <a:rPr lang="en-GB" dirty="0" smtClean="0"/>
              <a:t>The Framework</a:t>
            </a:r>
          </a:p>
          <a:p>
            <a:pPr lvl="5"/>
            <a:r>
              <a:rPr lang="en-GB" dirty="0" smtClean="0"/>
              <a:t>The Framework in Practice</a:t>
            </a:r>
          </a:p>
          <a:p>
            <a:pPr lvl="5"/>
            <a:r>
              <a:rPr lang="en-GB" dirty="0" smtClean="0"/>
              <a:t>Student Feedback</a:t>
            </a:r>
          </a:p>
          <a:p>
            <a:pPr lvl="5"/>
            <a:r>
              <a:rPr lang="en-GB" dirty="0" smtClean="0"/>
              <a:t>What is next</a:t>
            </a:r>
          </a:p>
          <a:p>
            <a:pPr lvl="5"/>
            <a:endParaRPr lang="en-GB" dirty="0" smtClean="0"/>
          </a:p>
          <a:p>
            <a:pPr lvl="5">
              <a:buNone/>
            </a:pPr>
            <a:endParaRPr lang="en-GB" dirty="0" smtClean="0"/>
          </a:p>
          <a:p>
            <a:pPr lvl="6">
              <a:buNone/>
            </a:pPr>
            <a:endParaRPr lang="en-GB" dirty="0"/>
          </a:p>
        </p:txBody>
      </p:sp>
      <p:pic>
        <p:nvPicPr>
          <p:cNvPr id="7" name="Picture 6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700808"/>
            <a:ext cx="208823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</a:t>
            </a:r>
            <a:r>
              <a:rPr lang="en-GB" b="1" dirty="0" smtClean="0"/>
              <a:t> profiles </a:t>
            </a:r>
            <a:r>
              <a:rPr lang="en-GB" dirty="0" smtClean="0"/>
              <a:t>&amp; needs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120 </a:t>
            </a:r>
            <a:r>
              <a:rPr lang="en-GB" dirty="0" smtClean="0"/>
              <a:t>Nationalities</a:t>
            </a:r>
          </a:p>
          <a:p>
            <a:r>
              <a:rPr lang="en-GB" b="1" dirty="0" smtClean="0"/>
              <a:t>Ages</a:t>
            </a:r>
            <a:r>
              <a:rPr lang="en-GB" dirty="0" smtClean="0"/>
              <a:t> between 17-63</a:t>
            </a:r>
          </a:p>
          <a:p>
            <a:r>
              <a:rPr lang="en-GB" dirty="0" smtClean="0"/>
              <a:t>Living </a:t>
            </a:r>
            <a:r>
              <a:rPr lang="en-GB" b="1" dirty="0" smtClean="0"/>
              <a:t>with parents </a:t>
            </a:r>
            <a:r>
              <a:rPr lang="en-GB" dirty="0" smtClean="0"/>
              <a:t>– Single parent with </a:t>
            </a:r>
            <a:r>
              <a:rPr lang="en-GB" b="1" dirty="0" smtClean="0"/>
              <a:t>4 children</a:t>
            </a:r>
          </a:p>
          <a:p>
            <a:r>
              <a:rPr lang="en-GB" b="1" dirty="0" smtClean="0"/>
              <a:t>Focused</a:t>
            </a:r>
            <a:r>
              <a:rPr lang="en-GB" dirty="0" smtClean="0"/>
              <a:t> career change – “had to do </a:t>
            </a:r>
            <a:r>
              <a:rPr lang="en-GB" b="1" dirty="0" smtClean="0"/>
              <a:t>something</a:t>
            </a:r>
            <a:r>
              <a:rPr lang="en-GB" dirty="0" smtClean="0"/>
              <a:t>”</a:t>
            </a:r>
          </a:p>
          <a:p>
            <a:r>
              <a:rPr lang="en-GB" b="1" dirty="0" smtClean="0"/>
              <a:t>Full UK education  </a:t>
            </a:r>
            <a:r>
              <a:rPr lang="en-GB" dirty="0" smtClean="0"/>
              <a:t>- “I </a:t>
            </a:r>
            <a:r>
              <a:rPr lang="en-GB" b="1" dirty="0" smtClean="0"/>
              <a:t>dropped out </a:t>
            </a:r>
            <a:r>
              <a:rPr lang="en-GB" dirty="0" smtClean="0"/>
              <a:t>of high school but I am a </a:t>
            </a:r>
            <a:r>
              <a:rPr lang="en-GB" b="1" dirty="0" smtClean="0"/>
              <a:t>senior manager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7" name="Picture 6" descr="bertram1_tvu_h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160"/>
            <a:ext cx="2160240" cy="1774277"/>
          </a:xfrm>
          <a:prstGeom prst="rect">
            <a:avLst/>
          </a:prstGeom>
        </p:spPr>
      </p:pic>
      <p:pic>
        <p:nvPicPr>
          <p:cNvPr id="8" name="Picture 7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941168"/>
            <a:ext cx="1538961" cy="1407985"/>
          </a:xfrm>
          <a:prstGeom prst="rect">
            <a:avLst/>
          </a:prstGeom>
        </p:spPr>
      </p:pic>
      <p:pic>
        <p:nvPicPr>
          <p:cNvPr id="9" name="Picture 8" descr="CMS John_Roberts_TVU_VC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941168"/>
            <a:ext cx="2400300" cy="1498600"/>
          </a:xfrm>
          <a:prstGeom prst="rect">
            <a:avLst/>
          </a:prstGeom>
        </p:spPr>
      </p:pic>
      <p:pic>
        <p:nvPicPr>
          <p:cNvPr id="10" name="Picture 9" descr="nu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941168"/>
            <a:ext cx="1083000" cy="1512168"/>
          </a:xfrm>
          <a:prstGeom prst="rect">
            <a:avLst/>
          </a:prstGeom>
        </p:spPr>
      </p:pic>
      <p:pic>
        <p:nvPicPr>
          <p:cNvPr id="11" name="Picture 10" descr="Heston_Blumenth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5013176"/>
            <a:ext cx="1944216" cy="1348721"/>
          </a:xfrm>
          <a:prstGeom prst="rect">
            <a:avLst/>
          </a:prstGeom>
        </p:spPr>
      </p:pic>
      <p:pic>
        <p:nvPicPr>
          <p:cNvPr id="12" name="Picture 11" descr="numbe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6453336"/>
            <a:ext cx="32385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profiles &amp; </a:t>
            </a:r>
            <a:r>
              <a:rPr lang="en-GB" b="1" dirty="0" smtClean="0"/>
              <a:t>needs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Most common question asked at open days: “</a:t>
            </a:r>
            <a:r>
              <a:rPr lang="en-GB" b="1" dirty="0" smtClean="0"/>
              <a:t>Will I get a job </a:t>
            </a:r>
            <a:r>
              <a:rPr lang="en-GB" dirty="0" smtClean="0"/>
              <a:t>after this?”</a:t>
            </a:r>
          </a:p>
          <a:p>
            <a:endParaRPr lang="en-GB" dirty="0" smtClean="0"/>
          </a:p>
          <a:p>
            <a:r>
              <a:rPr lang="en-GB" dirty="0" smtClean="0"/>
              <a:t>Most common question from industry: “How do your courses </a:t>
            </a:r>
            <a:r>
              <a:rPr lang="en-GB" b="1" dirty="0" smtClean="0"/>
              <a:t>prepare students for work</a:t>
            </a:r>
            <a:r>
              <a:rPr lang="en-GB" dirty="0" smtClean="0"/>
              <a:t>?” </a:t>
            </a:r>
            <a:endParaRPr lang="en-GB" dirty="0"/>
          </a:p>
        </p:txBody>
      </p:sp>
      <p:pic>
        <p:nvPicPr>
          <p:cNvPr id="7" name="Picture 6" descr="bertram1_tvu_h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160"/>
            <a:ext cx="2160240" cy="1774277"/>
          </a:xfrm>
          <a:prstGeom prst="rect">
            <a:avLst/>
          </a:prstGeom>
        </p:spPr>
      </p:pic>
      <p:pic>
        <p:nvPicPr>
          <p:cNvPr id="8" name="Picture 7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941168"/>
            <a:ext cx="1538961" cy="1407985"/>
          </a:xfrm>
          <a:prstGeom prst="rect">
            <a:avLst/>
          </a:prstGeom>
        </p:spPr>
      </p:pic>
      <p:pic>
        <p:nvPicPr>
          <p:cNvPr id="9" name="Picture 8" descr="CMS John_Roberts_TVU_VC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941168"/>
            <a:ext cx="2400300" cy="1498600"/>
          </a:xfrm>
          <a:prstGeom prst="rect">
            <a:avLst/>
          </a:prstGeom>
        </p:spPr>
      </p:pic>
      <p:pic>
        <p:nvPicPr>
          <p:cNvPr id="10" name="Picture 9" descr="nu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941168"/>
            <a:ext cx="1083000" cy="1512168"/>
          </a:xfrm>
          <a:prstGeom prst="rect">
            <a:avLst/>
          </a:prstGeom>
        </p:spPr>
      </p:pic>
      <p:pic>
        <p:nvPicPr>
          <p:cNvPr id="11" name="Picture 10" descr="Heston_Blumenth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5013176"/>
            <a:ext cx="1944216" cy="1348721"/>
          </a:xfrm>
          <a:prstGeom prst="rect">
            <a:avLst/>
          </a:prstGeom>
        </p:spPr>
      </p:pic>
      <p:pic>
        <p:nvPicPr>
          <p:cNvPr id="12" name="Picture 11" descr="numbe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6453336"/>
            <a:ext cx="32385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Research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extBox 64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467544" y="1268760"/>
            <a:ext cx="82089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lvl="1" algn="just">
              <a:buFont typeface="Arial" pitchFamily="34" charset="0"/>
              <a:buChar char="•"/>
            </a:pPr>
            <a:r>
              <a:rPr lang="en-GB" dirty="0" err="1" smtClean="0">
                <a:latin typeface="Arial Narrow" pitchFamily="34" charset="0"/>
                <a:cs typeface="Arial" pitchFamily="34" charset="0"/>
              </a:rPr>
              <a:t>Vgotsky</a:t>
            </a:r>
            <a:r>
              <a:rPr lang="en-GB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GB" dirty="0">
                <a:latin typeface="Arial Narrow" pitchFamily="34" charset="0"/>
                <a:cs typeface="Arial" pitchFamily="34" charset="0"/>
              </a:rPr>
              <a:t>(Social Constructivism) (1978</a:t>
            </a:r>
            <a:r>
              <a:rPr lang="en-GB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marL="400050" lvl="1" algn="just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Kolb’s Learning Strategies (19840</a:t>
            </a:r>
          </a:p>
          <a:p>
            <a:pPr marL="400050" lvl="1" algn="just">
              <a:buFont typeface="Arial" pitchFamily="34" charset="0"/>
              <a:buChar char="•"/>
            </a:pPr>
            <a:r>
              <a:rPr lang="en-GB" dirty="0" smtClean="0">
                <a:latin typeface="Arial Narrow" pitchFamily="34" charset="0"/>
              </a:rPr>
              <a:t>Lave and Wenger (1991)</a:t>
            </a:r>
            <a:endParaRPr lang="en-GB" dirty="0">
              <a:latin typeface="Arial Narrow" pitchFamily="34" charset="0"/>
              <a:cs typeface="Arial" pitchFamily="34" charset="0"/>
            </a:endParaRPr>
          </a:p>
          <a:p>
            <a:pPr marL="400050" lvl="1" algn="just">
              <a:buFont typeface="Arial" pitchFamily="34" charset="0"/>
              <a:buChar char="•"/>
            </a:pPr>
            <a:r>
              <a:rPr lang="en-GB" dirty="0">
                <a:latin typeface="Arial Narrow" pitchFamily="34" charset="0"/>
                <a:cs typeface="Arial" pitchFamily="34" charset="0"/>
              </a:rPr>
              <a:t>Maslow Hierarchy of Needs (1987)</a:t>
            </a:r>
          </a:p>
          <a:p>
            <a:pPr marL="400050" lvl="1" algn="just">
              <a:buFont typeface="Arial" pitchFamily="34" charset="0"/>
              <a:buChar char="•"/>
            </a:pPr>
            <a:r>
              <a:rPr lang="en-GB" dirty="0">
                <a:latin typeface="Arial Narrow" pitchFamily="34" charset="0"/>
                <a:cs typeface="Arial" pitchFamily="34" charset="0"/>
              </a:rPr>
              <a:t>Salmon E-moderation 5-stage model (2003)</a:t>
            </a:r>
          </a:p>
          <a:p>
            <a:pPr marL="400050" lvl="1" algn="just">
              <a:buFont typeface="Arial" pitchFamily="34" charset="0"/>
              <a:buChar char="•"/>
            </a:pPr>
            <a:r>
              <a:rPr lang="en-GB" dirty="0" err="1">
                <a:latin typeface="Arial Narrow" pitchFamily="34" charset="0"/>
                <a:cs typeface="Arial" pitchFamily="34" charset="0"/>
              </a:rPr>
              <a:t>Laurillard</a:t>
            </a:r>
            <a:r>
              <a:rPr lang="en-GB" dirty="0">
                <a:latin typeface="Arial Narrow" pitchFamily="34" charset="0"/>
                <a:cs typeface="Arial" pitchFamily="34" charset="0"/>
              </a:rPr>
              <a:t> conversational framework (2002)</a:t>
            </a:r>
          </a:p>
          <a:p>
            <a:pPr marL="400050" lvl="1" algn="just">
              <a:buFont typeface="Arial" pitchFamily="34" charset="0"/>
              <a:buChar char="•"/>
            </a:pPr>
            <a:endParaRPr lang="en-GB" dirty="0" smtClean="0">
              <a:latin typeface="Arial Narrow" pitchFamily="34" charset="0"/>
            </a:endParaRPr>
          </a:p>
          <a:p>
            <a:pPr marL="400050" lvl="1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400050" lvl="1"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marL="400050" lvl="1" algn="just">
              <a:buNone/>
            </a:pPr>
            <a:r>
              <a:rPr lang="en-US" dirty="0" smtClean="0">
                <a:latin typeface="Arial Narrow" pitchFamily="34" charset="0"/>
              </a:rPr>
              <a:t>We </a:t>
            </a:r>
            <a:r>
              <a:rPr lang="en-US" dirty="0" smtClean="0">
                <a:latin typeface="Arial Narrow" pitchFamily="34" charset="0"/>
              </a:rPr>
              <a:t>interviewed  </a:t>
            </a:r>
            <a:r>
              <a:rPr lang="en-US" dirty="0" smtClean="0">
                <a:latin typeface="Arial Narrow" pitchFamily="34" charset="0"/>
              </a:rPr>
              <a:t>lecturers, </a:t>
            </a:r>
            <a:r>
              <a:rPr lang="en-US" dirty="0" smtClean="0">
                <a:latin typeface="Arial Narrow" pitchFamily="34" charset="0"/>
              </a:rPr>
              <a:t>students </a:t>
            </a:r>
            <a:r>
              <a:rPr lang="en-US" dirty="0" smtClean="0">
                <a:latin typeface="Arial Narrow" pitchFamily="34" charset="0"/>
              </a:rPr>
              <a:t> and industry professionals on </a:t>
            </a:r>
            <a:r>
              <a:rPr lang="en-US" dirty="0" smtClean="0">
                <a:latin typeface="Arial Narrow" pitchFamily="34" charset="0"/>
              </a:rPr>
              <a:t>their </a:t>
            </a:r>
            <a:r>
              <a:rPr lang="en-US" dirty="0" smtClean="0">
                <a:latin typeface="Arial Narrow" pitchFamily="34" charset="0"/>
              </a:rPr>
              <a:t>experiences</a:t>
            </a:r>
          </a:p>
          <a:p>
            <a:pPr marL="400050" lvl="1" algn="just"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and needs.  We </a:t>
            </a:r>
            <a:r>
              <a:rPr lang="en-US" dirty="0" smtClean="0">
                <a:latin typeface="Arial Narrow" pitchFamily="34" charset="0"/>
              </a:rPr>
              <a:t>then used </a:t>
            </a:r>
            <a:r>
              <a:rPr lang="en-US" dirty="0" smtClean="0">
                <a:latin typeface="Arial Narrow" pitchFamily="34" charset="0"/>
              </a:rPr>
              <a:t>this research to pilot a phased assessment strategy.</a:t>
            </a:r>
          </a:p>
          <a:p>
            <a:pPr marL="400050" lvl="1" algn="just">
              <a:buFont typeface="Arial" pitchFamily="34" charset="0"/>
              <a:buChar char="•"/>
            </a:pPr>
            <a:endParaRPr lang="en-GB" dirty="0" smtClean="0">
              <a:latin typeface="Arial Narrow" pitchFamily="34" charset="0"/>
              <a:cs typeface="Arial" pitchFamily="34" charset="0"/>
            </a:endParaRPr>
          </a:p>
          <a:p>
            <a:pPr marL="400050" lvl="1" algn="just">
              <a:buFont typeface="Arial" pitchFamily="34" charset="0"/>
              <a:buChar char="•"/>
            </a:pPr>
            <a:endParaRPr lang="en-GB" dirty="0" smtClean="0">
              <a:latin typeface="Arial Narrow" pitchFamily="34" charset="0"/>
            </a:endParaRPr>
          </a:p>
          <a:p>
            <a:pPr marL="400050" lvl="1" algn="just">
              <a:buFont typeface="Arial" pitchFamily="34" charset="0"/>
              <a:buChar char="•"/>
            </a:pPr>
            <a:endParaRPr lang="en-GB" dirty="0" smtClean="0">
              <a:latin typeface="Arial Narrow" pitchFamily="34" charset="0"/>
              <a:cs typeface="Arial" pitchFamily="34" charset="0"/>
            </a:endParaRPr>
          </a:p>
          <a:p>
            <a:pPr marL="400050" lvl="1" algn="just">
              <a:buNone/>
            </a:pPr>
            <a:endParaRPr lang="en-GB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BLPASES Framework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8371" t="22443" r="17609" b="7920"/>
          <a:stretch/>
        </p:blipFill>
        <p:spPr bwMode="auto">
          <a:xfrm>
            <a:off x="899592" y="1340768"/>
            <a:ext cx="7464056" cy="522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17" descr="Picture1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really enjoyed this module. Building the portfolio with activities from class, my own video’s and research was the best mixture of learning/.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module has enabled me to analytically observe and decide on my career path in the hospitality industry over the next few years to come.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activities/ homework made me do my research on time and I enjoyed it.</a:t>
            </a:r>
          </a:p>
          <a:p>
            <a:endParaRPr lang="en-GB" dirty="0" smtClean="0"/>
          </a:p>
          <a:p>
            <a:r>
              <a:rPr lang="en-GB" dirty="0" smtClean="0"/>
              <a:t>The group and peer work helped me reflect on my own skills, from attitude to technical.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next?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3468-065D-4EF5-AEBF-C56F64B55E64}" type="datetime1">
              <a:rPr lang="en-GB" smtClean="0"/>
              <a:t>27/06/2011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AACE LB Ingrid Kanuga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A109-5EE8-4A23-8BBF-992773561C6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Further develop the online learning</a:t>
            </a:r>
          </a:p>
          <a:p>
            <a:endParaRPr lang="en-GB" dirty="0" smtClean="0"/>
          </a:p>
          <a:p>
            <a:r>
              <a:rPr lang="en-GB" dirty="0" smtClean="0"/>
              <a:t>Marking Matrix</a:t>
            </a:r>
          </a:p>
          <a:p>
            <a:endParaRPr lang="en-GB" dirty="0" smtClean="0"/>
          </a:p>
          <a:p>
            <a:r>
              <a:rPr lang="en-GB" dirty="0" smtClean="0"/>
              <a:t>Role out to 350 students on business module across 7 programmes.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L 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431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UWL Office Theme</vt:lpstr>
      <vt:lpstr>Blended Learning Phased Assessment Employability Strategy </vt:lpstr>
      <vt:lpstr>Blended Learning Phased Assessment Employability Strategy  (BLPASES) Framework</vt:lpstr>
      <vt:lpstr>Student profiles &amp; needs</vt:lpstr>
      <vt:lpstr>Student profiles &amp; needs</vt:lpstr>
      <vt:lpstr>Previous Research</vt:lpstr>
      <vt:lpstr>BLPASES Framework</vt:lpstr>
      <vt:lpstr>Slide 7</vt:lpstr>
      <vt:lpstr>Student Feedback</vt:lpstr>
      <vt:lpstr>What is next?</vt:lpstr>
      <vt:lpstr>For more information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kanuing</cp:lastModifiedBy>
  <cp:revision>78</cp:revision>
  <dcterms:created xsi:type="dcterms:W3CDTF">2010-09-16T10:15:26Z</dcterms:created>
  <dcterms:modified xsi:type="dcterms:W3CDTF">2011-06-27T14:26:29Z</dcterms:modified>
</cp:coreProperties>
</file>