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7" r:id="rId3"/>
    <p:sldId id="257" r:id="rId4"/>
    <p:sldId id="259" r:id="rId5"/>
    <p:sldId id="258" r:id="rId6"/>
    <p:sldId id="286" r:id="rId7"/>
    <p:sldId id="287" r:id="rId8"/>
    <p:sldId id="281" r:id="rId9"/>
    <p:sldId id="260" r:id="rId10"/>
    <p:sldId id="262" r:id="rId11"/>
    <p:sldId id="268" r:id="rId12"/>
    <p:sldId id="288" r:id="rId13"/>
    <p:sldId id="269" r:id="rId14"/>
    <p:sldId id="265" r:id="rId15"/>
    <p:sldId id="267" r:id="rId16"/>
    <p:sldId id="271" r:id="rId17"/>
    <p:sldId id="284" r:id="rId18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636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E5F1E-DCEA-42DD-A56B-BBD016A51E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ADF04-0347-4B30-8FE9-64956EF87EB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509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7DC55-CF3E-43E7-8D27-4F1E37935ADE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FF278-A86F-43EA-ACFA-69C3ECE80FA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70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67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407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74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16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01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440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082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06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49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47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689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7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27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892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06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F278-A86F-43EA-ACFA-69C3ECE80FA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04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12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87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73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36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8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75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55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13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21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2A3B8-5175-42F3-9F14-EF86259F4B87}" type="datetimeFigureOut">
              <a:rPr lang="en-GB" smtClean="0"/>
              <a:t>16/08/2016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EFEA0-D799-4E38-AE0A-B6595EEC87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12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8507"/>
            <a:ext cx="9144000" cy="2396580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GB" sz="4800" b="1" dirty="0" smtClean="0">
                <a:solidFill>
                  <a:schemeClr val="accent1">
                    <a:lumMod val="50000"/>
                  </a:schemeClr>
                </a:solidFill>
              </a:rPr>
              <a:t>Definitely Kinder To Myself”</a:t>
            </a:r>
            <a:br>
              <a:rPr lang="en-GB" sz="48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GB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02857"/>
            <a:ext cx="9144000" cy="3439885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A Qualitative Analysis of the Experiences of University Students</a:t>
            </a:r>
          </a:p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 Undertaking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 Programme of Mindfulness Meditation</a:t>
            </a:r>
          </a:p>
          <a:p>
            <a:endParaRPr lang="en-GB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ey components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of this 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study, are the: 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ntervention, the participant engagement and exploration of findings.</a:t>
            </a:r>
          </a:p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Author: </a:t>
            </a:r>
            <a:r>
              <a:rPr lang="en-GB" b="1" dirty="0" smtClean="0"/>
              <a:t>Amanda </a:t>
            </a:r>
            <a:r>
              <a:rPr lang="en-GB" b="1" dirty="0"/>
              <a:t>Hodder </a:t>
            </a:r>
            <a:r>
              <a:rPr lang="en-GB" b="1" dirty="0" smtClean="0"/>
              <a:t>  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Academic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Supervisor: </a:t>
            </a:r>
            <a:r>
              <a:rPr lang="en-GB" b="1" dirty="0" smtClean="0"/>
              <a:t>Dr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smtClean="0"/>
              <a:t>Siobhan Lynam</a:t>
            </a:r>
            <a:endParaRPr lang="en-GB" b="1" dirty="0"/>
          </a:p>
          <a:p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http://www.uwl.ac.uk/sites/default/files/UWL-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" y="738506"/>
            <a:ext cx="2856865" cy="67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7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 Intervention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2283"/>
            <a:ext cx="10515600" cy="4643718"/>
          </a:xfrm>
        </p:spPr>
        <p:txBody>
          <a:bodyPr/>
          <a:lstStyle/>
          <a:p>
            <a:r>
              <a:rPr lang="en-GB" b="1" dirty="0" smtClean="0"/>
              <a:t>Six week Directed Programme of Mindfulness Based Cognitive Therapy (MBCT). A different Meditation each week: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426908"/>
              </p:ext>
            </p:extLst>
          </p:nvPr>
        </p:nvGraphicFramePr>
        <p:xfrm>
          <a:off x="1210235" y="2429433"/>
          <a:ext cx="9717742" cy="379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2517"/>
                <a:gridCol w="4081388"/>
                <a:gridCol w="3873837"/>
              </a:tblGrid>
              <a:tr h="5344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Week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Mindfulness meditations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Title of Meditation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45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One 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Eight minutes and fourteen seconds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Waking up to the Autopilot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45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r>
                        <a:rPr lang="en-GB" sz="1600" dirty="0" smtClean="0">
                          <a:effectLst/>
                        </a:rPr>
                        <a:t>wo 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Thirteen minutes and fifty seconds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Keeping the body in mind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45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r>
                        <a:rPr lang="en-GB" sz="1600" dirty="0" smtClean="0">
                          <a:effectLst/>
                        </a:rPr>
                        <a:t>hree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Nine minutes and fourteen seconds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The mouse in the maze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45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</a:t>
                      </a:r>
                      <a:r>
                        <a:rPr lang="en-GB" sz="1600" dirty="0" smtClean="0">
                          <a:effectLst/>
                        </a:rPr>
                        <a:t>our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Nine minutes and thirty one seconds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Moving beyond the rumour mill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45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</a:t>
                      </a:r>
                      <a:r>
                        <a:rPr lang="en-GB" sz="1600" dirty="0" smtClean="0">
                          <a:effectLst/>
                        </a:rPr>
                        <a:t>ive 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Eight minutes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Turning toward difficulties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5343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</a:t>
                      </a:r>
                      <a:r>
                        <a:rPr lang="en-GB" sz="1600" dirty="0" smtClean="0">
                          <a:effectLst/>
                        </a:rPr>
                        <a:t>ix   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Three minutes and fifty two seconds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Your wild and precious life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2526225" y="2955636"/>
            <a:ext cx="3773020" cy="70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57517" y="5021451"/>
            <a:ext cx="2454442" cy="72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1" y="1455313"/>
            <a:ext cx="10222345" cy="45849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392834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 Meditation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Mindfulness Meditation Track 8  The Three Minute Breathing Space - HD 720p [File2HD.com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681" y="4366764"/>
            <a:ext cx="2231346" cy="1673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6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12436"/>
            <a:ext cx="11739419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esults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hidden">
          <a:xfrm>
            <a:off x="691979" y="1276865"/>
            <a:ext cx="11022226" cy="5066270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en-GB" sz="2400" b="1" dirty="0"/>
              <a:t>All participants demonstrated positive increases in their mindfulness awareness, patience, empathy, forgiveness of the self and others, sense of personal growth and reduction in stress and anxiety </a:t>
            </a:r>
            <a:endParaRPr lang="en-GB" sz="2400" b="1" dirty="0" smtClean="0"/>
          </a:p>
          <a:p>
            <a:endParaRPr lang="en-GB" sz="2400" b="1" dirty="0" smtClean="0"/>
          </a:p>
          <a:p>
            <a:r>
              <a:rPr lang="en-GB" sz="2400" b="1" dirty="0"/>
              <a:t>Stress had featured prominently for most of the participants prior to </a:t>
            </a:r>
            <a:r>
              <a:rPr lang="en-GB" sz="2400" b="1" dirty="0" smtClean="0"/>
              <a:t>mindfulness, </a:t>
            </a:r>
            <a:r>
              <a:rPr lang="en-GB" sz="2400" b="1" dirty="0"/>
              <a:t>the management of </a:t>
            </a:r>
            <a:r>
              <a:rPr lang="en-GB" sz="2400" b="1" dirty="0" smtClean="0"/>
              <a:t>which post </a:t>
            </a:r>
            <a:r>
              <a:rPr lang="en-GB" sz="2400" b="1" dirty="0"/>
              <a:t>showed </a:t>
            </a:r>
            <a:r>
              <a:rPr lang="en-GB" sz="2400" b="1" dirty="0" smtClean="0"/>
              <a:t>to be a positive feature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Encouraged to try new </a:t>
            </a:r>
            <a:r>
              <a:rPr lang="en-GB" sz="2400" b="1" dirty="0"/>
              <a:t>experiences, </a:t>
            </a:r>
            <a:r>
              <a:rPr lang="en-GB" sz="2400" b="1" dirty="0" smtClean="0"/>
              <a:t>make </a:t>
            </a:r>
            <a:r>
              <a:rPr lang="en-GB" sz="2400" b="1" dirty="0"/>
              <a:t>new friends, </a:t>
            </a:r>
            <a:r>
              <a:rPr lang="en-GB" sz="2400" b="1" dirty="0" smtClean="0"/>
              <a:t>renew </a:t>
            </a:r>
            <a:r>
              <a:rPr lang="en-GB" sz="2400" b="1" dirty="0"/>
              <a:t>old friendships</a:t>
            </a:r>
            <a:endParaRPr lang="en-GB" sz="2000" dirty="0"/>
          </a:p>
          <a:p>
            <a:endParaRPr lang="en-GB" sz="2400" b="1" dirty="0" smtClean="0"/>
          </a:p>
          <a:p>
            <a:r>
              <a:rPr lang="en-GB" sz="2400" b="1" dirty="0" smtClean="0"/>
              <a:t>A realisation that mindfulness had brought about changes, a reflection that certain situations had been viewed differently for example; managing difficult relationships; actively seeking reconciliation with an estranged family member, feeling empowered, a greater ‘sense of self’</a:t>
            </a:r>
          </a:p>
          <a:p>
            <a:pPr marL="0" indent="0">
              <a:buNone/>
            </a:pPr>
            <a:endParaRPr lang="en-GB" sz="2400" b="1" dirty="0" smtClean="0"/>
          </a:p>
          <a:p>
            <a:r>
              <a:rPr lang="en-GB" sz="2400" b="1" dirty="0" smtClean="0"/>
              <a:t>Many references to ‘Being in the moment’ appreciating the environment, simple things, not necessary to fill every moment with being busy, taking time to ‘just be’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Touched by the kindness of the mindfulness practice, the undemanding non-judgemental way, hence the title of this project: “Definitely Kinder to myself”</a:t>
            </a:r>
          </a:p>
          <a:p>
            <a:endParaRPr lang="en-GB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-185980"/>
            <a:ext cx="11558187" cy="1322804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esults 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678179"/>
              </p:ext>
            </p:extLst>
          </p:nvPr>
        </p:nvGraphicFramePr>
        <p:xfrm>
          <a:off x="507999" y="711201"/>
          <a:ext cx="11290331" cy="5915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2789"/>
                <a:gridCol w="2387096"/>
                <a:gridCol w="6610446"/>
              </a:tblGrid>
              <a:tr h="56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THEMES</a:t>
                      </a:r>
                    </a:p>
                  </a:txBody>
                  <a:tcPr marL="29138" marR="29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2400" dirty="0">
                          <a:effectLst/>
                        </a:rPr>
                        <a:t>SUB-THEMES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2400" dirty="0">
                          <a:effectLst/>
                        </a:rPr>
                        <a:t>DIRECT QUOTATIONS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 anchor="ctr"/>
                </a:tc>
              </a:tr>
              <a:tr h="2101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2000" dirty="0" smtClean="0">
                          <a:effectLst/>
                        </a:rPr>
                        <a:t>Positive</a:t>
                      </a: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Change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Relationships (M)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6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Academic Studies (L)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Stress &amp; Coping (M)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endParaRPr lang="en-GB" sz="1600" b="1" dirty="0" smtClean="0">
                        <a:effectLst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With my Mum, I was able to withhold my </a:t>
                      </a:r>
                      <a:r>
                        <a:rPr lang="en-GB" sz="1400" b="1" dirty="0" smtClean="0">
                          <a:effectLst/>
                        </a:rPr>
                        <a:t>anger </a:t>
                      </a:r>
                      <a:r>
                        <a:rPr lang="en-GB" sz="1400" b="1" dirty="0">
                          <a:effectLst/>
                        </a:rPr>
                        <a:t>and be more understanding towards her I think.” (Anna. Line 57-58 Appendix 4</a:t>
                      </a:r>
                      <a:r>
                        <a:rPr lang="en-GB" sz="1400" b="1" dirty="0" smtClean="0">
                          <a:effectLst/>
                        </a:rPr>
                        <a:t>) </a:t>
                      </a:r>
                      <a:endParaRPr lang="en-GB" sz="14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I learned how to control my emotions better</a:t>
                      </a:r>
                      <a:r>
                        <a:rPr lang="en-GB" sz="1400" b="1" dirty="0" smtClean="0">
                          <a:effectLst/>
                        </a:rPr>
                        <a:t>, </a:t>
                      </a:r>
                      <a:r>
                        <a:rPr lang="en-GB" sz="1400" b="1" dirty="0">
                          <a:effectLst/>
                        </a:rPr>
                        <a:t>I learned to calm down when I feel stressed. I do believe that [Mindfulness] has an impact on my brain and it’s learning too.” (Fiona. Line 142-144 Appendix 9</a:t>
                      </a:r>
                      <a:r>
                        <a:rPr lang="en-GB" sz="1400" b="1" dirty="0" smtClean="0"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“Before exams I did the Mindfulness Meditation and I found it helped me actually before leaving the house to go to the exam. I did the meditation and I was relaxed to go.” (Fiona Line 142 Appendix 9)</a:t>
                      </a:r>
                    </a:p>
                  </a:txBody>
                  <a:tcPr marL="29138" marR="29138" marT="0" marB="0"/>
                </a:tc>
              </a:tr>
              <a:tr h="15335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2000" dirty="0" smtClean="0">
                          <a:effectLst/>
                        </a:rPr>
                        <a:t>Congruity with Mindfulness Meditation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 Present in the moment (M)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effectLst/>
                        </a:rPr>
                        <a:t>Feeling connected (L)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Gentle Guidance (L)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Meditation allows me to see things as they are” (Anna. Line 111 Appendix 4</a:t>
                      </a:r>
                      <a:r>
                        <a:rPr lang="en-GB" sz="1400" b="1" dirty="0" smtClean="0">
                          <a:effectLst/>
                        </a:rPr>
                        <a:t>) </a:t>
                      </a:r>
                      <a:endParaRPr lang="en-GB" sz="1400" b="1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The meditation takes me to a higher place, so although my mind will go off at tangents, the mindfulness pulls me back, it takes control …..a stronger power than I can do on my own.” (Ellie. Line 146-150 Appendix 8</a:t>
                      </a:r>
                      <a:r>
                        <a:rPr lang="en-GB" sz="1400" b="1" dirty="0" smtClean="0">
                          <a:effectLst/>
                        </a:rPr>
                        <a:t>)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When I did meditation, I felt better in one way or another” (Anna. Line 57 </a:t>
                      </a:r>
                      <a:r>
                        <a:rPr lang="en-GB" sz="1400" b="1" dirty="0" smtClean="0">
                          <a:effectLst/>
                        </a:rPr>
                        <a:t>Appendix)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</a:tr>
              <a:tr h="14902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Increased Subjective </a:t>
                      </a:r>
                      <a:r>
                        <a:rPr lang="en-GB" sz="2000" dirty="0" smtClean="0">
                          <a:effectLst/>
                        </a:rPr>
                        <a:t>Well-being</a:t>
                      </a: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r>
                        <a:rPr lang="en-GB" sz="1600" b="1" dirty="0" smtClean="0">
                          <a:effectLst/>
                        </a:rPr>
                        <a:t>Self–Compassion </a:t>
                      </a:r>
                      <a:r>
                        <a:rPr lang="en-GB" sz="1600" b="1" dirty="0">
                          <a:effectLst/>
                        </a:rPr>
                        <a:t>(M)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r>
                        <a:rPr lang="en-GB" sz="1600" b="1" dirty="0" smtClean="0">
                          <a:effectLst/>
                        </a:rPr>
                        <a:t>Self–Esteem </a:t>
                      </a:r>
                      <a:r>
                        <a:rPr lang="en-GB" sz="1600" b="1" dirty="0">
                          <a:effectLst/>
                        </a:rPr>
                        <a:t>(L)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r>
                        <a:rPr lang="en-GB" sz="1600" b="1" dirty="0" smtClean="0">
                          <a:effectLst/>
                        </a:rPr>
                        <a:t>Calm </a:t>
                      </a:r>
                      <a:r>
                        <a:rPr lang="en-GB" sz="1600" b="1" dirty="0">
                          <a:effectLst/>
                        </a:rPr>
                        <a:t>Awareness (M)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Yes definitely kinder to myself.” (Ellie. Line 53 Appendix 8</a:t>
                      </a:r>
                      <a:r>
                        <a:rPr lang="en-GB" sz="1400" b="1" dirty="0" smtClean="0">
                          <a:effectLst/>
                        </a:rPr>
                        <a:t>)</a:t>
                      </a:r>
                      <a:endParaRPr lang="en-GB" sz="1400" b="1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Gaining </a:t>
                      </a:r>
                      <a:r>
                        <a:rPr lang="en-GB" sz="1400" b="1" dirty="0" smtClean="0">
                          <a:effectLst/>
                        </a:rPr>
                        <a:t>clarity </a:t>
                      </a:r>
                      <a:r>
                        <a:rPr lang="en-GB" sz="1400" b="1" dirty="0">
                          <a:effectLst/>
                        </a:rPr>
                        <a:t>of how important I am.” (Ellie. Line 47-48 Appendix 8</a:t>
                      </a:r>
                      <a:r>
                        <a:rPr lang="en-GB" sz="1400" b="1" dirty="0" smtClean="0">
                          <a:effectLst/>
                        </a:rPr>
                        <a:t>) </a:t>
                      </a:r>
                      <a:endParaRPr lang="en-GB" sz="1400" b="1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“</a:t>
                      </a:r>
                      <a:r>
                        <a:rPr lang="en-GB" sz="1400" b="1" dirty="0">
                          <a:effectLst/>
                        </a:rPr>
                        <a:t>So struck by how calm I felt despite the fact that I was aware of everything. It wasn’t like a sedated calm, it was like a happy calm, and I had a bit of a cry.” (Carrie. Line 148-150 Appendix 6</a:t>
                      </a:r>
                      <a:r>
                        <a:rPr lang="en-GB" sz="1400" b="1" dirty="0" smtClean="0">
                          <a:effectLst/>
                        </a:rPr>
                        <a:t>)</a:t>
                      </a: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1865" y="-2266887"/>
            <a:ext cx="4340415" cy="406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= Latent   M= </a:t>
            </a:r>
            <a:r>
              <a:rPr lang="en-GB" alt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Manif</a:t>
            </a:r>
            <a:r>
              <a:rPr lang="en-GB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endParaRPr lang="en-GB" alt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44" y="159657"/>
            <a:ext cx="11763170" cy="66070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1171976"/>
            <a:ext cx="11739419" cy="35202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900" b="1" dirty="0" smtClean="0">
                <a:solidFill>
                  <a:schemeClr val="accent1">
                    <a:lumMod val="50000"/>
                  </a:schemeClr>
                </a:solidFill>
              </a:rPr>
              <a:t>Considerations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en-GB" sz="4900" b="1" dirty="0" smtClean="0">
                <a:solidFill>
                  <a:schemeClr val="accent1">
                    <a:lumMod val="50000"/>
                  </a:schemeClr>
                </a:solidFill>
              </a:rPr>
              <a:t>Further Research </a:t>
            </a:r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9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GB" sz="4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693" y="1171976"/>
            <a:ext cx="10939848" cy="5235647"/>
          </a:xfrm>
        </p:spPr>
        <p:txBody>
          <a:bodyPr>
            <a:normAutofit fontScale="92500" lnSpcReduction="20000"/>
          </a:bodyPr>
          <a:lstStyle/>
          <a:p>
            <a:endParaRPr lang="en-GB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Considerations</a:t>
            </a:r>
          </a:p>
          <a:p>
            <a:r>
              <a:rPr lang="en-GB" sz="2400" b="1" dirty="0" smtClean="0"/>
              <a:t>Some individuals find it difficult to engage with mindfulness at first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Mindfulness can evoke a good deal of emotion and fundamental questions (Crane et al, 2010) which may require individual professional guidance.</a:t>
            </a:r>
          </a:p>
          <a:p>
            <a:endParaRPr lang="en-GB" sz="2400" b="1" dirty="0" smtClean="0"/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Further Research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b="1" dirty="0" smtClean="0"/>
              <a:t>Inclusion of Male and Female participants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More participant involvement post initial analysis (possible use of Grounded Theory)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Outcome, feedback, An ‘in-house’ </a:t>
            </a:r>
            <a:r>
              <a:rPr lang="en-GB" sz="2400" b="1" dirty="0"/>
              <a:t>programme of mindfulness, guided by a </a:t>
            </a:r>
            <a:r>
              <a:rPr lang="en-GB" sz="2400" b="1" dirty="0" smtClean="0"/>
              <a:t>skilled and practiced facilitator could </a:t>
            </a:r>
            <a:r>
              <a:rPr lang="en-GB" sz="2400" b="1" dirty="0"/>
              <a:t>be recommended for </a:t>
            </a:r>
            <a:r>
              <a:rPr lang="en-GB" sz="2400" b="1" dirty="0" smtClean="0"/>
              <a:t>UWL. There </a:t>
            </a:r>
            <a:r>
              <a:rPr lang="en-GB" sz="2400" b="1" dirty="0"/>
              <a:t>is now an accompanying and growing recognition for programmes </a:t>
            </a:r>
            <a:r>
              <a:rPr lang="en-GB" sz="2400" b="1" dirty="0" smtClean="0"/>
              <a:t>to also </a:t>
            </a:r>
            <a:r>
              <a:rPr lang="en-GB" sz="2400" b="1" dirty="0"/>
              <a:t>focus on teaching staff </a:t>
            </a:r>
            <a:r>
              <a:rPr lang="en-GB" sz="2400" b="1" dirty="0" smtClean="0"/>
              <a:t>(Alberecht </a:t>
            </a:r>
            <a:r>
              <a:rPr lang="en-GB" sz="2400" b="1" dirty="0"/>
              <a:t>et al, </a:t>
            </a:r>
            <a:r>
              <a:rPr lang="en-GB" sz="2400" b="1" dirty="0" smtClean="0"/>
              <a:t>2012)</a:t>
            </a:r>
            <a:endParaRPr lang="en-GB" sz="2400" b="1" dirty="0"/>
          </a:p>
          <a:p>
            <a:endParaRPr lang="en-GB" b="1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In Summary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362" y="1441622"/>
            <a:ext cx="10989276" cy="4761470"/>
          </a:xfrm>
        </p:spPr>
        <p:txBody>
          <a:bodyPr>
            <a:normAutofit/>
          </a:bodyPr>
          <a:lstStyle/>
          <a:p>
            <a:endParaRPr lang="en-GB" sz="2400" b="1" dirty="0" smtClean="0"/>
          </a:p>
          <a:p>
            <a:r>
              <a:rPr lang="en-GB" sz="2400" b="1" dirty="0"/>
              <a:t>The findings suggest that this programme was of benefit to the </a:t>
            </a:r>
            <a:r>
              <a:rPr lang="en-GB" sz="2400" b="1" dirty="0" smtClean="0"/>
              <a:t>participants, </a:t>
            </a:r>
            <a:r>
              <a:rPr lang="en-GB" sz="2400" b="1" dirty="0"/>
              <a:t>each of whom intend to continue with mindfulness practice in some </a:t>
            </a:r>
            <a:r>
              <a:rPr lang="en-GB" sz="2400" b="1" dirty="0" smtClean="0"/>
              <a:t>form</a:t>
            </a:r>
          </a:p>
          <a:p>
            <a:endParaRPr lang="en-GB" sz="2400" b="1" dirty="0"/>
          </a:p>
          <a:p>
            <a:r>
              <a:rPr lang="en-GB" sz="2400" b="1" dirty="0"/>
              <a:t>There is work to be done in understanding the full potential of mindfulness meditation</a:t>
            </a:r>
          </a:p>
          <a:p>
            <a:pPr marL="0" indent="0">
              <a:buNone/>
            </a:pPr>
            <a:endParaRPr lang="en-GB" sz="2400" b="1" dirty="0" smtClean="0"/>
          </a:p>
          <a:p>
            <a:r>
              <a:rPr lang="en-GB" sz="2400" b="1" dirty="0" smtClean="0"/>
              <a:t>Across </a:t>
            </a:r>
            <a:r>
              <a:rPr lang="en-GB" sz="2400" b="1" dirty="0"/>
              <a:t>the world there is a major growth in interest and activity around Mindfulness for schools, colleges and </a:t>
            </a:r>
            <a:r>
              <a:rPr lang="en-GB" sz="2400" b="1" dirty="0" smtClean="0"/>
              <a:t>universities, the introduction of such an initiative might be worth investigating for UWL</a:t>
            </a:r>
          </a:p>
          <a:p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5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9355"/>
            <a:ext cx="11739419" cy="1121077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References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01" y="1293340"/>
            <a:ext cx="10986654" cy="5123935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smtClean="0"/>
              <a:t>Albrecht</a:t>
            </a:r>
            <a:r>
              <a:rPr lang="en-GB" sz="1600" b="1" dirty="0"/>
              <a:t>, N. J., Albrecht, P. M., &amp; Cohen, M. (2012). Mindfully Teaching in the Classroom: a Literature Review. Australian Journal of Teacher Education, 37(12). http://dx.doi.org/10.14221/ajte.2012v37n12.2</a:t>
            </a:r>
          </a:p>
          <a:p>
            <a:r>
              <a:rPr lang="en-GB" sz="1600" b="1" dirty="0" smtClean="0"/>
              <a:t>Braun</a:t>
            </a:r>
            <a:r>
              <a:rPr lang="en-GB" sz="1600" b="1" dirty="0"/>
              <a:t>, V., &amp; Clarke, V. (2006). Using Thematic Analysis in Psychology Qualitative Research in Psychology, 3(2), 77-101</a:t>
            </a:r>
            <a:r>
              <a:rPr lang="en-GB" sz="1600" b="1" dirty="0" smtClean="0"/>
              <a:t>.</a:t>
            </a:r>
          </a:p>
          <a:p>
            <a:r>
              <a:rPr lang="en-GB" sz="1600" b="1" dirty="0" smtClean="0"/>
              <a:t>Crane et al, (2010). ‘Training teachers to deliver mindfulness based interventions: Learning from the UK experience’ </a:t>
            </a:r>
            <a:r>
              <a:rPr lang="en-GB" sz="1600" b="1" i="1" dirty="0" smtClean="0"/>
              <a:t>Mindfulness, </a:t>
            </a:r>
            <a:r>
              <a:rPr lang="en-GB" sz="1600" b="1" dirty="0" smtClean="0"/>
              <a:t>1(2), 74-86.</a:t>
            </a:r>
          </a:p>
          <a:p>
            <a:r>
              <a:rPr lang="en-GB" sz="1600" b="1" dirty="0" smtClean="0"/>
              <a:t>Ciarrochi </a:t>
            </a:r>
            <a:r>
              <a:rPr lang="en-GB" sz="1600" b="1" dirty="0"/>
              <a:t>et al, </a:t>
            </a:r>
            <a:r>
              <a:rPr lang="en-GB" sz="1600" b="1" dirty="0" smtClean="0"/>
              <a:t>(2010). ‘On being aware and accepting: A one year longitudinal study into adolescent well-being’. Journal of Adolescence, 34(4), 695-703.</a:t>
            </a:r>
            <a:endParaRPr lang="en-GB" sz="1600" b="1" dirty="0"/>
          </a:p>
          <a:p>
            <a:r>
              <a:rPr lang="en-GB" sz="1600" b="1" dirty="0"/>
              <a:t>Davidson, R., &amp; Lutz, A.  (2008). “Buddha’s brain: neuroplasticity and </a:t>
            </a:r>
            <a:r>
              <a:rPr lang="en-GB" sz="1600" b="1" dirty="0" smtClean="0"/>
              <a:t>meditation.” </a:t>
            </a:r>
            <a:r>
              <a:rPr lang="en-GB" sz="1600" b="1" i="1" dirty="0"/>
              <a:t>IEEE signal Process, magazine. 25</a:t>
            </a:r>
            <a:r>
              <a:rPr lang="en-GB" sz="1600" b="1" dirty="0"/>
              <a:t>(1): 179-174. http://www.ncbi.nih.gov/pmc/anticles/PMC2944261/</a:t>
            </a:r>
          </a:p>
          <a:p>
            <a:r>
              <a:rPr lang="en-GB" sz="1600" b="1" dirty="0"/>
              <a:t>Hölzel, B.K., Carmody, J., Vangel, M., Congleton, C., Yerramsetti, </a:t>
            </a:r>
            <a:r>
              <a:rPr lang="en-GB" sz="1600" b="1" dirty="0" smtClean="0"/>
              <a:t>S.M.,</a:t>
            </a:r>
            <a:r>
              <a:rPr lang="en-GB" sz="1600" b="1" dirty="0"/>
              <a:t> Gard, T., &amp; Lazar, S.W. (2011). Mindfulness practice leads to increases in regional brain gray matter density. </a:t>
            </a:r>
            <a:r>
              <a:rPr lang="en-GB" sz="1600" b="1" i="1" dirty="0"/>
              <a:t>Psychiatry Research Neuroimaging.30</a:t>
            </a:r>
            <a:r>
              <a:rPr lang="en-GB" sz="1600" b="1" dirty="0"/>
              <a:t>; 191(1):36-43. Doi: 10.1016/j.pscychresns.2010.08.006. </a:t>
            </a:r>
          </a:p>
          <a:p>
            <a:r>
              <a:rPr lang="en-GB" sz="1600" b="1" dirty="0" smtClean="0"/>
              <a:t>Kabat-Zinn, J. (2011). Mindfulness for Life; DVD: Interview with Jon Kabat-Zinn. Psychotherapy.net. Video production.13: 9780273737193</a:t>
            </a:r>
          </a:p>
          <a:p>
            <a:r>
              <a:rPr lang="en-GB" sz="1600" b="1" dirty="0" smtClean="0"/>
              <a:t>National </a:t>
            </a:r>
            <a:r>
              <a:rPr lang="en-GB" sz="1600" b="1" dirty="0"/>
              <a:t>Institute for </a:t>
            </a:r>
            <a:r>
              <a:rPr lang="en-GB" sz="1600" b="1" dirty="0" smtClean="0"/>
              <a:t>Health and Care Excellence </a:t>
            </a:r>
            <a:r>
              <a:rPr lang="en-GB" sz="1600" b="1" dirty="0"/>
              <a:t>(NICE) (2009). Depression: recognition and management. Retrieved from https://</a:t>
            </a:r>
            <a:r>
              <a:rPr lang="en-GB" sz="1600" b="1" dirty="0" smtClean="0"/>
              <a:t>www.nice.org.uk/guidance/cg90/chapter/1-guidance#step-2-recognised-depression-persistent-subthreshold-depressive-symptoms-or-mild-to-moderate.</a:t>
            </a:r>
          </a:p>
          <a:p>
            <a:r>
              <a:rPr lang="en-GB" sz="1600" b="1" dirty="0" smtClean="0"/>
              <a:t>Online Pictures (2016). Continuumwellness.org; www.bod; gutocarvalho.net; www.flickr.com</a:t>
            </a:r>
            <a:endParaRPr lang="en-GB" sz="1600" b="1" dirty="0"/>
          </a:p>
          <a:p>
            <a:r>
              <a:rPr lang="en-GB" sz="1600" b="1" dirty="0" smtClean="0"/>
              <a:t>Tolber</a:t>
            </a:r>
            <a:r>
              <a:rPr lang="en-GB" sz="1600" b="1" dirty="0"/>
              <a:t>, A., &amp; Herrmann, S. (2013). Mindfulness. The essential companion to personal growth. Penguin books ltd, 80 Strand, </a:t>
            </a:r>
            <a:r>
              <a:rPr lang="en-GB" sz="1600" b="1" dirty="0" smtClean="0"/>
              <a:t>London.</a:t>
            </a:r>
            <a:endParaRPr lang="en-GB" sz="1600" b="1" dirty="0"/>
          </a:p>
          <a:p>
            <a:r>
              <a:rPr lang="en-GB" sz="1600" b="1" dirty="0" smtClean="0"/>
              <a:t>Williams</a:t>
            </a:r>
            <a:r>
              <a:rPr lang="en-GB" sz="1600" b="1" dirty="0"/>
              <a:t>, M., &amp; Penman, D. (2011). A practical guide to Finding Peace in a Frantic World. Piatkus ISBN - </a:t>
            </a:r>
            <a:r>
              <a:rPr lang="en-GB" sz="1600" b="1" dirty="0" smtClean="0"/>
              <a:t>978-0-7499-5308-9</a:t>
            </a:r>
            <a:endParaRPr lang="en-GB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9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2" y="365126"/>
            <a:ext cx="10909418" cy="126712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4900" b="1" dirty="0">
                <a:solidFill>
                  <a:schemeClr val="accent1">
                    <a:lumMod val="50000"/>
                  </a:schemeClr>
                </a:solidFill>
              </a:rPr>
              <a:t>Mindfulness</a:t>
            </a:r>
            <a:r>
              <a:rPr lang="en-GB" sz="4900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sz="49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9308" y="1991170"/>
            <a:ext cx="5682953" cy="4066504"/>
          </a:xfrm>
        </p:spPr>
      </p:pic>
      <p:sp>
        <p:nvSpPr>
          <p:cNvPr id="5" name="Rectangle 4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34938" y="3126859"/>
            <a:ext cx="44779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/>
              <a:t>Thank You </a:t>
            </a:r>
          </a:p>
          <a:p>
            <a:pPr algn="ctr"/>
            <a:r>
              <a:rPr lang="en-GB" sz="4000" b="1" dirty="0" smtClean="0"/>
              <a:t>&amp;</a:t>
            </a:r>
          </a:p>
          <a:p>
            <a:pPr algn="ctr"/>
            <a:r>
              <a:rPr lang="en-GB" sz="4000" b="1" dirty="0" smtClean="0"/>
              <a:t>Any </a:t>
            </a:r>
            <a:r>
              <a:rPr lang="en-GB" sz="40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0593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365125"/>
            <a:ext cx="11739419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6290" y="126313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1212" y="1488140"/>
            <a:ext cx="8489576" cy="45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66" y="365125"/>
            <a:ext cx="10991334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What is Mindfulness?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66" y="1260389"/>
            <a:ext cx="11256036" cy="557878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GB" sz="3000" b="1" dirty="0" smtClean="0"/>
          </a:p>
          <a:p>
            <a:endParaRPr lang="en-GB" sz="3000" b="1" dirty="0"/>
          </a:p>
          <a:p>
            <a:r>
              <a:rPr lang="en-GB" sz="4400" b="1" dirty="0" smtClean="0"/>
              <a:t>A </a:t>
            </a:r>
            <a:r>
              <a:rPr lang="en-GB" sz="4400" b="1" dirty="0"/>
              <a:t>f</a:t>
            </a:r>
            <a:r>
              <a:rPr lang="en-GB" sz="4400" b="1" dirty="0" smtClean="0"/>
              <a:t>orm of </a:t>
            </a:r>
            <a:r>
              <a:rPr lang="en-GB" sz="4400" b="1" dirty="0"/>
              <a:t>m</a:t>
            </a:r>
            <a:r>
              <a:rPr lang="en-GB" sz="4400" b="1" dirty="0" smtClean="0"/>
              <a:t>editation, paying </a:t>
            </a:r>
            <a:r>
              <a:rPr lang="en-GB" sz="4400" b="1" dirty="0"/>
              <a:t>attention in a particular way, </a:t>
            </a:r>
            <a:endParaRPr lang="en-GB" sz="4400" b="1" dirty="0" smtClean="0"/>
          </a:p>
          <a:p>
            <a:pPr marL="0" indent="0">
              <a:buNone/>
            </a:pPr>
            <a:r>
              <a:rPr lang="en-GB" sz="4400" b="1" dirty="0"/>
              <a:t> </a:t>
            </a:r>
            <a:r>
              <a:rPr lang="en-GB" sz="4400" b="1" dirty="0" smtClean="0"/>
              <a:t>  in the moment, calm, yet alert</a:t>
            </a:r>
          </a:p>
          <a:p>
            <a:endParaRPr lang="en-GB" sz="4400" b="1" dirty="0" smtClean="0"/>
          </a:p>
          <a:p>
            <a:r>
              <a:rPr lang="en-GB" sz="4400" b="1" dirty="0" smtClean="0"/>
              <a:t>Originates </a:t>
            </a:r>
            <a:r>
              <a:rPr lang="en-GB" sz="4400" b="1" dirty="0"/>
              <a:t>from E</a:t>
            </a:r>
            <a:r>
              <a:rPr lang="en-GB" sz="4400" b="1" dirty="0" smtClean="0"/>
              <a:t>astern practice, </a:t>
            </a:r>
            <a:r>
              <a:rPr lang="en-GB" sz="4400" b="1" dirty="0"/>
              <a:t>dating back at least 2,600 </a:t>
            </a:r>
            <a:r>
              <a:rPr lang="en-GB" sz="4400" b="1" dirty="0" smtClean="0"/>
              <a:t>years, </a:t>
            </a:r>
            <a:r>
              <a:rPr lang="en-GB" sz="4400" b="1" dirty="0"/>
              <a:t>c</a:t>
            </a:r>
            <a:r>
              <a:rPr lang="en-GB" sz="4400" b="1" dirty="0" smtClean="0"/>
              <a:t>ompatible </a:t>
            </a:r>
            <a:r>
              <a:rPr lang="en-GB" sz="4400" b="1" dirty="0"/>
              <a:t>with western values (Tolber &amp; Herrmann, 2013</a:t>
            </a:r>
            <a:r>
              <a:rPr lang="en-GB" sz="4400" b="1" dirty="0" smtClean="0"/>
              <a:t>)</a:t>
            </a:r>
            <a:endParaRPr lang="en-GB" sz="4400" b="1" dirty="0"/>
          </a:p>
          <a:p>
            <a:endParaRPr lang="en-GB" sz="4400" b="1" dirty="0" smtClean="0"/>
          </a:p>
          <a:p>
            <a:r>
              <a:rPr lang="en-GB" sz="4400" b="1" dirty="0" smtClean="0"/>
              <a:t>An </a:t>
            </a:r>
            <a:r>
              <a:rPr lang="en-GB" sz="4400" b="1" dirty="0"/>
              <a:t>engagement, a cultivation that unfolds and deepens over time </a:t>
            </a:r>
            <a:r>
              <a:rPr lang="en-GB" sz="4400" b="1" dirty="0" smtClean="0"/>
              <a:t>(MBSR) Kabat-Zinn</a:t>
            </a:r>
            <a:r>
              <a:rPr lang="en-GB" sz="4400" b="1" dirty="0"/>
              <a:t>, 2011</a:t>
            </a:r>
            <a:r>
              <a:rPr lang="en-GB" sz="4400" b="1" dirty="0" smtClean="0"/>
              <a:t>)</a:t>
            </a:r>
            <a:endParaRPr lang="en-GB" sz="4400" b="1" dirty="0"/>
          </a:p>
          <a:p>
            <a:endParaRPr lang="en-GB" sz="4400" b="1" dirty="0"/>
          </a:p>
          <a:p>
            <a:r>
              <a:rPr lang="en-GB" sz="4400" b="1" dirty="0" smtClean="0"/>
              <a:t>Non judgemental; </a:t>
            </a:r>
            <a:r>
              <a:rPr lang="en-GB" sz="4400" b="1" dirty="0"/>
              <a:t>being </a:t>
            </a:r>
            <a:r>
              <a:rPr lang="en-GB" sz="4400" b="1" dirty="0" smtClean="0"/>
              <a:t>kinder </a:t>
            </a:r>
            <a:r>
              <a:rPr lang="en-GB" sz="4400" b="1" dirty="0"/>
              <a:t>to </a:t>
            </a:r>
            <a:r>
              <a:rPr lang="en-GB" sz="4400" b="1" dirty="0" smtClean="0"/>
              <a:t>oneself and others</a:t>
            </a:r>
          </a:p>
          <a:p>
            <a:endParaRPr lang="en-GB" sz="4400" b="1" dirty="0" smtClean="0"/>
          </a:p>
          <a:p>
            <a:r>
              <a:rPr lang="en-GB" sz="4400" b="1" dirty="0" smtClean="0"/>
              <a:t>Living </a:t>
            </a:r>
            <a:r>
              <a:rPr lang="en-GB" sz="4400" b="1" dirty="0"/>
              <a:t>in a mindful </a:t>
            </a:r>
            <a:r>
              <a:rPr lang="en-GB" sz="4400" b="1" dirty="0" smtClean="0"/>
              <a:t>way </a:t>
            </a:r>
            <a:r>
              <a:rPr lang="en-GB" sz="4400" b="1" dirty="0"/>
              <a:t>allows for a full appreciation of the external </a:t>
            </a:r>
            <a:r>
              <a:rPr lang="en-GB" sz="4400" b="1" dirty="0" smtClean="0"/>
              <a:t>world (Williams &amp; Penman, 2011)</a:t>
            </a:r>
          </a:p>
          <a:p>
            <a:endParaRPr lang="en-GB" sz="3000" b="1" dirty="0"/>
          </a:p>
          <a:p>
            <a:endParaRPr lang="en-GB" sz="3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19952"/>
            <a:ext cx="2599765" cy="16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11674764" cy="1084734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Rationale &amp; Aims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35" y="1602549"/>
            <a:ext cx="10961778" cy="44852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002060"/>
                </a:solidFill>
              </a:rPr>
              <a:t>Rationale</a:t>
            </a:r>
          </a:p>
          <a:p>
            <a:r>
              <a:rPr lang="en-GB" sz="2400" b="1" dirty="0" smtClean="0"/>
              <a:t>A Personal experience of mindfulness </a:t>
            </a:r>
            <a:r>
              <a:rPr lang="en-GB" sz="2400" b="1" dirty="0"/>
              <a:t>led to an interest in how mindfulness may be experienced by fellow students.</a:t>
            </a:r>
          </a:p>
          <a:p>
            <a:r>
              <a:rPr lang="en-GB" sz="2400" b="1" dirty="0" smtClean="0"/>
              <a:t>Few qualitative studies relating to student experience and mindfulness</a:t>
            </a:r>
          </a:p>
          <a:p>
            <a:r>
              <a:rPr lang="en-GB" sz="2400" b="1" dirty="0" smtClean="0"/>
              <a:t>Possibility for improving academic performance and increasing positive affect and well-being</a:t>
            </a:r>
          </a:p>
          <a:p>
            <a:r>
              <a:rPr lang="en-GB" sz="2400" b="1" dirty="0" smtClean="0"/>
              <a:t>May be a useful coping tool for UWL students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Aims</a:t>
            </a:r>
          </a:p>
          <a:p>
            <a:r>
              <a:rPr lang="en-GB" sz="2400" b="1" dirty="0" smtClean="0"/>
              <a:t>To discover the true impact of the Mindfulness experience for the </a:t>
            </a:r>
            <a:r>
              <a:rPr lang="en-GB" sz="2400" b="1" dirty="0"/>
              <a:t>student </a:t>
            </a:r>
            <a:r>
              <a:rPr lang="en-GB" sz="2400" b="1" dirty="0" smtClean="0"/>
              <a:t>participants</a:t>
            </a:r>
          </a:p>
          <a:p>
            <a:r>
              <a:rPr lang="en-GB" sz="2400" b="1" dirty="0" smtClean="0"/>
              <a:t>As a first possible step toward introducing an all inclusive university wide programme of facilitator led Mindfulness which extends to a programme of in house research</a:t>
            </a:r>
          </a:p>
          <a:p>
            <a:endParaRPr lang="en-GB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2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8" y="362465"/>
            <a:ext cx="10515600" cy="1079157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 Research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2696"/>
            <a:ext cx="10986052" cy="5274008"/>
          </a:xfrm>
        </p:spPr>
        <p:txBody>
          <a:bodyPr>
            <a:normAutofit/>
          </a:bodyPr>
          <a:lstStyle/>
          <a:p>
            <a:endParaRPr lang="en-GB" sz="2200" b="1" dirty="0" smtClean="0"/>
          </a:p>
          <a:p>
            <a:r>
              <a:rPr lang="en-GB" sz="2200" b="1" dirty="0" smtClean="0"/>
              <a:t>MBCT recommended </a:t>
            </a:r>
            <a:r>
              <a:rPr lang="en-GB" sz="2200" b="1" dirty="0"/>
              <a:t>by the National Institute for </a:t>
            </a:r>
            <a:r>
              <a:rPr lang="en-GB" sz="2200" b="1" dirty="0" smtClean="0"/>
              <a:t>Health &amp; Care Excellence </a:t>
            </a:r>
            <a:r>
              <a:rPr lang="en-GB" sz="2200" b="1" dirty="0"/>
              <a:t>(NICE, </a:t>
            </a:r>
            <a:r>
              <a:rPr lang="en-GB" sz="2200" b="1" dirty="0" smtClean="0"/>
              <a:t>2009)</a:t>
            </a:r>
            <a:endParaRPr lang="en-GB" sz="2200" dirty="0"/>
          </a:p>
          <a:p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Depression</a:t>
            </a:r>
            <a:r>
              <a:rPr lang="en-GB" sz="2200" b="1" dirty="0" smtClean="0"/>
              <a:t> (Williams, 2011; Bayram &amp; Bigel, 2008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 Stress </a:t>
            </a:r>
            <a:r>
              <a:rPr lang="en-GB" sz="2200" b="1" dirty="0" smtClean="0"/>
              <a:t>(</a:t>
            </a:r>
            <a:r>
              <a:rPr lang="en-GB" sz="2200" b="1" dirty="0"/>
              <a:t>Schneiderman, </a:t>
            </a:r>
            <a:r>
              <a:rPr lang="en-GB" sz="2200" b="1" dirty="0" smtClean="0"/>
              <a:t>Ironson &amp; Siegel; Kabat-Zinn, 2009) &amp; 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Anxiety </a:t>
            </a:r>
            <a:r>
              <a:rPr lang="en-GB" sz="2200" b="1" dirty="0" smtClean="0"/>
              <a:t>(Andrews</a:t>
            </a:r>
            <a:r>
              <a:rPr lang="en-GB" sz="2200" b="1" dirty="0"/>
              <a:t> </a:t>
            </a:r>
            <a:r>
              <a:rPr lang="en-GB" sz="2200" b="1" dirty="0" smtClean="0"/>
              <a:t>&amp; Wilding, 2004)</a:t>
            </a:r>
            <a:r>
              <a:rPr lang="en-GB" sz="2200" b="1" dirty="0">
                <a:solidFill>
                  <a:srgbClr val="002060"/>
                </a:solidFill>
              </a:rPr>
              <a:t> 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Managing Addiction </a:t>
            </a:r>
            <a:r>
              <a:rPr lang="en-GB" sz="2400" b="1" dirty="0"/>
              <a:t>(</a:t>
            </a:r>
            <a:r>
              <a:rPr lang="en-GB" sz="2200" b="1" dirty="0"/>
              <a:t>Baer</a:t>
            </a:r>
            <a:r>
              <a:rPr lang="en-GB" sz="2400" b="1" dirty="0"/>
              <a:t>, </a:t>
            </a:r>
            <a:r>
              <a:rPr lang="en-GB" sz="2200" b="1" dirty="0"/>
              <a:t>2006</a:t>
            </a:r>
            <a:r>
              <a:rPr lang="en-GB" sz="2400" b="1" dirty="0" smtClean="0"/>
              <a:t>)</a:t>
            </a:r>
          </a:p>
          <a:p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ADHD</a:t>
            </a:r>
            <a:r>
              <a:rPr lang="en-GB" sz="2200" b="1" dirty="0" smtClean="0"/>
              <a:t> (Williams 2011) of particular interest to individuals and educational programmes </a:t>
            </a:r>
          </a:p>
          <a:p>
            <a:r>
              <a:rPr lang="en-GB" sz="2200" b="1" dirty="0" smtClean="0"/>
              <a:t>Increase in 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Pro-Social 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ehaviour </a:t>
            </a:r>
            <a:r>
              <a:rPr lang="en-GB" sz="2200" b="1" dirty="0" smtClean="0"/>
              <a:t>(</a:t>
            </a:r>
            <a:r>
              <a:rPr lang="en-GB" sz="2200" b="1" dirty="0"/>
              <a:t>Shapiro, </a:t>
            </a:r>
            <a:r>
              <a:rPr lang="en-GB" sz="2200" b="1" dirty="0" smtClean="0"/>
              <a:t>2013) 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&amp; Compassion </a:t>
            </a:r>
            <a:r>
              <a:rPr lang="en-GB" sz="2200" b="1" dirty="0"/>
              <a:t>(Kabat-Zinn, Williams, Teasdale &amp; Segal, 2007</a:t>
            </a:r>
            <a:r>
              <a:rPr lang="en-GB" sz="2200" b="1" dirty="0" smtClean="0"/>
              <a:t>);  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Emotional Regulation </a:t>
            </a:r>
            <a:r>
              <a:rPr lang="en-GB" sz="2200" b="1" dirty="0" smtClean="0"/>
              <a:t>(</a:t>
            </a:r>
            <a:r>
              <a:rPr lang="en-GB" sz="2200" b="1" dirty="0"/>
              <a:t>Keng, Smoski &amp; Robins 2011</a:t>
            </a:r>
            <a:r>
              <a:rPr lang="en-GB" sz="2200" b="1" dirty="0" smtClean="0"/>
              <a:t>); 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Neurological changes in the </a:t>
            </a:r>
            <a:r>
              <a:rPr lang="en-GB" sz="2200" b="1" dirty="0" smtClean="0">
                <a:solidFill>
                  <a:schemeClr val="accent5">
                    <a:lumMod val="50000"/>
                  </a:schemeClr>
                </a:solidFill>
              </a:rPr>
              <a:t>brain </a:t>
            </a:r>
            <a:r>
              <a:rPr lang="en-GB" sz="2200" b="1" dirty="0"/>
              <a:t>(Davidson et al, 2003; Hölzel et al, 2011) </a:t>
            </a:r>
            <a:endParaRPr lang="en-GB" sz="2200" b="1" dirty="0" smtClean="0"/>
          </a:p>
          <a:p>
            <a:r>
              <a:rPr lang="en-GB" sz="2200" b="1" dirty="0" smtClean="0">
                <a:solidFill>
                  <a:srgbClr val="002060"/>
                </a:solidFill>
              </a:rPr>
              <a:t>Improvement in </a:t>
            </a:r>
            <a:r>
              <a:rPr lang="en-GB" sz="2200" b="1" dirty="0">
                <a:solidFill>
                  <a:srgbClr val="002060"/>
                </a:solidFill>
              </a:rPr>
              <a:t>W</a:t>
            </a:r>
            <a:r>
              <a:rPr lang="en-GB" sz="2200" b="1" dirty="0" smtClean="0">
                <a:solidFill>
                  <a:srgbClr val="002060"/>
                </a:solidFill>
              </a:rPr>
              <a:t>orking Memory </a:t>
            </a:r>
            <a:r>
              <a:rPr lang="en-GB" sz="2200" b="1" dirty="0"/>
              <a:t>&amp;</a:t>
            </a:r>
            <a:r>
              <a:rPr lang="en-GB" sz="2200" b="1" dirty="0" smtClean="0"/>
              <a:t> </a:t>
            </a:r>
            <a:r>
              <a:rPr lang="en-GB" sz="2200" b="1" dirty="0" smtClean="0">
                <a:solidFill>
                  <a:srgbClr val="002060"/>
                </a:solidFill>
              </a:rPr>
              <a:t>Academic Performance </a:t>
            </a:r>
            <a:r>
              <a:rPr lang="en-GB" sz="2200" b="1" dirty="0" smtClean="0"/>
              <a:t>(Mrazek</a:t>
            </a:r>
            <a:r>
              <a:rPr lang="en-GB" sz="2200" b="1" dirty="0"/>
              <a:t>, Franklin, Phillips, Baird &amp; Schooler, </a:t>
            </a:r>
            <a:r>
              <a:rPr lang="en-GB" sz="2200" b="1" dirty="0" smtClean="0"/>
              <a:t>2013) </a:t>
            </a:r>
          </a:p>
          <a:p>
            <a:r>
              <a:rPr lang="en-GB" sz="2200" b="1" dirty="0" smtClean="0">
                <a:solidFill>
                  <a:srgbClr val="002060"/>
                </a:solidFill>
              </a:rPr>
              <a:t>Responsiveness </a:t>
            </a:r>
            <a:r>
              <a:rPr lang="en-GB" sz="2200" b="1" dirty="0">
                <a:solidFill>
                  <a:srgbClr val="002060"/>
                </a:solidFill>
              </a:rPr>
              <a:t>in thinking </a:t>
            </a:r>
            <a:r>
              <a:rPr lang="en-GB" sz="2200" b="1" dirty="0" smtClean="0"/>
              <a:t>(Kabat-Zinn, 2011)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7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734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 Research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965"/>
            <a:ext cx="10515600" cy="512859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4400" b="1" dirty="0" smtClean="0">
                <a:solidFill>
                  <a:prstClr val="black"/>
                </a:solidFill>
              </a:rPr>
              <a:t>A Meta analysis </a:t>
            </a:r>
            <a:r>
              <a:rPr lang="en-GB" sz="4400" b="1" dirty="0">
                <a:solidFill>
                  <a:prstClr val="black"/>
                </a:solidFill>
              </a:rPr>
              <a:t>(Ciarrochi et al, 2010</a:t>
            </a:r>
            <a:r>
              <a:rPr lang="en-GB" sz="4400" b="1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GB" sz="44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4200" b="1" dirty="0" smtClean="0">
                <a:solidFill>
                  <a:schemeClr val="accent5">
                    <a:lumMod val="50000"/>
                  </a:schemeClr>
                </a:solidFill>
              </a:rPr>
              <a:t>Correlational </a:t>
            </a:r>
            <a:r>
              <a:rPr lang="en-GB" sz="4200" b="1" dirty="0">
                <a:solidFill>
                  <a:schemeClr val="accent5">
                    <a:lumMod val="50000"/>
                  </a:schemeClr>
                </a:solidFill>
              </a:rPr>
              <a:t>studies have suggested that mindfulness is associated </a:t>
            </a:r>
            <a:r>
              <a:rPr lang="en-GB" sz="4200" b="1" dirty="0" smtClean="0">
                <a:solidFill>
                  <a:schemeClr val="accent5">
                    <a:lumMod val="50000"/>
                  </a:schemeClr>
                </a:solidFill>
              </a:rPr>
              <a:t>with: </a:t>
            </a:r>
          </a:p>
          <a:p>
            <a:r>
              <a:rPr lang="en-GB" sz="4400" b="1" dirty="0">
                <a:solidFill>
                  <a:prstClr val="black"/>
                </a:solidFill>
              </a:rPr>
              <a:t>I</a:t>
            </a:r>
            <a:r>
              <a:rPr lang="en-GB" sz="4400" b="1" dirty="0" smtClean="0">
                <a:solidFill>
                  <a:prstClr val="black"/>
                </a:solidFill>
              </a:rPr>
              <a:t>mproved </a:t>
            </a:r>
            <a:r>
              <a:rPr lang="en-GB" sz="4400" b="1" dirty="0">
                <a:solidFill>
                  <a:prstClr val="black"/>
                </a:solidFill>
              </a:rPr>
              <a:t>health and </a:t>
            </a:r>
            <a:r>
              <a:rPr lang="en-GB" sz="4400" b="1" dirty="0" smtClean="0">
                <a:solidFill>
                  <a:prstClr val="black"/>
                </a:solidFill>
              </a:rPr>
              <a:t>wellbeing - more </a:t>
            </a:r>
            <a:r>
              <a:rPr lang="en-GB" sz="4400" b="1" dirty="0">
                <a:solidFill>
                  <a:prstClr val="black"/>
                </a:solidFill>
              </a:rPr>
              <a:t>positive </a:t>
            </a:r>
            <a:r>
              <a:rPr lang="en-GB" sz="4400" b="1" dirty="0" smtClean="0">
                <a:solidFill>
                  <a:prstClr val="black"/>
                </a:solidFill>
              </a:rPr>
              <a:t>emotion - better relationships </a:t>
            </a:r>
            <a:endParaRPr lang="en-GB" sz="44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4200" b="1" dirty="0">
                <a:solidFill>
                  <a:schemeClr val="accent5">
                    <a:lumMod val="50000"/>
                  </a:schemeClr>
                </a:solidFill>
              </a:rPr>
              <a:t>Individuals who are more mindful, generally experience:</a:t>
            </a: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GB" sz="3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4400" b="1" dirty="0" smtClean="0"/>
              <a:t>less </a:t>
            </a:r>
            <a:r>
              <a:rPr lang="en-GB" sz="4400" b="1" dirty="0"/>
              <a:t>negative emotion and anxiety </a:t>
            </a:r>
          </a:p>
          <a:p>
            <a:pPr marL="0" lvl="0" indent="0">
              <a:buNone/>
            </a:pPr>
            <a:r>
              <a:rPr lang="en-GB" sz="4200" b="1" dirty="0">
                <a:solidFill>
                  <a:schemeClr val="accent5">
                    <a:lumMod val="50000"/>
                  </a:schemeClr>
                </a:solidFill>
              </a:rPr>
              <a:t>Shown to impact on many of the complex and interrelated mental qualities which underlie </a:t>
            </a:r>
            <a:r>
              <a:rPr lang="en-GB" sz="4200" b="1" dirty="0" smtClean="0">
                <a:solidFill>
                  <a:schemeClr val="accent5">
                    <a:lumMod val="50000"/>
                  </a:schemeClr>
                </a:solidFill>
              </a:rPr>
              <a:t>well-being, </a:t>
            </a:r>
            <a:r>
              <a:rPr lang="en-GB" sz="4200" b="1" dirty="0">
                <a:solidFill>
                  <a:schemeClr val="accent5">
                    <a:lumMod val="50000"/>
                  </a:schemeClr>
                </a:solidFill>
              </a:rPr>
              <a:t>such </a:t>
            </a:r>
            <a:r>
              <a:rPr lang="en-GB" sz="4200" b="1" dirty="0" smtClean="0">
                <a:solidFill>
                  <a:schemeClr val="accent5">
                    <a:lumMod val="50000"/>
                  </a:schemeClr>
                </a:solidFill>
              </a:rPr>
              <a:t>as the: </a:t>
            </a:r>
          </a:p>
          <a:p>
            <a:r>
              <a:rPr lang="en-GB" sz="4400" b="1" dirty="0"/>
              <a:t>A</a:t>
            </a:r>
            <a:r>
              <a:rPr lang="en-GB" sz="4400" b="1" dirty="0" smtClean="0"/>
              <a:t>bility </a:t>
            </a:r>
            <a:r>
              <a:rPr lang="en-GB" sz="4400" b="1" dirty="0"/>
              <a:t>to accept life experiences, manage difficult feelings, to be </a:t>
            </a:r>
            <a:r>
              <a:rPr lang="en-GB" sz="4400" b="1" dirty="0">
                <a:solidFill>
                  <a:prstClr val="black"/>
                </a:solidFill>
              </a:rPr>
              <a:t>resilient and </a:t>
            </a:r>
            <a:r>
              <a:rPr lang="en-GB" sz="4400" b="1" dirty="0" smtClean="0">
                <a:solidFill>
                  <a:prstClr val="black"/>
                </a:solidFill>
              </a:rPr>
              <a:t>motivated</a:t>
            </a:r>
          </a:p>
          <a:p>
            <a:pPr marL="0" lvl="0" indent="0">
              <a:buNone/>
            </a:pPr>
            <a:r>
              <a:rPr lang="en-GB" sz="4200" b="1" dirty="0" smtClean="0">
                <a:solidFill>
                  <a:schemeClr val="accent5">
                    <a:lumMod val="50000"/>
                  </a:schemeClr>
                </a:solidFill>
              </a:rPr>
              <a:t>Neuroscience suggests reshaping of the neural pathways:</a:t>
            </a:r>
            <a:r>
              <a:rPr lang="en-GB" sz="42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GB" sz="3800" b="1" i="1" dirty="0" smtClean="0">
                <a:solidFill>
                  <a:schemeClr val="accent5">
                    <a:lumMod val="50000"/>
                  </a:schemeClr>
                </a:solidFill>
              </a:rPr>
              <a:t>With </a:t>
            </a:r>
            <a:r>
              <a:rPr lang="en-GB" sz="5100" b="1" i="1" u="sng" dirty="0" smtClean="0">
                <a:solidFill>
                  <a:schemeClr val="accent5">
                    <a:lumMod val="50000"/>
                  </a:schemeClr>
                </a:solidFill>
              </a:rPr>
              <a:t>increased</a:t>
            </a:r>
            <a:r>
              <a:rPr lang="en-GB" sz="51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800" b="1" dirty="0" smtClean="0">
                <a:solidFill>
                  <a:schemeClr val="accent5">
                    <a:lumMod val="50000"/>
                  </a:schemeClr>
                </a:solidFill>
              </a:rPr>
              <a:t>density and complexity of areas associated with cognitive abilities such as: </a:t>
            </a:r>
          </a:p>
          <a:p>
            <a:r>
              <a:rPr lang="en-GB" sz="4400" b="1" dirty="0" smtClean="0"/>
              <a:t>Attention, self-awareness, introspection </a:t>
            </a: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sz="3800" b="1" dirty="0" smtClean="0">
                <a:solidFill>
                  <a:schemeClr val="accent5">
                    <a:lumMod val="50000"/>
                  </a:schemeClr>
                </a:solidFill>
              </a:rPr>
              <a:t>s well as emotional areas connected with: </a:t>
            </a:r>
            <a:r>
              <a:rPr lang="en-GB" sz="4400" b="1" dirty="0"/>
              <a:t>Compassion and </a:t>
            </a:r>
            <a:r>
              <a:rPr lang="en-GB" sz="4400" b="1" dirty="0" smtClean="0"/>
              <a:t>rationality </a:t>
            </a:r>
          </a:p>
          <a:p>
            <a:r>
              <a:rPr lang="en-GB" sz="3800" b="1" dirty="0" smtClean="0">
                <a:solidFill>
                  <a:schemeClr val="accent5">
                    <a:lumMod val="50000"/>
                  </a:schemeClr>
                </a:solidFill>
              </a:rPr>
              <a:t>Whilst </a:t>
            </a:r>
            <a:r>
              <a:rPr lang="en-GB" sz="5100" b="1" i="1" u="sng" dirty="0" smtClean="0">
                <a:solidFill>
                  <a:schemeClr val="accent5">
                    <a:lumMod val="50000"/>
                  </a:schemeClr>
                </a:solidFill>
              </a:rPr>
              <a:t>decreasing</a:t>
            </a:r>
            <a:r>
              <a:rPr lang="en-GB" sz="51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800" b="1" dirty="0" smtClean="0">
                <a:solidFill>
                  <a:schemeClr val="accent5">
                    <a:lumMod val="50000"/>
                  </a:schemeClr>
                </a:solidFill>
              </a:rPr>
              <a:t>activity and growth in areas involved </a:t>
            </a: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</a:rPr>
              <a:t>in</a:t>
            </a:r>
            <a:r>
              <a:rPr lang="en-GB" sz="38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GB" sz="4400" b="1" dirty="0" smtClean="0"/>
              <a:t>Anxiety</a:t>
            </a:r>
            <a:r>
              <a:rPr lang="en-GB" sz="4400" b="1" dirty="0"/>
              <a:t>, </a:t>
            </a:r>
            <a:r>
              <a:rPr lang="en-GB" sz="4400" b="1" dirty="0" smtClean="0"/>
              <a:t>Hostility</a:t>
            </a:r>
            <a:r>
              <a:rPr lang="en-GB" sz="4400" b="1" dirty="0"/>
              <a:t>, worry and impulsivity </a:t>
            </a:r>
            <a:endParaRPr lang="en-GB" sz="4400" b="1" dirty="0" smtClean="0"/>
          </a:p>
          <a:p>
            <a:pPr lvl="1"/>
            <a:endParaRPr lang="en-GB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endParaRPr lang="en-GB" sz="2200" b="1" dirty="0">
              <a:solidFill>
                <a:srgbClr val="FF0000"/>
              </a:solidFill>
            </a:endParaRPr>
          </a:p>
          <a:p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0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373363"/>
            <a:ext cx="11680006" cy="1060021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Mindfulness Based Cognitive Therapy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(MBCT)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38" y="1594311"/>
            <a:ext cx="10851291" cy="4724111"/>
          </a:xfrm>
        </p:spPr>
        <p:txBody>
          <a:bodyPr>
            <a:normAutofit/>
          </a:bodyPr>
          <a:lstStyle/>
          <a:p>
            <a:r>
              <a:rPr lang="en-GB" sz="2000" b="1" dirty="0"/>
              <a:t>MBCT differs from regular mindfulness </a:t>
            </a:r>
            <a:r>
              <a:rPr lang="en-GB" sz="2000" b="1" dirty="0" smtClean="0"/>
              <a:t>practice, it relies </a:t>
            </a:r>
            <a:r>
              <a:rPr lang="en-GB" sz="2000" b="1" dirty="0"/>
              <a:t>on the development of willingness to experience emotions, and the capacity to be open to even difficult </a:t>
            </a:r>
            <a:r>
              <a:rPr lang="en-GB" sz="2000" b="1" dirty="0" smtClean="0"/>
              <a:t>emotions (Williams &amp; Penman, 2011) </a:t>
            </a:r>
          </a:p>
          <a:p>
            <a:r>
              <a:rPr lang="en-GB" sz="2000" b="1" dirty="0" smtClean="0"/>
              <a:t>Based on MBSR with a Cognitive Behavioural Therapy element introduced.</a:t>
            </a:r>
          </a:p>
          <a:p>
            <a:endParaRPr lang="en-GB" sz="2000" b="1" dirty="0" smtClean="0"/>
          </a:p>
          <a:p>
            <a:r>
              <a:rPr lang="en-GB" sz="2000" b="1" dirty="0"/>
              <a:t>MBCT has a sound evidence base, approved for clinical practice (NICE, 2009)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It </a:t>
            </a:r>
            <a:r>
              <a:rPr lang="en-GB" sz="2000" b="1" dirty="0"/>
              <a:t>bolsters courage to allow distressing moods, thoughts and sensations to come and go, without battling with them (Teasdale, Segal &amp; Williams, 2006</a:t>
            </a:r>
            <a:r>
              <a:rPr lang="en-GB" sz="2000" b="1" dirty="0" smtClean="0"/>
              <a:t>)  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Holding </a:t>
            </a:r>
            <a:r>
              <a:rPr lang="en-GB" sz="2000" b="1" dirty="0"/>
              <a:t>difficult and unwanted thoughts and feelings in awareness, is an altogether different perspective, fostering a sense of compassion toward the suffering experience (Kabat-Zinn, Williams, Teasdale &amp; Segal, 2007</a:t>
            </a:r>
            <a:r>
              <a:rPr lang="en-GB" sz="2000" b="1" dirty="0" smtClean="0"/>
              <a:t>) </a:t>
            </a:r>
          </a:p>
          <a:p>
            <a:endParaRPr lang="en-GB" sz="2400" b="1" dirty="0" smtClean="0"/>
          </a:p>
          <a:p>
            <a:endParaRPr lang="en-GB" dirty="0"/>
          </a:p>
          <a:p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91174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Student Stress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61" y="1690680"/>
            <a:ext cx="5384390" cy="4026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3086" y="1959429"/>
            <a:ext cx="404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Experiences of negative stress not part of the inclusion criteria of this study.</a:t>
            </a:r>
          </a:p>
          <a:p>
            <a:r>
              <a:rPr lang="en-GB" sz="2400" b="1" dirty="0" smtClean="0"/>
              <a:t>Negative &amp; positive stress is commonly understood to be found in </a:t>
            </a:r>
            <a:r>
              <a:rPr lang="en-GB" sz="2400" b="1" dirty="0"/>
              <a:t>the student population, particularly in relation to exams and course deadlines.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0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Method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65" y="1351005"/>
            <a:ext cx="10700389" cy="48772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Design:</a:t>
            </a:r>
          </a:p>
          <a:p>
            <a:r>
              <a:rPr lang="en-GB" sz="2400" b="1" dirty="0" smtClean="0"/>
              <a:t>A Qualitative study</a:t>
            </a:r>
          </a:p>
          <a:p>
            <a:r>
              <a:rPr lang="en-GB" sz="2400" b="1" dirty="0" smtClean="0"/>
              <a:t>Six week directed programme of intervention (Audio and book): Mindfulness Based Cognitive Therapy (MBCT) (Williams &amp; Penman, </a:t>
            </a:r>
            <a:r>
              <a:rPr lang="en-GB" sz="2400" b="1" dirty="0"/>
              <a:t>2011) </a:t>
            </a:r>
            <a:endParaRPr lang="en-GB" sz="2400" b="1" dirty="0" smtClean="0"/>
          </a:p>
          <a:p>
            <a:r>
              <a:rPr lang="en-GB" sz="2400" b="1" dirty="0" smtClean="0"/>
              <a:t>Inductive </a:t>
            </a:r>
            <a:r>
              <a:rPr lang="en-GB" sz="2400" b="1" dirty="0"/>
              <a:t>(bottom-up) Thematic Analysis (Braun &amp; Clarke 2006</a:t>
            </a:r>
            <a:r>
              <a:rPr lang="en-GB" sz="2400" b="1" dirty="0" smtClean="0"/>
              <a:t>)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Participants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en-GB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b="1" dirty="0" smtClean="0"/>
              <a:t>6 UWL students -  Female -  Age </a:t>
            </a:r>
            <a:r>
              <a:rPr lang="en-GB" sz="2400" b="1" dirty="0"/>
              <a:t>&lt; 24 n=5, &gt;24 </a:t>
            </a:r>
            <a:r>
              <a:rPr lang="en-GB" sz="2400" b="1" dirty="0" smtClean="0"/>
              <a:t>n=1 - </a:t>
            </a:r>
            <a:r>
              <a:rPr lang="en-GB" sz="2400" b="1" dirty="0"/>
              <a:t>S</a:t>
            </a:r>
            <a:r>
              <a:rPr lang="en-GB" sz="2400" b="1" dirty="0" smtClean="0"/>
              <a:t>econd &amp; Third Psychology Students</a:t>
            </a:r>
            <a:endParaRPr lang="en-GB" sz="2400" b="1" dirty="0"/>
          </a:p>
          <a:p>
            <a:pPr marL="0" indent="0">
              <a:buNone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Procedure: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b="1" dirty="0" smtClean="0"/>
              <a:t>Weekly contact between participants and student researcher (remaining neutral)</a:t>
            </a:r>
          </a:p>
          <a:p>
            <a:r>
              <a:rPr lang="en-GB" sz="2400" b="1" dirty="0" smtClean="0"/>
              <a:t>6 Individual interviews, transcribed by researcher</a:t>
            </a:r>
          </a:p>
          <a:p>
            <a:r>
              <a:rPr lang="en-GB" sz="2400" b="1" dirty="0"/>
              <a:t>S</a:t>
            </a:r>
            <a:r>
              <a:rPr lang="en-GB" sz="2400" b="1" dirty="0" smtClean="0"/>
              <a:t>emi-structured </a:t>
            </a:r>
            <a:r>
              <a:rPr lang="en-GB" sz="2400" b="1" dirty="0"/>
              <a:t>i</a:t>
            </a:r>
            <a:r>
              <a:rPr lang="en-GB" sz="2400" b="1" dirty="0" smtClean="0"/>
              <a:t>nterview questions, devised by student researcher</a:t>
            </a:r>
          </a:p>
          <a:p>
            <a:r>
              <a:rPr lang="en-GB" sz="2400" b="1" dirty="0" smtClean="0"/>
              <a:t>Ethics approval granted by UWL ethics committee (2015) </a:t>
            </a:r>
          </a:p>
          <a:p>
            <a:r>
              <a:rPr lang="en-GB" sz="2400" b="1" dirty="0" smtClean="0"/>
              <a:t>Analysis conducted by student researcher</a:t>
            </a:r>
          </a:p>
          <a:p>
            <a:endParaRPr lang="en-GB" sz="2400" b="1" dirty="0" smtClean="0"/>
          </a:p>
          <a:p>
            <a:endParaRPr lang="en-GB" sz="2400" b="1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40145" y="212436"/>
            <a:ext cx="11739419" cy="6400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7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4231</TotalTime>
  <Words>1752</Words>
  <Application>Microsoft Office PowerPoint</Application>
  <PresentationFormat>Widescreen</PresentationFormat>
  <Paragraphs>225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“Definitely Kinder To Myself” </vt:lpstr>
      <vt:lpstr>Mindfulness </vt:lpstr>
      <vt:lpstr>What is Mindfulness?</vt:lpstr>
      <vt:lpstr>Rationale &amp; Aims</vt:lpstr>
      <vt:lpstr>Mindfulness Research</vt:lpstr>
      <vt:lpstr>Mindfulness Research</vt:lpstr>
      <vt:lpstr>Mindfulness Based Cognitive Therapy (MBCT)</vt:lpstr>
      <vt:lpstr>Student Stress</vt:lpstr>
      <vt:lpstr>Method</vt:lpstr>
      <vt:lpstr>Mindfulness Intervention</vt:lpstr>
      <vt:lpstr>Mindfulness Meditation</vt:lpstr>
      <vt:lpstr>Results</vt:lpstr>
      <vt:lpstr>Results </vt:lpstr>
      <vt:lpstr> Considerations &amp; Further Research   </vt:lpstr>
      <vt:lpstr>In Summary</vt:lpstr>
      <vt:lpstr>References</vt:lpstr>
      <vt:lpstr>  Mindfulness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</dc:title>
  <dc:creator>Amanda Hodder</dc:creator>
  <cp:lastModifiedBy>Siobhan Lynam</cp:lastModifiedBy>
  <cp:revision>334</cp:revision>
  <cp:lastPrinted>2016-05-27T01:18:48Z</cp:lastPrinted>
  <dcterms:created xsi:type="dcterms:W3CDTF">2016-05-15T15:59:55Z</dcterms:created>
  <dcterms:modified xsi:type="dcterms:W3CDTF">2016-08-16T10:38:44Z</dcterms:modified>
</cp:coreProperties>
</file>