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76" r:id="rId3"/>
    <p:sldId id="281" r:id="rId4"/>
    <p:sldId id="277" r:id="rId5"/>
    <p:sldId id="282" r:id="rId6"/>
    <p:sldId id="258" r:id="rId7"/>
    <p:sldId id="257" r:id="rId8"/>
    <p:sldId id="278" r:id="rId9"/>
    <p:sldId id="279" r:id="rId10"/>
    <p:sldId id="274" r:id="rId11"/>
    <p:sldId id="28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B1806-E288-4402-8879-EB6E0D38F80E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081B-7A3E-4AD7-9DC4-38E51227E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2DBA-E986-473E-9898-C5C9E2D30560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86B83-0E47-4C19-81D1-E7F01B4A32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4000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AA9D-0A96-477B-9AEB-781C1880216E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968D3-F2BD-44FA-9F76-BB70BECA7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01344-CD57-4EAE-887C-0567BBC01A1E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4361F-EEB3-418D-824A-CFF080B3E8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2A4A5-9AA4-4D47-BC20-725E2B1D9B21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0A4A4-8649-4797-993C-36D77FF5CB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E7235-2E53-4663-A0AC-4F2F25B12668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96813-3975-4871-AF10-7330AA3011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F22B3-B7C8-48B7-80C4-35E1A65851A4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A8B61-8151-4014-8E6B-C2F979EF06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E401-6C24-420C-B349-9E89D55EDF51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8F76-5EA7-43C2-B134-6ABCFC328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26CBE-D9F7-4CA5-80A9-8D27242DD91B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47E8E-6570-4FD7-A94B-0F78733419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2C95575-2057-4B45-B25A-2D4E40A3CD58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6A2B86-9512-442F-A279-EFE9B46A4D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25B8E-B0E2-4B56-8AAA-42A68A7262A6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190C5-9688-4862-A3EB-A12E800409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91D3F24-078B-4431-9414-6616C0DE5F3C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D0F8D2A-9AF9-41E8-AF95-463BA3AA74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8" r:id="rId3"/>
    <p:sldLayoutId id="2147483765" r:id="rId4"/>
    <p:sldLayoutId id="2147483764" r:id="rId5"/>
    <p:sldLayoutId id="2147483763" r:id="rId6"/>
    <p:sldLayoutId id="2147483769" r:id="rId7"/>
    <p:sldLayoutId id="2147483770" r:id="rId8"/>
    <p:sldLayoutId id="2147483771" r:id="rId9"/>
    <p:sldLayoutId id="2147483762" r:id="rId10"/>
    <p:sldLayoutId id="2147483772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8280400" cy="1296144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2800" dirty="0" smtClean="0"/>
              <a:t>What Library and Information Sciences can learn from Improvement Science : Emerging Paradigms, Future Directions and Practitioners’ Empowerment</a:t>
            </a:r>
            <a:endParaRPr lang="en-GB" sz="2800" b="1" dirty="0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4581524"/>
            <a:ext cx="5184948" cy="122373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cap="none" dirty="0" smtClean="0">
                <a:solidFill>
                  <a:schemeClr val="tx1"/>
                </a:solidFill>
              </a:rPr>
              <a:t>Syed </a:t>
            </a:r>
            <a:r>
              <a:rPr lang="en-GB" cap="none" dirty="0" err="1" smtClean="0">
                <a:solidFill>
                  <a:schemeClr val="tx1"/>
                </a:solidFill>
              </a:rPr>
              <a:t>Adnan</a:t>
            </a:r>
            <a:r>
              <a:rPr lang="en-GB" cap="none" dirty="0" smtClean="0">
                <a:solidFill>
                  <a:schemeClr val="tx1"/>
                </a:solidFill>
              </a:rPr>
              <a:t> </a:t>
            </a:r>
            <a:r>
              <a:rPr lang="en-GB" cap="none" dirty="0" err="1" smtClean="0">
                <a:solidFill>
                  <a:schemeClr val="tx1"/>
                </a:solidFill>
              </a:rPr>
              <a:t>Adil</a:t>
            </a:r>
            <a:endParaRPr lang="en-GB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1900" cap="none" dirty="0" smtClean="0">
                <a:solidFill>
                  <a:schemeClr val="tx1"/>
                </a:solidFill>
              </a:rPr>
              <a:t>Library Systems Manager          University of West London</a:t>
            </a:r>
          </a:p>
        </p:txBody>
      </p:sp>
      <p:pic>
        <p:nvPicPr>
          <p:cNvPr id="1026" name="Picture 2" descr="C:\Users\King Don\Downloads\ID-1001864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04864"/>
            <a:ext cx="2520280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25" y="476250"/>
            <a:ext cx="3101975" cy="973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Thank you</a:t>
            </a: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Calibri" pitchFamily="34" charset="0"/>
              <a:buNone/>
            </a:pPr>
            <a:endParaRPr lang="en-GB" smtClean="0"/>
          </a:p>
          <a:p>
            <a:pPr marL="0" indent="0" eaLnBrk="1" hangingPunct="1">
              <a:lnSpc>
                <a:spcPct val="80000"/>
              </a:lnSpc>
              <a:buFont typeface="Calibri" pitchFamily="34" charset="0"/>
              <a:buNone/>
            </a:pPr>
            <a:endParaRPr lang="en-GB" sz="6000" smtClean="0"/>
          </a:p>
          <a:p>
            <a:pPr marL="0" indent="0" eaLnBrk="1" hangingPunct="1">
              <a:lnSpc>
                <a:spcPct val="80000"/>
              </a:lnSpc>
              <a:buFont typeface="Calibri" pitchFamily="34" charset="0"/>
              <a:buNone/>
            </a:pPr>
            <a:r>
              <a:rPr lang="en-GB" sz="6000" smtClean="0"/>
              <a:t>Questions </a:t>
            </a:r>
          </a:p>
        </p:txBody>
      </p:sp>
      <p:pic>
        <p:nvPicPr>
          <p:cNvPr id="18435" name="Picture 5" descr="ques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133600"/>
            <a:ext cx="3744913" cy="26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3024336" cy="1044029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atin typeface="+mn-lt"/>
              </a:rPr>
              <a:t>References</a:t>
            </a:r>
            <a:endParaRPr lang="en-GB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4" y="1916832"/>
            <a:ext cx="7782123" cy="41764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Khan, M. M., &amp; </a:t>
            </a:r>
            <a:r>
              <a:rPr lang="en-US" dirty="0" err="1" smtClean="0"/>
              <a:t>Kamal</a:t>
            </a:r>
            <a:r>
              <a:rPr lang="en-US" dirty="0" smtClean="0"/>
              <a:t>, M. (2015). Total Quality Management (TQM) for Improving Quality Service in University Libraries: A Conceptual View.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US" dirty="0" err="1" smtClean="0"/>
              <a:t>Johannsen</a:t>
            </a:r>
            <a:r>
              <a:rPr lang="en-US" dirty="0" smtClean="0"/>
              <a:t>, C. G. (1992). Danish experiences of TQM in the library world. </a:t>
            </a:r>
            <a:r>
              <a:rPr lang="en-US" i="1" dirty="0" smtClean="0"/>
              <a:t>New library world</a:t>
            </a:r>
            <a:r>
              <a:rPr lang="en-US" dirty="0" smtClean="0"/>
              <a:t>, </a:t>
            </a:r>
            <a:r>
              <a:rPr lang="en-US" i="1" dirty="0" smtClean="0"/>
              <a:t>93</a:t>
            </a:r>
            <a:r>
              <a:rPr lang="en-US" dirty="0" smtClean="0"/>
              <a:t>(6).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en-US" dirty="0" smtClean="0"/>
              <a:t>Morris, Z. S., Wooding, S., &amp; Grant, J. (2011). The answer is 17 years, what is the question: understanding time lags in translational research. </a:t>
            </a:r>
            <a:r>
              <a:rPr lang="en-US" i="1" dirty="0" smtClean="0"/>
              <a:t>Journal of the Royal Society of Medicine</a:t>
            </a:r>
            <a:r>
              <a:rPr lang="en-US" dirty="0" smtClean="0"/>
              <a:t>, </a:t>
            </a:r>
            <a:r>
              <a:rPr lang="en-US" i="1" dirty="0" smtClean="0"/>
              <a:t>104</a:t>
            </a:r>
            <a:r>
              <a:rPr lang="en-US" dirty="0" smtClean="0"/>
              <a:t>(12), 510-520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Note: Images in presentation have been taken from Copyright cleared sources from the internet. 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25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240088" cy="803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4400" b="1" dirty="0" smtClean="0">
                <a:latin typeface="+mn-lt"/>
              </a:rPr>
              <a:t>Objectives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7543800" cy="4022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What is improvement sciences ?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Quality assurance movements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Subjective domains of improvement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Leadership theories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Pulse check of LIS literature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Possible future trends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GB" dirty="0" smtClean="0"/>
              <a:t>Conclusion</a:t>
            </a:r>
          </a:p>
          <a:p>
            <a:pPr marL="0" indent="0" eaLnBrk="1" hangingPunct="1">
              <a:buFont typeface="Calibri" pitchFamily="34" charset="0"/>
              <a:buNone/>
            </a:pPr>
            <a:endParaRPr lang="en-GB" dirty="0" smtClean="0"/>
          </a:p>
          <a:p>
            <a:pPr marL="0" indent="0" eaLnBrk="1" hangingPunct="1">
              <a:buFont typeface="Calibri" pitchFamily="34" charset="0"/>
              <a:buNone/>
            </a:pPr>
            <a:endParaRPr lang="en-GB" dirty="0" smtClean="0"/>
          </a:p>
        </p:txBody>
      </p:sp>
      <p:pic>
        <p:nvPicPr>
          <p:cNvPr id="6" name="Picture 7" descr="we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7" y="1916832"/>
            <a:ext cx="230418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25" y="476671"/>
            <a:ext cx="6990035" cy="72008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improvement sciences  </a:t>
            </a:r>
            <a:endParaRPr lang="ur-PK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An emerging discipline, who aims to: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Reduce gap between theory and practice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Provides facilitation among stakeholders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Achieves projects in agreed yet time bound projects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Deals with sustainability of change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Connects macro level objectives to service planning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Up-skill “reflective practitioner” </a:t>
            </a:r>
          </a:p>
          <a:p>
            <a:pPr marL="342900" indent="-342900" eaLnBrk="1" hangingPunct="1">
              <a:buAutoNum type="alphaLcPeriod"/>
            </a:pPr>
            <a:r>
              <a:rPr lang="en-US" sz="1800" dirty="0" smtClean="0"/>
              <a:t>Enabling ‘change management’</a:t>
            </a:r>
          </a:p>
          <a:p>
            <a:pPr marL="0" indent="0">
              <a:buNone/>
            </a:pPr>
            <a:endParaRPr lang="ur-PK" dirty="0"/>
          </a:p>
        </p:txBody>
      </p:sp>
      <p:pic>
        <p:nvPicPr>
          <p:cNvPr id="4" name="Picture 5" descr="ID-1001085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44824"/>
            <a:ext cx="1728192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>
          <a:xfrm>
            <a:off x="822325" y="692150"/>
            <a:ext cx="6269955" cy="7207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GB" sz="4000" b="1" dirty="0" smtClean="0">
                <a:latin typeface="+mn-lt"/>
              </a:rPr>
              <a:t>Quality assurance movements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Quality improvement 1920s (</a:t>
            </a:r>
            <a:r>
              <a:rPr lang="en-GB" sz="2400" dirty="0" err="1" smtClean="0"/>
              <a:t>Shewart</a:t>
            </a:r>
            <a:r>
              <a:rPr lang="en-GB" sz="2400" dirty="0" smtClean="0"/>
              <a:t>, Deming and </a:t>
            </a:r>
            <a:r>
              <a:rPr lang="en-GB" sz="2400" dirty="0" err="1" smtClean="0"/>
              <a:t>Juran</a:t>
            </a:r>
            <a:r>
              <a:rPr lang="en-GB" sz="2400" dirty="0" smtClean="0"/>
              <a:t>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TQM from 1940s to 1980s (</a:t>
            </a:r>
            <a:r>
              <a:rPr lang="en-GB" sz="2400" dirty="0" err="1" smtClean="0"/>
              <a:t>Japnese</a:t>
            </a:r>
            <a:r>
              <a:rPr lang="en-GB" sz="2400" dirty="0" smtClean="0"/>
              <a:t> and American gurus)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Lean thinking (1990s)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Six sigma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Improvement and implementation disciplines</a:t>
            </a:r>
          </a:p>
          <a:p>
            <a:pPr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eaLnBrk="1" hangingPunct="1"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eaLnBrk="1" hangingPunct="1"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buFont typeface="Wingdings" pitchFamily="2" charset="2"/>
              <a:buChar char="Ø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264696" cy="755997"/>
          </a:xfrm>
        </p:spPr>
        <p:txBody>
          <a:bodyPr/>
          <a:lstStyle/>
          <a:p>
            <a:r>
              <a:rPr lang="en-GB" sz="3600" b="1" dirty="0" smtClean="0">
                <a:latin typeface="Calibri" pitchFamily="34" charset="0"/>
              </a:rPr>
              <a:t>Topical domains of improvement</a:t>
            </a:r>
            <a:endParaRPr lang="ur-P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Quality improvement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Change management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Leadership styles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Alignment between policy and practices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Operational planning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Engagement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Reflective assessment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en-US" dirty="0" smtClean="0"/>
              <a:t>Project management</a:t>
            </a:r>
          </a:p>
          <a:p>
            <a:endParaRPr lang="en-US" dirty="0" smtClean="0"/>
          </a:p>
          <a:p>
            <a:endParaRPr lang="ur-PK" dirty="0"/>
          </a:p>
        </p:txBody>
      </p:sp>
      <p:pic>
        <p:nvPicPr>
          <p:cNvPr id="1026" name="Picture 2" descr="C:\Users\King Don\Downloads\ID-1001670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44824"/>
            <a:ext cx="2448272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3960440" cy="72008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GB" sz="3600" b="1" dirty="0" smtClean="0">
                <a:latin typeface="Calibri" pitchFamily="34" charset="0"/>
              </a:rPr>
              <a:t>Improvement tools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79425" y="1736725"/>
            <a:ext cx="7477125" cy="39179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GB" sz="2400" dirty="0" smtClean="0"/>
              <a:t>Action effect diagram (AED)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Brainstorming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Change readiness matrix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Return on Investment calculator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Process mapping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Plan, Do, Study, Act (PDSA)</a:t>
            </a:r>
            <a:endParaRPr lang="en-US" sz="2400" dirty="0" smtClean="0"/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Stakeholder analysis</a:t>
            </a:r>
          </a:p>
          <a:p>
            <a:pPr lvl="0" eaLnBrk="1" hangingPunct="1">
              <a:buFont typeface="Wingdings" pitchFamily="2" charset="2"/>
              <a:buChar char="Ø"/>
            </a:pPr>
            <a:r>
              <a:rPr lang="en-GB" sz="2400" dirty="0" smtClean="0"/>
              <a:t>Responsibility charting</a:t>
            </a:r>
          </a:p>
          <a:p>
            <a:pPr lvl="0"/>
            <a:endParaRPr lang="en-US" dirty="0" smtClean="0"/>
          </a:p>
          <a:p>
            <a:pPr marL="0" indent="0" eaLnBrk="1" hangingPunct="1">
              <a:buNone/>
            </a:pPr>
            <a:endParaRPr lang="en-GB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sz="2600" dirty="0" smtClean="0"/>
          </a:p>
        </p:txBody>
      </p:sp>
      <p:pic>
        <p:nvPicPr>
          <p:cNvPr id="3074" name="Picture 2" descr="C:\Users\King Don\Downloads\ID-1003345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132856"/>
            <a:ext cx="2225824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213" y="476250"/>
            <a:ext cx="5200948" cy="828675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GB" sz="4400" b="1" dirty="0" smtClean="0">
                <a:latin typeface="+mn-lt"/>
              </a:rPr>
              <a:t>Models of Leadership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22325" y="1916113"/>
            <a:ext cx="8229600" cy="4105175"/>
          </a:xfrm>
        </p:spPr>
        <p:txBody>
          <a:bodyPr/>
          <a:lstStyle/>
          <a:p>
            <a:r>
              <a:rPr lang="en-GB" sz="2400" dirty="0" smtClean="0"/>
              <a:t>1980s (US)</a:t>
            </a:r>
          </a:p>
          <a:p>
            <a:pPr lvl="1"/>
            <a:r>
              <a:rPr lang="en-GB" sz="2400" dirty="0" smtClean="0"/>
              <a:t>Heroic model of leadership</a:t>
            </a:r>
          </a:p>
          <a:p>
            <a:r>
              <a:rPr lang="en-GB" sz="2400" dirty="0" smtClean="0"/>
              <a:t>1990s</a:t>
            </a:r>
          </a:p>
          <a:p>
            <a:pPr lvl="1"/>
            <a:r>
              <a:rPr lang="en-GB" sz="2400" dirty="0" smtClean="0"/>
              <a:t>Inspirational leadership</a:t>
            </a:r>
          </a:p>
          <a:p>
            <a:pPr lvl="1"/>
            <a:r>
              <a:rPr lang="en-GB" sz="2400" dirty="0" smtClean="0"/>
              <a:t>Acknowledgement of the dark side of charisma (arrogance, narcissism, manipulation)</a:t>
            </a:r>
          </a:p>
          <a:p>
            <a:r>
              <a:rPr lang="en-GB" sz="2400" dirty="0" smtClean="0"/>
              <a:t>Present </a:t>
            </a:r>
          </a:p>
          <a:p>
            <a:pPr lvl="1"/>
            <a:r>
              <a:rPr lang="en-GB" sz="2400" dirty="0" smtClean="0"/>
              <a:t>More focus on follower-leader relationships</a:t>
            </a:r>
          </a:p>
          <a:p>
            <a:pPr lvl="1"/>
            <a:r>
              <a:rPr lang="en-GB" sz="2400" dirty="0" smtClean="0"/>
              <a:t>Concept of shared leadership </a:t>
            </a:r>
          </a:p>
          <a:p>
            <a:pPr marL="0" indent="0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sz="2400" dirty="0" smtClean="0"/>
          </a:p>
          <a:p>
            <a:pPr marL="0" indent="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0" indent="0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xfrm>
            <a:off x="1258888" y="404813"/>
            <a:ext cx="6337448" cy="755650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sz="4400" b="1" dirty="0" smtClean="0">
                <a:latin typeface="+mn-lt"/>
              </a:rPr>
              <a:t>LIS literature pulse check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Fragmented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Trend influenced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Deals with single phenomenon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err="1" smtClean="0"/>
              <a:t>Johanssen</a:t>
            </a:r>
            <a:r>
              <a:rPr lang="en-GB" dirty="0" smtClean="0"/>
              <a:t> (1992) and Khan M </a:t>
            </a:r>
            <a:r>
              <a:rPr lang="en-GB" dirty="0" err="1" smtClean="0"/>
              <a:t>M</a:t>
            </a:r>
            <a:r>
              <a:rPr lang="en-GB" dirty="0" smtClean="0"/>
              <a:t>  (2015)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Time lag for research translation (17 years)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Second translational gap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More </a:t>
            </a:r>
            <a:r>
              <a:rPr lang="en-GB" dirty="0"/>
              <a:t>p</a:t>
            </a:r>
            <a:r>
              <a:rPr lang="en-GB" dirty="0" smtClean="0"/>
              <a:t>ractitioner-led research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None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/>
            <a:endParaRPr lang="en-GB" dirty="0" smtClean="0"/>
          </a:p>
        </p:txBody>
      </p:sp>
      <p:pic>
        <p:nvPicPr>
          <p:cNvPr id="2050" name="Picture 2" descr="C:\Users\King Don\Downloads\ID-100709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988840"/>
            <a:ext cx="2081808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xfrm>
            <a:off x="899592" y="620688"/>
            <a:ext cx="3672408" cy="755650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sz="4400" b="1" dirty="0" smtClean="0">
                <a:latin typeface="+mn-lt"/>
              </a:rPr>
              <a:t>Considerations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Knowledge translation of research into practice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More attention to diverse contexts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Project and operations management skills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Measurement of value and impact</a:t>
            </a:r>
            <a:endParaRPr lang="en-GB" dirty="0"/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Partnerships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Grey </a:t>
            </a:r>
            <a:r>
              <a:rPr lang="en-GB" dirty="0" err="1" smtClean="0"/>
              <a:t>Vs</a:t>
            </a:r>
            <a:r>
              <a:rPr lang="en-GB" dirty="0" smtClean="0"/>
              <a:t> Scholastic literature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r>
              <a:rPr lang="en-GB" dirty="0" smtClean="0"/>
              <a:t>Inter disciplinary approach</a:t>
            </a:r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None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 eaLnBrk="1" hangingPunct="1">
              <a:buFont typeface="Wingdings" pitchFamily="2" charset="2"/>
              <a:buChar char="Ø"/>
            </a:pPr>
            <a:endParaRPr lang="en-GB" dirty="0" smtClean="0"/>
          </a:p>
          <a:p>
            <a:pPr marL="381000" indent="-381000"/>
            <a:endParaRPr lang="en-GB" dirty="0" smtClean="0"/>
          </a:p>
        </p:txBody>
      </p:sp>
      <p:pic>
        <p:nvPicPr>
          <p:cNvPr id="5" name="Picture 2" descr="C:\Documents and Settings\Brookr1\Local Settings\Temporary Internet Files\Content.IE5\482SD1O4\MP90044319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133600"/>
            <a:ext cx="2088729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29746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1014</TotalTime>
  <Words>354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Retrospect</vt:lpstr>
      <vt:lpstr>What Library and Information Sciences can learn from Improvement Science : Emerging Paradigms, Future Directions and Practitioners’ Empowerment</vt:lpstr>
      <vt:lpstr>Objectives</vt:lpstr>
      <vt:lpstr>What is improvement sciences  </vt:lpstr>
      <vt:lpstr>Quality assurance movements</vt:lpstr>
      <vt:lpstr>Topical domains of improvement</vt:lpstr>
      <vt:lpstr>Improvement tools</vt:lpstr>
      <vt:lpstr>Models of Leadership</vt:lpstr>
      <vt:lpstr>LIS literature pulse check</vt:lpstr>
      <vt:lpstr>Considerations</vt:lpstr>
      <vt:lpstr>Thank you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NHS Libraries support the information and training needs of staff/teams dispersed across a wide area</dc:title>
  <dc:creator>Adil</dc:creator>
  <cp:lastModifiedBy>Adnan Adil</cp:lastModifiedBy>
  <cp:revision>153</cp:revision>
  <dcterms:created xsi:type="dcterms:W3CDTF">2012-09-29T16:06:21Z</dcterms:created>
  <dcterms:modified xsi:type="dcterms:W3CDTF">2016-06-14T15:30:47Z</dcterms:modified>
</cp:coreProperties>
</file>