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76" r:id="rId5"/>
    <p:sldId id="258" r:id="rId6"/>
    <p:sldId id="262" r:id="rId7"/>
    <p:sldId id="263" r:id="rId8"/>
    <p:sldId id="277" r:id="rId9"/>
    <p:sldId id="266" r:id="rId10"/>
    <p:sldId id="270" r:id="rId11"/>
    <p:sldId id="273" r:id="rId12"/>
    <p:sldId id="271" r:id="rId13"/>
    <p:sldId id="274" r:id="rId14"/>
    <p:sldId id="278" r:id="rId15"/>
    <p:sldId id="279" r:id="rId16"/>
    <p:sldId id="280" r:id="rId17"/>
    <p:sldId id="281" r:id="rId18"/>
    <p:sldId id="283" r:id="rId19"/>
    <p:sldId id="282" r:id="rId20"/>
    <p:sldId id="285" r:id="rId21"/>
    <p:sldId id="284" r:id="rId22"/>
  </p:sldIdLst>
  <p:sldSz cx="10385425" cy="7254875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80"/>
    <a:srgbClr val="008283"/>
    <a:srgbClr val="F7941D"/>
    <a:srgbClr val="00AEEF"/>
    <a:srgbClr val="6D6E71"/>
    <a:srgbClr val="B4975A"/>
    <a:srgbClr val="519032"/>
    <a:srgbClr val="005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0.67</c:v>
                </c:pt>
                <c:pt idx="1">
                  <c:v>0.56000000000000005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0.33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099616"/>
        <c:axId val="372031200"/>
      </c:barChart>
      <c:catAx>
        <c:axId val="44809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2031200"/>
        <c:crosses val="autoZero"/>
        <c:auto val="1"/>
        <c:lblAlgn val="ctr"/>
        <c:lblOffset val="100"/>
        <c:noMultiLvlLbl val="0"/>
      </c:catAx>
      <c:valAx>
        <c:axId val="372031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809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3871896726813E-2"/>
          <c:y val="0.93819154615160638"/>
          <c:w val="0.88850365350943017"/>
          <c:h val="5.6305549007917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17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25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25</c:v>
                </c:pt>
                <c:pt idx="1">
                  <c:v>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</c:formatCode>
                <c:ptCount val="2"/>
                <c:pt idx="0">
                  <c:v>33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023296"/>
        <c:axId val="192023688"/>
      </c:barChart>
      <c:catAx>
        <c:axId val="19202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023688"/>
        <c:crosses val="autoZero"/>
        <c:auto val="1"/>
        <c:lblAlgn val="ctr"/>
        <c:lblOffset val="100"/>
        <c:noMultiLvlLbl val="0"/>
      </c:catAx>
      <c:valAx>
        <c:axId val="192023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920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</c:v>
                </c:pt>
                <c:pt idx="1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0.17</c:v>
                </c:pt>
                <c:pt idx="1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0.08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154736"/>
        <c:axId val="364155128"/>
      </c:barChart>
      <c:catAx>
        <c:axId val="36415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4155128"/>
        <c:crosses val="autoZero"/>
        <c:auto val="1"/>
        <c:lblAlgn val="ctr"/>
        <c:lblOffset val="100"/>
        <c:noMultiLvlLbl val="0"/>
      </c:catAx>
      <c:valAx>
        <c:axId val="364155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415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3871896726813E-2"/>
          <c:y val="0.93819154615160638"/>
          <c:w val="0.88850365350943017"/>
          <c:h val="5.6305549007917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0.25</c:v>
                </c:pt>
                <c:pt idx="1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0.17</c:v>
                </c:pt>
                <c:pt idx="1">
                  <c:v>0.28999999999999998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0.33</c:v>
                </c:pt>
                <c:pt idx="1">
                  <c:v>0.18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0.08</c:v>
                </c:pt>
                <c:pt idx="1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686280"/>
        <c:axId val="365686672"/>
      </c:barChart>
      <c:catAx>
        <c:axId val="365686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5686672"/>
        <c:crosses val="autoZero"/>
        <c:auto val="1"/>
        <c:lblAlgn val="ctr"/>
        <c:lblOffset val="100"/>
        <c:noMultiLvlLbl val="0"/>
      </c:catAx>
      <c:valAx>
        <c:axId val="365686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568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3871896726813E-2"/>
          <c:y val="0.93819154615160638"/>
          <c:w val="0.88850365350943017"/>
          <c:h val="5.6305549007917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0.33</c:v>
                </c:pt>
                <c:pt idx="1">
                  <c:v>0.19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0.67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687456"/>
        <c:axId val="360539368"/>
      </c:barChart>
      <c:catAx>
        <c:axId val="36568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0539368"/>
        <c:crosses val="autoZero"/>
        <c:auto val="1"/>
        <c:lblAlgn val="ctr"/>
        <c:lblOffset val="100"/>
        <c:noMultiLvlLbl val="0"/>
      </c:catAx>
      <c:valAx>
        <c:axId val="360539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6568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3871896726813E-2"/>
          <c:y val="0.93819154615160638"/>
          <c:w val="0.88850365350943017"/>
          <c:h val="5.6305549007917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0.08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0.67</c:v>
                </c:pt>
                <c:pt idx="1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0.25</c:v>
                </c:pt>
                <c:pt idx="1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184520"/>
        <c:axId val="448184912"/>
      </c:barChart>
      <c:catAx>
        <c:axId val="448184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8184912"/>
        <c:crosses val="autoZero"/>
        <c:auto val="1"/>
        <c:lblAlgn val="ctr"/>
        <c:lblOffset val="100"/>
        <c:noMultiLvlLbl val="0"/>
      </c:catAx>
      <c:valAx>
        <c:axId val="448184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818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3871896726813E-2"/>
          <c:y val="0.93819154615160638"/>
          <c:w val="0.88850365350943017"/>
          <c:h val="5.6305549007917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0.08</c:v>
                </c:pt>
                <c:pt idx="1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0.17</c:v>
                </c:pt>
                <c:pt idx="1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0.75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735504"/>
        <c:axId val="450169376"/>
      </c:barChart>
      <c:catAx>
        <c:axId val="30073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0169376"/>
        <c:crosses val="autoZero"/>
        <c:auto val="1"/>
        <c:lblAlgn val="ctr"/>
        <c:lblOffset val="100"/>
        <c:noMultiLvlLbl val="0"/>
      </c:catAx>
      <c:valAx>
        <c:axId val="450169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0073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3871896726813E-2"/>
          <c:y val="0.93819154615160638"/>
          <c:w val="0.88850365350943017"/>
          <c:h val="5.6305549007917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05808091348785E-2"/>
          <c:y val="3.026597662262032E-2"/>
          <c:w val="0.95964537033172115"/>
          <c:h val="0.86665378322541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agree/disagree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0.13</c:v>
                </c:pt>
                <c:pt idx="1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0.33</c:v>
                </c:pt>
                <c:pt idx="1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Pre-activity</c:v>
                </c:pt>
                <c:pt idx="1">
                  <c:v>Post-activity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0.42</c:v>
                </c:pt>
                <c:pt idx="1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4189592"/>
        <c:axId val="454189984"/>
      </c:barChart>
      <c:catAx>
        <c:axId val="454189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4189984"/>
        <c:crosses val="autoZero"/>
        <c:auto val="1"/>
        <c:lblAlgn val="ctr"/>
        <c:lblOffset val="100"/>
        <c:noMultiLvlLbl val="0"/>
      </c:catAx>
      <c:valAx>
        <c:axId val="45418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418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3871896726813E-2"/>
          <c:y val="0.93819154615160638"/>
          <c:w val="0.88850365350943017"/>
          <c:h val="5.6305549007917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907" y="1187315"/>
            <a:ext cx="8827611" cy="2525771"/>
          </a:xfrm>
        </p:spPr>
        <p:txBody>
          <a:bodyPr anchor="b"/>
          <a:lstStyle>
            <a:lvl1pPr algn="ctr">
              <a:defRPr sz="63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178" y="3810489"/>
            <a:ext cx="7789069" cy="1751582"/>
          </a:xfrm>
        </p:spPr>
        <p:txBody>
          <a:bodyPr/>
          <a:lstStyle>
            <a:lvl1pPr marL="0" indent="0" algn="ctr">
              <a:buNone/>
              <a:defRPr sz="2539"/>
            </a:lvl1pPr>
            <a:lvl2pPr marL="483672" indent="0" algn="ctr">
              <a:buNone/>
              <a:defRPr sz="2116"/>
            </a:lvl2pPr>
            <a:lvl3pPr marL="967344" indent="0" algn="ctr">
              <a:buNone/>
              <a:defRPr sz="1904"/>
            </a:lvl3pPr>
            <a:lvl4pPr marL="1451016" indent="0" algn="ctr">
              <a:buNone/>
              <a:defRPr sz="1693"/>
            </a:lvl4pPr>
            <a:lvl5pPr marL="1934688" indent="0" algn="ctr">
              <a:buNone/>
              <a:defRPr sz="1693"/>
            </a:lvl5pPr>
            <a:lvl6pPr marL="2418359" indent="0" algn="ctr">
              <a:buNone/>
              <a:defRPr sz="1693"/>
            </a:lvl6pPr>
            <a:lvl7pPr marL="2902031" indent="0" algn="ctr">
              <a:buNone/>
              <a:defRPr sz="1693"/>
            </a:lvl7pPr>
            <a:lvl8pPr marL="3385703" indent="0" algn="ctr">
              <a:buNone/>
              <a:defRPr sz="1693"/>
            </a:lvl8pPr>
            <a:lvl9pPr marL="3869375" indent="0" algn="ctr">
              <a:buNone/>
              <a:defRPr sz="169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7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2070" y="386255"/>
            <a:ext cx="2239357" cy="61481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999" y="386255"/>
            <a:ext cx="6588254" cy="61481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5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9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89" y="1808683"/>
            <a:ext cx="8957429" cy="3017826"/>
          </a:xfrm>
        </p:spPr>
        <p:txBody>
          <a:bodyPr anchor="b"/>
          <a:lstStyle>
            <a:lvl1pPr>
              <a:defRPr sz="63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89" y="4855059"/>
            <a:ext cx="8957429" cy="1587003"/>
          </a:xfrm>
        </p:spPr>
        <p:txBody>
          <a:bodyPr/>
          <a:lstStyle>
            <a:lvl1pPr marL="0" indent="0">
              <a:buNone/>
              <a:defRPr sz="2539">
                <a:solidFill>
                  <a:schemeClr val="tx1"/>
                </a:solidFill>
              </a:defRPr>
            </a:lvl1pPr>
            <a:lvl2pPr marL="48367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2pPr>
            <a:lvl3pPr marL="967344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3pPr>
            <a:lvl4pPr marL="145101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1934688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41835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2902031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38570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3869375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4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998" y="1931274"/>
            <a:ext cx="4413806" cy="46031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621" y="1931274"/>
            <a:ext cx="4413806" cy="46031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4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51" y="386256"/>
            <a:ext cx="8957429" cy="1402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352" y="1778453"/>
            <a:ext cx="4393521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352" y="2650045"/>
            <a:ext cx="4393521" cy="3897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622" y="1778453"/>
            <a:ext cx="4415158" cy="87159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622" y="2650045"/>
            <a:ext cx="4415158" cy="3897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5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51" y="483658"/>
            <a:ext cx="3349570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159" y="1044569"/>
            <a:ext cx="5257621" cy="5155663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351" y="2176463"/>
            <a:ext cx="3349570" cy="4032166"/>
          </a:xfrm>
        </p:spPr>
        <p:txBody>
          <a:bodyPr/>
          <a:lstStyle>
            <a:lvl1pPr marL="0" indent="0">
              <a:buNone/>
              <a:defRPr sz="1693"/>
            </a:lvl1pPr>
            <a:lvl2pPr marL="483672" indent="0">
              <a:buNone/>
              <a:defRPr sz="1481"/>
            </a:lvl2pPr>
            <a:lvl3pPr marL="967344" indent="0">
              <a:buNone/>
              <a:defRPr sz="1269"/>
            </a:lvl3pPr>
            <a:lvl4pPr marL="1451016" indent="0">
              <a:buNone/>
              <a:defRPr sz="1058"/>
            </a:lvl4pPr>
            <a:lvl5pPr marL="1934688" indent="0">
              <a:buNone/>
              <a:defRPr sz="1058"/>
            </a:lvl5pPr>
            <a:lvl6pPr marL="2418359" indent="0">
              <a:buNone/>
              <a:defRPr sz="1058"/>
            </a:lvl6pPr>
            <a:lvl7pPr marL="2902031" indent="0">
              <a:buNone/>
              <a:defRPr sz="1058"/>
            </a:lvl7pPr>
            <a:lvl8pPr marL="3385703" indent="0">
              <a:buNone/>
              <a:defRPr sz="1058"/>
            </a:lvl8pPr>
            <a:lvl9pPr marL="3869375" indent="0">
              <a:buNone/>
              <a:defRPr sz="105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2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51" y="483658"/>
            <a:ext cx="3349570" cy="1692804"/>
          </a:xfrm>
        </p:spPr>
        <p:txBody>
          <a:bodyPr anchor="b"/>
          <a:lstStyle>
            <a:lvl1pPr>
              <a:defRPr sz="33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15159" y="1044569"/>
            <a:ext cx="5257621" cy="5155663"/>
          </a:xfrm>
        </p:spPr>
        <p:txBody>
          <a:bodyPr anchor="t"/>
          <a:lstStyle>
            <a:lvl1pPr marL="0" indent="0">
              <a:buNone/>
              <a:defRPr sz="3385"/>
            </a:lvl1pPr>
            <a:lvl2pPr marL="483672" indent="0">
              <a:buNone/>
              <a:defRPr sz="2962"/>
            </a:lvl2pPr>
            <a:lvl3pPr marL="967344" indent="0">
              <a:buNone/>
              <a:defRPr sz="2539"/>
            </a:lvl3pPr>
            <a:lvl4pPr marL="1451016" indent="0">
              <a:buNone/>
              <a:defRPr sz="2116"/>
            </a:lvl4pPr>
            <a:lvl5pPr marL="1934688" indent="0">
              <a:buNone/>
              <a:defRPr sz="2116"/>
            </a:lvl5pPr>
            <a:lvl6pPr marL="2418359" indent="0">
              <a:buNone/>
              <a:defRPr sz="2116"/>
            </a:lvl6pPr>
            <a:lvl7pPr marL="2902031" indent="0">
              <a:buNone/>
              <a:defRPr sz="2116"/>
            </a:lvl7pPr>
            <a:lvl8pPr marL="3385703" indent="0">
              <a:buNone/>
              <a:defRPr sz="2116"/>
            </a:lvl8pPr>
            <a:lvl9pPr marL="3869375" indent="0">
              <a:buNone/>
              <a:defRPr sz="211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351" y="2176463"/>
            <a:ext cx="3349570" cy="4032166"/>
          </a:xfrm>
        </p:spPr>
        <p:txBody>
          <a:bodyPr/>
          <a:lstStyle>
            <a:lvl1pPr marL="0" indent="0">
              <a:buNone/>
              <a:defRPr sz="1693"/>
            </a:lvl1pPr>
            <a:lvl2pPr marL="483672" indent="0">
              <a:buNone/>
              <a:defRPr sz="1481"/>
            </a:lvl2pPr>
            <a:lvl3pPr marL="967344" indent="0">
              <a:buNone/>
              <a:defRPr sz="1269"/>
            </a:lvl3pPr>
            <a:lvl4pPr marL="1451016" indent="0">
              <a:buNone/>
              <a:defRPr sz="1058"/>
            </a:lvl4pPr>
            <a:lvl5pPr marL="1934688" indent="0">
              <a:buNone/>
              <a:defRPr sz="1058"/>
            </a:lvl5pPr>
            <a:lvl6pPr marL="2418359" indent="0">
              <a:buNone/>
              <a:defRPr sz="1058"/>
            </a:lvl6pPr>
            <a:lvl7pPr marL="2902031" indent="0">
              <a:buNone/>
              <a:defRPr sz="1058"/>
            </a:lvl7pPr>
            <a:lvl8pPr marL="3385703" indent="0">
              <a:buNone/>
              <a:defRPr sz="1058"/>
            </a:lvl8pPr>
            <a:lvl9pPr marL="3869375" indent="0">
              <a:buNone/>
              <a:defRPr sz="105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98" y="386256"/>
            <a:ext cx="895742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998" y="1931274"/>
            <a:ext cx="8957429" cy="460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998" y="6724196"/>
            <a:ext cx="2336721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CD8F-C038-4AC5-92D0-E7C03AC780A0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0172" y="6724196"/>
            <a:ext cx="3505081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4706" y="6724196"/>
            <a:ext cx="2336721" cy="38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67287-A666-46F2-BA75-B4CEA46EA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7344" rtl="0" eaLnBrk="1" latinLnBrk="0" hangingPunct="1">
        <a:lnSpc>
          <a:spcPct val="90000"/>
        </a:lnSpc>
        <a:spcBef>
          <a:spcPct val="0"/>
        </a:spcBef>
        <a:buNone/>
        <a:defRPr sz="4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836" indent="-241836" algn="l" defTabSz="967344" rtl="0" eaLnBrk="1" latinLnBrk="0" hangingPunct="1">
        <a:lnSpc>
          <a:spcPct val="90000"/>
        </a:lnSpc>
        <a:spcBef>
          <a:spcPts val="1058"/>
        </a:spcBef>
        <a:buFont typeface="Arial" panose="020B0604020202020204" pitchFamily="34" charset="0"/>
        <a:buChar char="•"/>
        <a:defRPr sz="2962" kern="1200">
          <a:solidFill>
            <a:schemeClr val="tx1"/>
          </a:solidFill>
          <a:latin typeface="+mn-lt"/>
          <a:ea typeface="+mn-ea"/>
          <a:cs typeface="+mn-cs"/>
        </a:defRPr>
      </a:lvl1pPr>
      <a:lvl2pPr marL="725508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209180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92852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2176523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660195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867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539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1211" indent="-241836" algn="l" defTabSz="967344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72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344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1016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688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359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2031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3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375" algn="l" defTabSz="96734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0223" y="2789756"/>
            <a:ext cx="9764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 smtClean="0">
                <a:ln w="0"/>
                <a:solidFill>
                  <a:srgbClr val="005FAE"/>
                </a:solidFill>
                <a:effectLst>
                  <a:reflection blurRad="6350" stA="53000" endA="300" endPos="35500" dir="5400000" sy="-90000" algn="bl" rotWithShape="0"/>
                </a:effectLst>
                <a:latin typeface="Arial Rounded MT Bold" panose="020F0704030504030204" pitchFamily="34" charset="0"/>
              </a:rPr>
              <a:t>Hold a mirror up to nature</a:t>
            </a:r>
            <a:endParaRPr lang="en-GB" sz="6000" b="0" cap="none" spc="0" dirty="0">
              <a:ln w="0"/>
              <a:solidFill>
                <a:srgbClr val="005FAE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Subtitle 5"/>
          <p:cNvSpPr txBox="1">
            <a:spLocks noGrp="1"/>
          </p:cNvSpPr>
          <p:nvPr>
            <p:ph type="subTitle" idx="1"/>
          </p:nvPr>
        </p:nvSpPr>
        <p:spPr>
          <a:xfrm>
            <a:off x="1298178" y="3810489"/>
            <a:ext cx="7789069" cy="67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Kristin Brewe – Advertising Lecturer – University of West London</a:t>
            </a:r>
          </a:p>
          <a:p>
            <a:r>
              <a:rPr lang="en-GB" sz="1600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Students as Partners in Learning: Teaching &amp; Learning Conference 2016</a:t>
            </a:r>
          </a:p>
        </p:txBody>
      </p:sp>
      <p:pic>
        <p:nvPicPr>
          <p:cNvPr id="7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464" y="264336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Enhanced engagement with class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339597539"/>
              </p:ext>
            </p:extLst>
          </p:nvPr>
        </p:nvGraphicFramePr>
        <p:xfrm>
          <a:off x="1638311" y="1440222"/>
          <a:ext cx="6923617" cy="49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8096" y="6412156"/>
            <a:ext cx="938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Q5: In class, I enjoy discussion a lot of topics with my classmates– including controversial ones.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690872" y="2304288"/>
            <a:ext cx="768096" cy="1380744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367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464" y="264336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More engagement with diversity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87741011"/>
              </p:ext>
            </p:extLst>
          </p:nvPr>
        </p:nvGraphicFramePr>
        <p:xfrm>
          <a:off x="1638311" y="1520306"/>
          <a:ext cx="6923617" cy="461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99615" y="6239674"/>
            <a:ext cx="748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Q6: In class, I wish we would discuss issues like diversity in advertising more.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  <p:sp>
        <p:nvSpPr>
          <p:cNvPr id="7" name="Right Brace 6"/>
          <p:cNvSpPr/>
          <p:nvPr/>
        </p:nvSpPr>
        <p:spPr>
          <a:xfrm>
            <a:off x="4690872" y="2414016"/>
            <a:ext cx="768096" cy="1380744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6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464" y="264336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More aware of ads’ non-reflection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49245097"/>
              </p:ext>
            </p:extLst>
          </p:nvPr>
        </p:nvGraphicFramePr>
        <p:xfrm>
          <a:off x="1638311" y="1440222"/>
          <a:ext cx="6923617" cy="49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035" y="6484824"/>
            <a:ext cx="591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Q11: I notice people who look like my friends in advertising. 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860035" y="4254443"/>
            <a:ext cx="768096" cy="1380744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349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54067903"/>
              </p:ext>
            </p:extLst>
          </p:nvPr>
        </p:nvGraphicFramePr>
        <p:xfrm>
          <a:off x="1638311" y="1440222"/>
          <a:ext cx="6923617" cy="49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66544" y="6484824"/>
            <a:ext cx="6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Q12: I see people who look like my family and me in advertising. 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796027" y="3345545"/>
            <a:ext cx="768096" cy="1161288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186" y="248272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Less certain we’re in the picture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81731133"/>
              </p:ext>
            </p:extLst>
          </p:nvPr>
        </p:nvGraphicFramePr>
        <p:xfrm>
          <a:off x="1638311" y="1440222"/>
          <a:ext cx="6923617" cy="49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07008" y="6484824"/>
            <a:ext cx="84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Q7: I am interested in how advertising and public relations influences our culture.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796027" y="2432304"/>
            <a:ext cx="768096" cy="2267712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186" y="248272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More interest in </a:t>
            </a:r>
            <a:r>
              <a:rPr lang="en-GB" i="1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how</a:t>
            </a:r>
            <a:endParaRPr lang="en-GB" i="1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110207"/>
              </p:ext>
            </p:extLst>
          </p:nvPr>
        </p:nvGraphicFramePr>
        <p:xfrm>
          <a:off x="1638311" y="1440222"/>
          <a:ext cx="6923617" cy="49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06424" y="6466536"/>
            <a:ext cx="88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Q10: Advertisers have a responsibility to create messages that have positive social effects.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796027" y="2432304"/>
            <a:ext cx="768096" cy="2267712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186" y="248272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Stronger sense of responsibility</a:t>
            </a:r>
            <a:endParaRPr lang="en-GB" i="1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6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92208021"/>
              </p:ext>
            </p:extLst>
          </p:nvPr>
        </p:nvGraphicFramePr>
        <p:xfrm>
          <a:off x="1638311" y="1440222"/>
          <a:ext cx="6923617" cy="49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06424" y="6466536"/>
            <a:ext cx="88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Q2: I want to have a career in marketing, advertising, and/or public relations.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796027" y="2432304"/>
            <a:ext cx="768096" cy="2267712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186" y="248272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Deeper interest in career</a:t>
            </a:r>
            <a:endParaRPr lang="en-GB" i="1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5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79807132"/>
              </p:ext>
            </p:extLst>
          </p:nvPr>
        </p:nvGraphicFramePr>
        <p:xfrm>
          <a:off x="1638311" y="1440222"/>
          <a:ext cx="6923617" cy="497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06424" y="6466536"/>
            <a:ext cx="88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Q2: I am confident that I will someday be a leader in the creative communications field.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796027" y="2432304"/>
            <a:ext cx="768096" cy="914400"/>
          </a:xfrm>
          <a:prstGeom prst="rightBrace">
            <a:avLst>
              <a:gd name="adj1" fmla="val 8333"/>
              <a:gd name="adj2" fmla="val 453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32888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Pre-activity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832" y="1802422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Post-activity</a:t>
            </a:r>
            <a:endParaRPr lang="en-GB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016" y="6954682"/>
            <a:ext cx="7461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Pre and post activity classroom surveys March and April 2016; 12 respondents in pre, 16 in post. Rounding may cause slight  shifts in percentages. </a:t>
            </a:r>
            <a:endParaRPr lang="en-GB" sz="9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4186" y="248272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Confidence somewhat shaken</a:t>
            </a:r>
            <a:endParaRPr lang="en-GB" i="1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186" y="248272"/>
            <a:ext cx="992123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In my partners’ words…</a:t>
            </a:r>
            <a:endParaRPr lang="en-GB" i="1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57" y="6807710"/>
            <a:ext cx="88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Some answers provided in a free form comment box asking, “What did you learn?”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0534" y="3946785"/>
            <a:ext cx="3748250" cy="259224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 learned that people will sway towards easy, non-controversial options, especially in </a:t>
            </a:r>
            <a:r>
              <a:rPr lang="en-GB" sz="1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advertising. </a:t>
            </a:r>
          </a:p>
          <a:p>
            <a:pPr lvl="0"/>
            <a:r>
              <a:rPr lang="en-GB" sz="1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My </a:t>
            </a:r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responsibility is to stay true to myself and my own beliefs and express them regardless of consequences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861052" y="1539691"/>
            <a:ext cx="3380995" cy="2174521"/>
          </a:xfrm>
          <a:prstGeom prst="flowChartProcess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latin typeface="Arial Rounded MT Bold" panose="020F0704030504030204" pitchFamily="34" charset="0"/>
              </a:rPr>
              <a:t>It’s a good idea to show diversity in advertising. Advertising should reflect </a:t>
            </a:r>
            <a:r>
              <a:rPr lang="en-GB" sz="1400" dirty="0" smtClean="0">
                <a:latin typeface="Arial Rounded MT Bold" panose="020F0704030504030204" pitchFamily="34" charset="0"/>
              </a:rPr>
              <a:t>reality. </a:t>
            </a:r>
            <a:r>
              <a:rPr lang="en-GB" sz="1400" dirty="0">
                <a:latin typeface="Arial Rounded MT Bold" panose="020F0704030504030204" pitchFamily="34" charset="0"/>
              </a:rPr>
              <a:t>We have a stereotypical view of certain people.</a:t>
            </a:r>
          </a:p>
        </p:txBody>
      </p:sp>
      <p:pic>
        <p:nvPicPr>
          <p:cNvPr id="9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03973" y="3998918"/>
            <a:ext cx="2350007" cy="1492760"/>
          </a:xfrm>
          <a:prstGeom prst="rect">
            <a:avLst/>
          </a:prstGeom>
          <a:solidFill>
            <a:srgbClr val="008283"/>
          </a:solidFill>
          <a:ln>
            <a:solidFill>
              <a:srgbClr val="0082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 Rounded MT Bold" panose="020F0704030504030204" pitchFamily="34" charset="0"/>
              </a:rPr>
              <a:t>D</a:t>
            </a:r>
            <a:r>
              <a:rPr lang="en-GB" sz="1600" dirty="0" smtClean="0">
                <a:latin typeface="Arial Rounded MT Bold" panose="020F0704030504030204" pitchFamily="34" charset="0"/>
              </a:rPr>
              <a:t>iversity </a:t>
            </a:r>
            <a:r>
              <a:rPr lang="en-GB" sz="1600" dirty="0">
                <a:latin typeface="Arial Rounded MT Bold" panose="020F0704030504030204" pitchFamily="34" charset="0"/>
              </a:rPr>
              <a:t>is still an issue in the advertising sector.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625" y="5788258"/>
            <a:ext cx="5284255" cy="750771"/>
          </a:xfrm>
          <a:prstGeom prst="rect">
            <a:avLst/>
          </a:prstGeom>
          <a:solidFill>
            <a:srgbClr val="D60080"/>
          </a:solidFill>
          <a:ln>
            <a:solidFill>
              <a:srgbClr val="D6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dirty="0">
                <a:latin typeface="Arial Rounded MT Bold" panose="020F0704030504030204" pitchFamily="34" charset="0"/>
              </a:rPr>
              <a:t>Advertising needs to be more diverse</a:t>
            </a:r>
            <a:r>
              <a:rPr lang="en-GB" sz="1600" dirty="0" smtClean="0">
                <a:latin typeface="Arial Rounded MT Bold" panose="020F0704030504030204" pitchFamily="34" charset="0"/>
              </a:rPr>
              <a:t>.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8663" y="1557980"/>
            <a:ext cx="2272633" cy="22207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Many companies are very white-washed. It is our job to change advertising.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625" y="4306219"/>
            <a:ext cx="2281454" cy="11510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dirty="0">
                <a:latin typeface="Arial Rounded MT Bold" panose="020F0704030504030204" pitchFamily="34" charset="0"/>
              </a:rPr>
              <a:t>C</a:t>
            </a:r>
            <a:r>
              <a:rPr lang="en-GB" sz="1600" dirty="0" smtClean="0">
                <a:latin typeface="Arial Rounded MT Bold" panose="020F0704030504030204" pitchFamily="34" charset="0"/>
              </a:rPr>
              <a:t>hange </a:t>
            </a:r>
            <a:r>
              <a:rPr lang="en-GB" sz="1600" dirty="0">
                <a:latin typeface="Arial Rounded MT Bold" panose="020F0704030504030204" pitchFamily="34" charset="0"/>
              </a:rPr>
              <a:t>in the ad/PR world will happen soon.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3625" y="1493396"/>
            <a:ext cx="2790348" cy="24214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latin typeface="Arial Rounded MT Bold" panose="020F0704030504030204" pitchFamily="34" charset="0"/>
              </a:rPr>
              <a:t>C</a:t>
            </a:r>
            <a:r>
              <a:rPr lang="en-GB" dirty="0" smtClean="0">
                <a:latin typeface="Arial Rounded MT Bold" panose="020F0704030504030204" pitchFamily="34" charset="0"/>
              </a:rPr>
              <a:t>hange </a:t>
            </a:r>
            <a:r>
              <a:rPr lang="en-GB" dirty="0">
                <a:latin typeface="Arial Rounded MT Bold" panose="020F0704030504030204" pitchFamily="34" charset="0"/>
              </a:rPr>
              <a:t>the world with ads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26510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4801" y="273480"/>
            <a:ext cx="9407295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What did I learn? 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801" y="1940930"/>
            <a:ext cx="9699903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learning seems to better develop critical literacy and diversity awareness</a:t>
            </a:r>
            <a:b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Diversity-related peer exercises enhance overall class engagement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understand the issue of diversity faster and more deeply in peer work</a:t>
            </a:r>
            <a:b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social context of culture is easier in peer-led learning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sz="1600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 reinforcement of social norms inculcates a greater sense of responsibility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sz="1600" dirty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confidence can get shaken when confronting issues like diversity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self-reflective on my own classroom presence improves student learning</a:t>
            </a:r>
          </a:p>
        </p:txBody>
      </p:sp>
    </p:spTree>
    <p:extLst>
      <p:ext uri="{BB962C8B-B14F-4D97-AF65-F5344CB8AC3E}">
        <p14:creationId xmlns:p14="http://schemas.microsoft.com/office/powerpoint/2010/main" val="15473064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ileystravel.co.uk/wp-content/uploads/2015/06/Family-h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1154176"/>
            <a:ext cx="8926100" cy="46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3998" y="386256"/>
            <a:ext cx="8957429" cy="1402274"/>
          </a:xfrm>
          <a:prstGeom prst="rect">
            <a:avLst/>
          </a:prstGeom>
        </p:spPr>
        <p:txBody>
          <a:bodyPr/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Students &amp; “happy families”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4801" y="273480"/>
            <a:ext cx="9407295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Next steps…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801" y="1940930"/>
            <a:ext cx="96999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 exercise further based on findings from this trial run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other educators to implement similar </a:t>
            </a: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exercises and survey </a:t>
            </a:r>
            <a:r>
              <a:rPr lang="en-GB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 and post</a:t>
            </a:r>
            <a:br>
              <a:rPr lang="en-GB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similar critical literacy exercises that logically flow with curriculum for other modules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dirty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industry bodies, like the IPA, to enhance their school outreach programmes’ content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</a:pPr>
            <a:endParaRPr lang="en-GB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8/8c/Puffin_Latrabjarg_Icel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9" y="1226206"/>
            <a:ext cx="8145561" cy="543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4801" y="0"/>
            <a:ext cx="9407295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Thank you! Any questions?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5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paperscraft.com/image/family_nature_picnic_vacation_80679_2048x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3" y="1285715"/>
            <a:ext cx="8384677" cy="471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13998" y="386256"/>
            <a:ext cx="8957429" cy="1402274"/>
          </a:xfrm>
          <a:prstGeom prst="rect">
            <a:avLst/>
          </a:prstGeom>
        </p:spPr>
        <p:txBody>
          <a:bodyPr/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Still more “happy families”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3998" y="386256"/>
            <a:ext cx="8957429" cy="1402274"/>
          </a:xfrm>
          <a:prstGeom prst="rect">
            <a:avLst/>
          </a:prstGeom>
        </p:spPr>
        <p:txBody>
          <a:bodyPr/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A distorted cultural mirror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12" name="Picture 16" descr="http://i2.walesonline.co.uk/incoming/article10505306.ece/ALTERNATES/s615/xmas-a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97" y="2010156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37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13" y="-89232"/>
            <a:ext cx="8957429" cy="140227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/>
            </a:r>
            <a:b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</a:br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Industry challenge &amp; response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007608" y="1770243"/>
            <a:ext cx="3842052" cy="2355778"/>
            <a:chOff x="5742432" y="1788531"/>
            <a:chExt cx="3842052" cy="2355778"/>
          </a:xfrm>
        </p:grpSpPr>
        <p:sp>
          <p:nvSpPr>
            <p:cNvPr id="8" name="Rectangle 7"/>
            <p:cNvSpPr/>
            <p:nvPr/>
          </p:nvSpPr>
          <p:spPr>
            <a:xfrm>
              <a:off x="5742432" y="1788531"/>
              <a:ext cx="3842052" cy="23557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 dirty="0" smtClean="0">
                <a:solidFill>
                  <a:srgbClr val="008283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GB" dirty="0" smtClean="0">
                  <a:solidFill>
                    <a:srgbClr val="008283"/>
                  </a:solidFill>
                  <a:latin typeface="Arial Rounded MT Bold" panose="020F0704030504030204" pitchFamily="34" charset="0"/>
                </a:rPr>
                <a:t>2011 through 2015</a:t>
              </a:r>
            </a:p>
            <a:p>
              <a:pPr algn="ctr"/>
              <a:r>
                <a:rPr lang="en-GB" i="1" dirty="0" smtClean="0">
                  <a:solidFill>
                    <a:srgbClr val="008283"/>
                  </a:solidFill>
                  <a:latin typeface="Arial Rounded MT Bold" panose="020F0704030504030204" pitchFamily="34" charset="0"/>
                </a:rPr>
                <a:t>Numerous industry initiatives</a:t>
              </a:r>
            </a:p>
            <a:p>
              <a:pPr algn="ctr"/>
              <a:endParaRPr lang="en-GB" i="1" dirty="0">
                <a:solidFill>
                  <a:srgbClr val="00AEEF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i="1" dirty="0" smtClean="0">
                <a:solidFill>
                  <a:srgbClr val="00AEEF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i="1" dirty="0">
                <a:solidFill>
                  <a:srgbClr val="00AEEF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i="1" dirty="0" smtClean="0">
                <a:solidFill>
                  <a:srgbClr val="00AEEF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i="1" dirty="0">
                <a:solidFill>
                  <a:srgbClr val="00AEEF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i="1" dirty="0" smtClean="0">
                <a:solidFill>
                  <a:srgbClr val="00AEEF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i="1" dirty="0">
                <a:solidFill>
                  <a:srgbClr val="00AEEF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1026" name="Picture 2" descr="http://www.speakers4schools.org/wp-content/uploads/2015/12/S4S-Logo-HIGH-DEF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466" y="2571484"/>
              <a:ext cx="1435630" cy="1364316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ipa.co.uk/write/images/uploads/IPAAdmissionLogo_Twitter_opt.jpg?width=3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51" y="2571484"/>
              <a:ext cx="1605078" cy="1364316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96114" y="1788530"/>
            <a:ext cx="3842052" cy="2355778"/>
          </a:xfrm>
          <a:prstGeom prst="rect">
            <a:avLst/>
          </a:prstGeom>
          <a:solidFill>
            <a:srgbClr val="F7941D"/>
          </a:solidFill>
          <a:ln>
            <a:solidFill>
              <a:srgbClr val="F794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2011</a:t>
            </a:r>
          </a:p>
          <a:p>
            <a:pPr algn="ctr"/>
            <a:r>
              <a:rPr lang="en-GB" i="1" dirty="0" smtClean="0">
                <a:latin typeface="Arial Rounded MT Bold" panose="020F0704030504030204" pitchFamily="34" charset="0"/>
              </a:rPr>
              <a:t>9 out of 10 people in advertising are white</a:t>
            </a:r>
          </a:p>
          <a:p>
            <a:pPr algn="ctr"/>
            <a:endParaRPr lang="en-GB" i="1" dirty="0">
              <a:latin typeface="Arial Rounded MT Bold" panose="020F0704030504030204" pitchFamily="34" charset="0"/>
            </a:endParaRPr>
          </a:p>
          <a:p>
            <a:pPr algn="ctr"/>
            <a:r>
              <a:rPr lang="en-GB" i="1" dirty="0" smtClean="0">
                <a:latin typeface="Arial Rounded MT Bold" panose="020F0704030504030204" pitchFamily="34" charset="0"/>
              </a:rPr>
              <a:t>Lack of women in leadership roles</a:t>
            </a:r>
            <a:endParaRPr lang="en-GB" i="1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2202" y="4477878"/>
            <a:ext cx="3842052" cy="2355778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2015</a:t>
            </a:r>
          </a:p>
          <a:p>
            <a:pPr algn="ctr"/>
            <a:r>
              <a:rPr lang="en-GB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9 out of 10 people in advertising are white</a:t>
            </a:r>
          </a:p>
          <a:p>
            <a:pPr algn="ctr"/>
            <a:endParaRPr lang="en-GB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Lack of women in leadership roles</a:t>
            </a:r>
            <a:endParaRPr lang="en-GB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16" y="6954682"/>
            <a:ext cx="4407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Sources: Institute for Practitioners in Advertising industry census data – 2011 &amp; 2015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893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4801" y="273480"/>
            <a:ext cx="8957429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The medium is the message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800" y="1987062"/>
            <a:ext cx="4249586" cy="3641415"/>
            <a:chOff x="504800" y="1987062"/>
            <a:chExt cx="4249586" cy="3641415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01" y="1987062"/>
              <a:ext cx="4249585" cy="244144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4800" y="4489704"/>
              <a:ext cx="424958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Exposure to dominant forms + traditional “authority” delivery = </a:t>
              </a:r>
            </a:p>
            <a:p>
              <a:r>
                <a:rPr lang="en-GB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Dominant forms continue </a:t>
              </a:r>
              <a:br>
                <a:rPr lang="en-GB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</a:br>
              <a:r>
                <a:rPr lang="en-GB" sz="1400" i="1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(</a:t>
              </a:r>
              <a:r>
                <a:rPr lang="en-GB" sz="1400" i="1" dirty="0" err="1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Janks</a:t>
              </a:r>
              <a:r>
                <a:rPr lang="en-GB" sz="1400" i="1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, 2000)</a:t>
              </a:r>
              <a:endParaRPr lang="en-GB" sz="1400" i="1" dirty="0">
                <a:solidFill>
                  <a:srgbClr val="6D6E7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86984" y="2005350"/>
            <a:ext cx="4249585" cy="3650559"/>
            <a:chOff x="5586984" y="2005350"/>
            <a:chExt cx="4249585" cy="3650559"/>
          </a:xfrm>
        </p:grpSpPr>
        <p:pic>
          <p:nvPicPr>
            <p:cNvPr id="2050" name="Picture 2" descr="http://theinspiredclassroom.com/wp-content/uploads/2010/04/j043956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984" y="2005350"/>
              <a:ext cx="3794760" cy="253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586984" y="4517136"/>
              <a:ext cx="424958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Collaborative task + </a:t>
              </a:r>
            </a:p>
            <a:p>
              <a:r>
                <a:rPr lang="en-GB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Peer-led conversations = </a:t>
              </a:r>
            </a:p>
            <a:p>
              <a:r>
                <a:rPr lang="en-GB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Critical literacy fostered</a:t>
              </a:r>
              <a:br>
                <a:rPr lang="en-GB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</a:br>
              <a:r>
                <a:rPr lang="en-GB" sz="1400" i="1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(Sampson &amp; Cohen, 2001; </a:t>
              </a:r>
              <a:r>
                <a:rPr lang="en-GB" sz="1400" i="1" dirty="0" err="1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Bruffee</a:t>
              </a:r>
              <a:r>
                <a:rPr lang="en-GB" sz="1400" i="1" dirty="0" smtClean="0">
                  <a:solidFill>
                    <a:srgbClr val="6D6E71"/>
                  </a:solidFill>
                  <a:latin typeface="Arial Rounded MT Bold" panose="020F0704030504030204" pitchFamily="34" charset="0"/>
                </a:rPr>
                <a:t>, 1981)</a:t>
              </a:r>
              <a:endParaRPr lang="en-GB" sz="1400" i="1" dirty="0">
                <a:solidFill>
                  <a:srgbClr val="6D6E71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1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04801" y="273480"/>
            <a:ext cx="9407295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Goals of learning activity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7953" y="2480426"/>
            <a:ext cx="9699903" cy="352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whether a student-led approach better teaches critical literacy </a:t>
            </a:r>
            <a:b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engagement with class discussions, particularly for sensitive issues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awareness and engagement with the topic of diversity in advertising</a:t>
            </a:r>
            <a:b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understanding of </a:t>
            </a:r>
            <a:r>
              <a:rPr lang="en-GB" i="1" u="sng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advertising does not reflect our society </a:t>
            </a:r>
            <a:b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600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a sense of responsibility and ownership in students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endParaRPr lang="en-GB" sz="1600" dirty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confidence that change is possible</a:t>
            </a:r>
          </a:p>
        </p:txBody>
      </p:sp>
    </p:spTree>
    <p:extLst>
      <p:ext uri="{BB962C8B-B14F-4D97-AF65-F5344CB8AC3E}">
        <p14:creationId xmlns:p14="http://schemas.microsoft.com/office/powerpoint/2010/main" val="29416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ttp://www2.pictures.zimbio.com/gi/Michelle+Yeoh+frKZniTfWRQ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13" y="3224553"/>
            <a:ext cx="1994641" cy="133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img.timeinc.net/time/daily/2007/0707/360_lgayadoption_07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75" y="1734061"/>
            <a:ext cx="1947850" cy="13357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4801" y="273480"/>
            <a:ext cx="9407295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Peer learning diversity exercise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641" y="1831202"/>
            <a:ext cx="5502807" cy="47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i="1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ivided into small groups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with 5 scenarios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Given a choice of s</a:t>
            </a: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pecific images for each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to choose 1 image unanimously for each</a:t>
            </a:r>
            <a:br>
              <a:rPr lang="en-GB" i="1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i="1" dirty="0" smtClean="0">
              <a:solidFill>
                <a:srgbClr val="6D6E71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advertising agency showcasing a creative director on its website who is the “ultimate decision-maker”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street bank ad featuring a “happy, healthy </a:t>
            </a: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cosmetics company illustrating its tagline “Be Beautiful” in outdoor </a:t>
            </a: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advertising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grooming brand’s print campaign illustrating the tagline “You’re the man</a:t>
            </a: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05FAE"/>
              </a:buClr>
              <a:buFont typeface="Symbol" panose="05050102010706020507" pitchFamily="18" charset="2"/>
              <a:buChar char=""/>
            </a:pPr>
            <a:r>
              <a:rPr lang="en-GB" sz="1600" dirty="0" smtClean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6D6E7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training course’s website showing a Chief Executive Officer, “the head of a company.” </a:t>
            </a:r>
            <a:endParaRPr lang="en-GB" sz="1600" dirty="0">
              <a:solidFill>
                <a:srgbClr val="6D6E7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s://cdn.muscleandstrength.com/sites/default/files/field/athlete-image/interview/kyle-roberts-25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20" y="3753390"/>
            <a:ext cx="1206596" cy="192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economictimes.indiatimes.com/photo/50200836.cm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83" y="4715377"/>
            <a:ext cx="1659635" cy="1192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9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464" y="264336"/>
            <a:ext cx="10101961" cy="1402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5FAE"/>
                </a:solidFill>
                <a:latin typeface="Arial Rounded MT Bold" panose="020F0704030504030204" pitchFamily="34" charset="0"/>
              </a:rPr>
              <a:t>Key aspects of student discussion</a:t>
            </a:r>
            <a:endParaRPr lang="en-GB" dirty="0">
              <a:solidFill>
                <a:srgbClr val="005FAE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3375" y="1748906"/>
            <a:ext cx="6107937" cy="1092094"/>
          </a:xfrm>
          <a:prstGeom prst="rect">
            <a:avLst/>
          </a:prstGeom>
          <a:ln>
            <a:solidFill>
              <a:srgbClr val="6D6E7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Thoughtful about their decisions and sensitive in their rationale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wheelchair adds a new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dimension.”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“Even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don’t have legs, you can still be a man.” </a:t>
            </a:r>
            <a:endParaRPr lang="en-GB" sz="1400" dirty="0">
              <a:solidFill>
                <a:schemeClr val="bg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3766" y="3587297"/>
            <a:ext cx="6299962" cy="1459374"/>
          </a:xfrm>
          <a:prstGeom prst="rect">
            <a:avLst/>
          </a:prstGeom>
          <a:ln>
            <a:solidFill>
              <a:srgbClr val="6D6E7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oaching one another about tact &amp; inclusion</a:t>
            </a:r>
            <a:endParaRPr lang="en-GB" sz="1400" i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“Some of us thought we should pick the old man…is he the man? It’s funny.”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B: “But we didn’t pick that because we decided it’s making a joke we weren’t sure was necessary.”</a:t>
            </a:r>
            <a:endParaRPr lang="en-GB" sz="1400" dirty="0">
              <a:solidFill>
                <a:schemeClr val="bg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cdn.muscleandstrength.com/sites/default/files/field/athlete-image/interview/kyle-roberts-2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8" y="1621278"/>
            <a:ext cx="1016454" cy="156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.istockimg.com/file_thumbview_approve/6276239/12/stock-video-6276239-pal-older-man-flexing-muscl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6" y="3577751"/>
            <a:ext cx="1926060" cy="1440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007362" y="5493802"/>
            <a:ext cx="6299962" cy="1339854"/>
          </a:xfrm>
          <a:prstGeom prst="rect">
            <a:avLst/>
          </a:prstGeom>
          <a:ln>
            <a:solidFill>
              <a:srgbClr val="6D6E7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Surprised by their own bias</a:t>
            </a:r>
            <a:endParaRPr lang="en-GB" sz="1400" i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“She’s the creative director?!”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“There’s no way she’s old enough to be a CEO! I guess I shouldn’t think that way.”</a:t>
            </a:r>
            <a:endParaRPr lang="en-GB" sz="1400" dirty="0">
              <a:solidFill>
                <a:schemeClr val="bg1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upload.wikimedia.org/wikipedia/en/thumb/5/59/University_of_West_London_logo.svg/800px-University_of_West_London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928" y="6833656"/>
            <a:ext cx="1587912" cy="34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864</Words>
  <Application>Microsoft Office PowerPoint</Application>
  <PresentationFormat>Custom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Symbol</vt:lpstr>
      <vt:lpstr>Times New Roman</vt:lpstr>
      <vt:lpstr>Wingdings</vt:lpstr>
      <vt:lpstr>Office Theme</vt:lpstr>
      <vt:lpstr>Hold a mirror up to nature</vt:lpstr>
      <vt:lpstr>PowerPoint Presentation</vt:lpstr>
      <vt:lpstr>PowerPoint Presentation</vt:lpstr>
      <vt:lpstr>PowerPoint Presentation</vt:lpstr>
      <vt:lpstr> Industry challenge &amp;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West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Brewe</dc:creator>
  <cp:lastModifiedBy>Kristin Brewe</cp:lastModifiedBy>
  <cp:revision>52</cp:revision>
  <cp:lastPrinted>2016-06-01T14:27:10Z</cp:lastPrinted>
  <dcterms:created xsi:type="dcterms:W3CDTF">2016-06-01T09:28:11Z</dcterms:created>
  <dcterms:modified xsi:type="dcterms:W3CDTF">2016-07-11T12:16:28Z</dcterms:modified>
</cp:coreProperties>
</file>