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98343C-DCA7-5F46-BB59-9BBDBD16D0F1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40D26A-3709-3946-9094-5082FADA9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wellbeing.team@uwl.ac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4648200"/>
            <a:ext cx="5687568" cy="6094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Supporting Students with Dyslexia</a:t>
            </a:r>
            <a:endParaRPr lang="en-US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A presentation by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Daniela Blumlein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&amp;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Amelia Smith</a:t>
            </a:r>
            <a:endParaRPr lang="en-US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Lecturers and Students at UWL can obtain support from the Wellbeing Team.</a:t>
            </a:r>
          </a:p>
          <a:p>
            <a:pPr marL="64008" indent="0">
              <a:buNone/>
            </a:pP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GB" sz="2800" dirty="0" smtClean="0">
              <a:solidFill>
                <a:schemeClr val="bg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GB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wellbeing.team@uwl.ac.uk</a:t>
            </a: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7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Amelia’s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GB" dirty="0" smtClean="0"/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endParaRPr lang="en-GB" dirty="0" smtClean="0"/>
          </a:p>
          <a:p>
            <a:pPr marL="64008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Amelia Smith is a student on the Post Graduate Diploma in Adult Nursing at UWL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4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/>
              </a:rPr>
              <a:t>References</a:t>
            </a:r>
            <a:endParaRPr lang="en-US" sz="3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/>
              </a:rPr>
              <a:t>Great Britain. Parliament. Equality Act 2010: Elizabeth II. Chapter 15. (2010) London: Stationery Office.</a:t>
            </a:r>
          </a:p>
          <a:p>
            <a:pPr>
              <a:buFont typeface="Arial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/>
              </a:rPr>
              <a:t>McPheat, C. (2014) ‘Experiences of Nursing Students with Dyslexia on Clinical Placement’, </a:t>
            </a:r>
            <a:r>
              <a:rPr lang="en-GB" sz="2000" i="1" dirty="0" smtClean="0">
                <a:solidFill>
                  <a:schemeClr val="bg1"/>
                </a:solidFill>
                <a:latin typeface="Arial"/>
              </a:rPr>
              <a:t>Nursing </a:t>
            </a:r>
            <a:r>
              <a:rPr lang="en-GB" sz="2000" i="1" dirty="0">
                <a:solidFill>
                  <a:schemeClr val="bg1"/>
                </a:solidFill>
                <a:latin typeface="Arial"/>
              </a:rPr>
              <a:t>S</a:t>
            </a:r>
            <a:r>
              <a:rPr lang="en-GB" sz="2000" i="1" dirty="0" smtClean="0">
                <a:solidFill>
                  <a:schemeClr val="bg1"/>
                </a:solidFill>
                <a:latin typeface="Arial"/>
              </a:rPr>
              <a:t>tandard</a:t>
            </a:r>
            <a:r>
              <a:rPr lang="en-GB" sz="2000" dirty="0" smtClean="0">
                <a:solidFill>
                  <a:schemeClr val="bg1"/>
                </a:solidFill>
                <a:latin typeface="Arial"/>
              </a:rPr>
              <a:t>, 28(410, pp.44-49.</a:t>
            </a:r>
          </a:p>
          <a:p>
            <a:pPr>
              <a:buFont typeface="Arial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/>
              </a:rPr>
              <a:t>Sanderson-Mann, J. and McCandless, F. (2006) ‘Understanding Dyslexia and Nurse Education in the Clinical Setting ‘, Nurse Education in Practice , 6 (3), pp.127-133.</a:t>
            </a:r>
          </a:p>
          <a:p>
            <a:pPr>
              <a:buFont typeface="Arial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/>
              </a:rPr>
              <a:t>White, J. (2007) ‘Supporting Nursing Students with Dyslexia in Clinical Practice.’</a:t>
            </a:r>
            <a:r>
              <a:rPr lang="en-GB" sz="2000" i="1" dirty="0" smtClean="0">
                <a:solidFill>
                  <a:schemeClr val="bg1"/>
                </a:solidFill>
                <a:latin typeface="Arial"/>
              </a:rPr>
              <a:t> Nursing standard</a:t>
            </a:r>
            <a:r>
              <a:rPr lang="en-GB" sz="2000" dirty="0" smtClean="0">
                <a:solidFill>
                  <a:schemeClr val="bg1"/>
                </a:solidFill>
                <a:latin typeface="Arial"/>
              </a:rPr>
              <a:t>, 21(19), pp.35-42</a:t>
            </a:r>
          </a:p>
          <a:p>
            <a:endParaRPr lang="en-GB" sz="2000" dirty="0" smtClean="0">
              <a:solidFill>
                <a:schemeClr val="bg1"/>
              </a:solidFill>
              <a:latin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/>
              </a:rPr>
              <a:t>Definition </a:t>
            </a:r>
            <a:r>
              <a:rPr lang="en-US" sz="4000" dirty="0">
                <a:solidFill>
                  <a:schemeClr val="bg1"/>
                </a:solidFill>
                <a:latin typeface="Arial"/>
              </a:rPr>
              <a:t>o</a:t>
            </a:r>
            <a:r>
              <a:rPr lang="en-US" sz="4000" dirty="0" smtClean="0">
                <a:solidFill>
                  <a:schemeClr val="bg1"/>
                </a:solidFill>
                <a:latin typeface="Arial"/>
              </a:rPr>
              <a:t>f Disability</a:t>
            </a:r>
            <a:endParaRPr lang="en-US" sz="40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"/>
              </a:rPr>
              <a:t>Any condition that may have a significant adverse effect on a person’s daily life </a:t>
            </a:r>
          </a:p>
          <a:p>
            <a:endParaRPr lang="en-GB" dirty="0" smtClean="0">
              <a:solidFill>
                <a:schemeClr val="bg1"/>
              </a:solidFill>
              <a:latin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T</a:t>
            </a:r>
            <a:r>
              <a:rPr lang="en-GB" dirty="0" smtClean="0">
                <a:solidFill>
                  <a:schemeClr val="bg1"/>
                </a:solidFill>
                <a:latin typeface="Arial"/>
              </a:rPr>
              <a:t>his includes physical disabilities, mental health problems and learning disabilities, as well as long –term conditions</a:t>
            </a:r>
          </a:p>
          <a:p>
            <a:endParaRPr lang="en-GB" dirty="0" smtClean="0">
              <a:latin typeface="Arial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/>
              </a:rPr>
              <a:t>Equality Act 2010</a:t>
            </a:r>
            <a:endParaRPr lang="en-GB" sz="1800" dirty="0" smtClean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/>
              </a:rPr>
              <a:t>Dyslexia</a:t>
            </a:r>
            <a:endParaRPr lang="en-US" sz="40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</a:rPr>
              <a:t>A condition covered under the Equality Act 2010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</a:rPr>
              <a:t>Individuals may experience difficulties with reading, writing and spelling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</a:rPr>
              <a:t>Possible weakness in processing information, sequencing, short-term memory and organizing activities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</a:rPr>
              <a:t>Affects approximately 10% of the population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endParaRPr lang="en-US" dirty="0" smtClean="0">
              <a:solidFill>
                <a:schemeClr val="bg1"/>
              </a:solidFill>
              <a:latin typeface="Arial"/>
            </a:endParaRPr>
          </a:p>
          <a:p>
            <a:pPr>
              <a:buClr>
                <a:schemeClr val="bg1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/>
              </a:rPr>
              <a:t>White (2007)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endParaRPr lang="en-US" dirty="0" smtClean="0">
              <a:solidFill>
                <a:schemeClr val="bg1"/>
              </a:solidFill>
              <a:latin typeface="Arial"/>
            </a:endParaRPr>
          </a:p>
          <a:p>
            <a:pPr>
              <a:buClr>
                <a:schemeClr val="bg1"/>
              </a:buClr>
              <a:buNone/>
            </a:pPr>
            <a:endParaRPr lang="en-US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/>
              </a:rPr>
              <a:t>Dyslexia</a:t>
            </a:r>
            <a:endParaRPr lang="en-US" sz="32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Dyslexia does not affect intellectual ability</a:t>
            </a:r>
          </a:p>
          <a:p>
            <a:endParaRPr lang="en-US" dirty="0" smtClean="0">
              <a:solidFill>
                <a:schemeClr val="bg1"/>
              </a:solidFill>
              <a:latin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A collection of difficulties rather than a single symptom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Life-long condition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</a:rPr>
              <a:t> Individuals with dyslexia have weaknesses but also strengths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Arial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/>
              </a:rPr>
              <a:t>Sanderson-Mann &amp; McCandless (2006)</a:t>
            </a:r>
            <a:endParaRPr lang="en-US" sz="1800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of dyslexia is a personal choice and there is no obligation for students to disclose a disability.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may choose not to disclose dyslexia due to fear of stigma and discrimination ( McPheat, 2014)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will help students to access appropriate support whilst studying at UWL.The Wellbeing team will develop and Individual support plan for the student.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2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Act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 requires employers and education providers to make reasonable adjustments for students with disabilities.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Reasonable Adjustments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students to record lessons on a voice recorder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handouts on coloured paper 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handouts use dyslexia friendly fonts such as Arial and use a size 12-14 font size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students access to quiet study areas to complete written work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using PowerPoint , avoid  a white background with black writing  on it .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students to use specialist software for course work ( e.g. speech recognition </a:t>
            </a:r>
            <a:r>
              <a:rPr lang="en-GB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Reasonable Adjustments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contact disability support via the Wellbeing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Student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mix of teaching methods to address all learning styles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confidentiality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and open and disability friendly attitude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pastoral support for students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 to negotiate submission deadlines for  written course work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 to negotiate time extensions for exams ( within UWL regulations) </a:t>
            </a:r>
          </a:p>
          <a:p>
            <a:pPr marL="64008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McPheat ( 2014)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3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Reasonable Adjustments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course includes work placements , students with disabilities must be supported  and reasonable adjustments must be in place.</a:t>
            </a:r>
          </a:p>
          <a:p>
            <a:pPr marL="64008" indent="0">
              <a:buNone/>
            </a:pP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should be encouraged to disclose their disability to their mentor at the placement , however this is not mandatory.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47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62</TotalTime>
  <Words>540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2</vt:lpstr>
      <vt:lpstr>Verve</vt:lpstr>
      <vt:lpstr>Supporting Students with Dyslexia</vt:lpstr>
      <vt:lpstr>Definition of Disability</vt:lpstr>
      <vt:lpstr>Dyslexia</vt:lpstr>
      <vt:lpstr>Dyslexia</vt:lpstr>
      <vt:lpstr>Disclosure</vt:lpstr>
      <vt:lpstr>Equality Act 2010</vt:lpstr>
      <vt:lpstr>Reasonable Adjustments and Support</vt:lpstr>
      <vt:lpstr>Reasonable Adjustments and Support</vt:lpstr>
      <vt:lpstr>Reasonable Adjustments and Support</vt:lpstr>
      <vt:lpstr>Further Support</vt:lpstr>
      <vt:lpstr>Amelia’s Story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with Dyslexia</dc:title>
  <dc:creator>I G</dc:creator>
  <cp:lastModifiedBy>Daniela Blumlein</cp:lastModifiedBy>
  <cp:revision>31</cp:revision>
  <dcterms:created xsi:type="dcterms:W3CDTF">2016-06-23T16:18:37Z</dcterms:created>
  <dcterms:modified xsi:type="dcterms:W3CDTF">2016-06-27T14:00:21Z</dcterms:modified>
</cp:coreProperties>
</file>