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71" r:id="rId5"/>
    <p:sldId id="281" r:id="rId6"/>
    <p:sldId id="270" r:id="rId7"/>
    <p:sldId id="282" r:id="rId8"/>
    <p:sldId id="272" r:id="rId9"/>
    <p:sldId id="283" r:id="rId10"/>
    <p:sldId id="284" r:id="rId11"/>
    <p:sldId id="273" r:id="rId12"/>
    <p:sldId id="285" r:id="rId13"/>
    <p:sldId id="287" r:id="rId14"/>
    <p:sldId id="276" r:id="rId15"/>
    <p:sldId id="275" r:id="rId16"/>
    <p:sldId id="289" r:id="rId17"/>
    <p:sldId id="277" r:id="rId18"/>
    <p:sldId id="278" r:id="rId19"/>
    <p:sldId id="279"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99" autoAdjust="0"/>
  </p:normalViewPr>
  <p:slideViewPr>
    <p:cSldViewPr>
      <p:cViewPr varScale="1">
        <p:scale>
          <a:sx n="77" d="100"/>
          <a:sy n="77" d="100"/>
        </p:scale>
        <p:origin x="1618" y="58"/>
      </p:cViewPr>
      <p:guideLst>
        <p:guide orient="horz" pos="2160"/>
        <p:guide pos="2880"/>
      </p:guideLst>
    </p:cSldViewPr>
  </p:slideViewPr>
  <p:notesTextViewPr>
    <p:cViewPr>
      <p:scale>
        <a:sx n="1" d="1"/>
        <a:sy n="1" d="1"/>
      </p:scale>
      <p:origin x="0" y="0"/>
    </p:cViewPr>
  </p:notesTextViewPr>
  <p:sorterViewPr>
    <p:cViewPr>
      <p:scale>
        <a:sx n="100" d="100"/>
        <a:sy n="100" d="100"/>
      </p:scale>
      <p:origin x="0" y="18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2B7D3-68A0-44AB-8A20-556D5AA21C52}" type="datetimeFigureOut">
              <a:rPr lang="en-GB" smtClean="0"/>
              <a:t>01/08/2016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8375A3-38D2-4EDA-80CC-848B64DA59A3}" type="slidenum">
              <a:rPr lang="en-GB" smtClean="0"/>
              <a:t>‹#›</a:t>
            </a:fld>
            <a:endParaRPr lang="en-GB"/>
          </a:p>
        </p:txBody>
      </p:sp>
    </p:spTree>
    <p:extLst>
      <p:ext uri="{BB962C8B-B14F-4D97-AF65-F5344CB8AC3E}">
        <p14:creationId xmlns:p14="http://schemas.microsoft.com/office/powerpoint/2010/main" val="285040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We used to make marketing</a:t>
            </a:r>
            <a:r>
              <a:rPr lang="en-GB" baseline="0" dirty="0" smtClean="0"/>
              <a:t> strategies and ads in a lone-wolf creative genius scenario, relatively isolated in our offices coming up with ideas that we broadcast out… like Don Draper in Mad Men. It was assumed that consumers were passive beasts, receptive to whatever sales messages we threw at them </a:t>
            </a:r>
          </a:p>
          <a:p>
            <a:pPr marL="171450" indent="-171450">
              <a:buFont typeface="Arial" panose="020B0604020202020204" pitchFamily="34" charset="0"/>
              <a:buChar char="•"/>
            </a:pPr>
            <a:r>
              <a:rPr lang="en-GB" baseline="0" dirty="0" smtClean="0"/>
              <a:t>Now, your office probably looks and feels like this and the world we’re talking to definitely looks like this– we are cross-functional, we are interconnected, not just with one another but with companies we do business with and politicians we elect. This, of course, is largely because of the internet, something we invented because human beings crave connection and information. </a:t>
            </a: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3</a:t>
            </a:fld>
            <a:endParaRPr lang="en-GB"/>
          </a:p>
        </p:txBody>
      </p:sp>
    </p:spTree>
    <p:extLst>
      <p:ext uri="{BB962C8B-B14F-4D97-AF65-F5344CB8AC3E}">
        <p14:creationId xmlns:p14="http://schemas.microsoft.com/office/powerpoint/2010/main" val="3493513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Product</a:t>
            </a:r>
            <a:r>
              <a:rPr lang="en-GB" baseline="0" dirty="0" smtClean="0"/>
              <a:t> demos used to be our staple as marketers and advertisers- BUY THESE AMAZING KNIVES NOW, LOOK THEY CUT CANS!</a:t>
            </a:r>
          </a:p>
          <a:p>
            <a:pPr marL="171450" indent="-171450">
              <a:buFont typeface="Arial" pitchFamily="34" charset="0"/>
              <a:buChar char="•"/>
            </a:pPr>
            <a:r>
              <a:rPr lang="en-GB" baseline="0" dirty="0" smtClean="0"/>
              <a:t>But now, when we need to be understated entertainers, something more subtle is required….</a:t>
            </a:r>
          </a:p>
          <a:p>
            <a:pPr marL="171450" indent="-171450">
              <a:buFont typeface="Arial" pitchFamily="34" charset="0"/>
              <a:buChar char="•"/>
            </a:pPr>
            <a:r>
              <a:rPr lang="en-GB" baseline="0" dirty="0" smtClean="0"/>
              <a:t>In the case of product placement – particularly pervasive with </a:t>
            </a:r>
            <a:r>
              <a:rPr lang="en-GB" baseline="0" dirty="0" err="1" smtClean="0"/>
              <a:t>Vloggers</a:t>
            </a:r>
            <a:r>
              <a:rPr lang="en-GB" baseline="0" dirty="0" smtClean="0"/>
              <a:t> like </a:t>
            </a:r>
            <a:r>
              <a:rPr lang="en-GB" baseline="0" dirty="0" err="1" smtClean="0"/>
              <a:t>Zoella</a:t>
            </a:r>
            <a:r>
              <a:rPr lang="en-GB" baseline="0" dirty="0" smtClean="0"/>
              <a:t>, it’s so subtle fans might not know they’re being advertised to</a:t>
            </a:r>
          </a:p>
          <a:p>
            <a:pPr marL="171450" indent="-171450">
              <a:buFont typeface="Arial" pitchFamily="34" charset="0"/>
              <a:buChar char="•"/>
            </a:pPr>
            <a:r>
              <a:rPr lang="en-GB" baseline="0" dirty="0" smtClean="0"/>
              <a:t>But the point here is that we’re connecting not be shouting, not by making product features take centre stage– but my making emotional benefits centre stage… subtly “brought to you by”… in this case…Samsung</a:t>
            </a:r>
          </a:p>
          <a:p>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12</a:t>
            </a:fld>
            <a:endParaRPr lang="en-GB"/>
          </a:p>
        </p:txBody>
      </p:sp>
    </p:spTree>
    <p:extLst>
      <p:ext uri="{BB962C8B-B14F-4D97-AF65-F5344CB8AC3E}">
        <p14:creationId xmlns:p14="http://schemas.microsoft.com/office/powerpoint/2010/main" val="241146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as we saw a bit</a:t>
            </a:r>
            <a:r>
              <a:rPr lang="en-GB" baseline="0" dirty="0" smtClean="0"/>
              <a:t> with TFL, we need to be useful. But useful to whom?</a:t>
            </a:r>
          </a:p>
          <a:p>
            <a:pPr marL="171450" indent="-171450">
              <a:buFont typeface="Arial" panose="020B0604020202020204" pitchFamily="34" charset="0"/>
              <a:buChar char="•"/>
            </a:pPr>
            <a:r>
              <a:rPr lang="en-GB" baseline="0" dirty="0" smtClean="0"/>
              <a:t>The “presents” we bring to consumers (ads) aren’t what they’re expecting or, in some contexts, even welcome.</a:t>
            </a:r>
          </a:p>
          <a:p>
            <a:pPr marL="171450" indent="-171450">
              <a:buFont typeface="Arial" panose="020B0604020202020204" pitchFamily="34" charset="0"/>
              <a:buChar char="•"/>
            </a:pPr>
            <a:r>
              <a:rPr lang="en-GB" baseline="0" dirty="0" smtClean="0"/>
              <a:t>Make sure you’ve really thought about what it is that would make their lives easier and help. Really help. </a:t>
            </a: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13</a:t>
            </a:fld>
            <a:endParaRPr lang="en-GB"/>
          </a:p>
        </p:txBody>
      </p:sp>
    </p:spTree>
    <p:extLst>
      <p:ext uri="{BB962C8B-B14F-4D97-AF65-F5344CB8AC3E}">
        <p14:creationId xmlns:p14="http://schemas.microsoft.com/office/powerpoint/2010/main" val="868341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Unilever’s amazing campaign…. 99 Lives parents. Afraid for their kids</a:t>
            </a:r>
            <a:r>
              <a:rPr lang="en-GB" baseline="0" dirty="0" smtClean="0"/>
              <a:t> on the internet. </a:t>
            </a: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14</a:t>
            </a:fld>
            <a:endParaRPr lang="en-GB"/>
          </a:p>
        </p:txBody>
      </p:sp>
    </p:spTree>
    <p:extLst>
      <p:ext uri="{BB962C8B-B14F-4D97-AF65-F5344CB8AC3E}">
        <p14:creationId xmlns:p14="http://schemas.microsoft.com/office/powerpoint/2010/main" val="3735260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Lowe’s – helping everyone do quick fixes…. Using 6-second Vines. Genius. </a:t>
            </a: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15</a:t>
            </a:fld>
            <a:endParaRPr lang="en-GB"/>
          </a:p>
        </p:txBody>
      </p:sp>
    </p:spTree>
    <p:extLst>
      <p:ext uri="{BB962C8B-B14F-4D97-AF65-F5344CB8AC3E}">
        <p14:creationId xmlns:p14="http://schemas.microsoft.com/office/powerpoint/2010/main" val="101100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Now, we</a:t>
            </a:r>
            <a:r>
              <a:rPr lang="en-GB" baseline="0" dirty="0" smtClean="0"/>
              <a:t> rightfully should be looking for advocates. </a:t>
            </a:r>
          </a:p>
          <a:p>
            <a:pPr marL="171450" indent="-171450">
              <a:buFont typeface="Arial" panose="020B0604020202020204" pitchFamily="34" charset="0"/>
              <a:buChar char="•"/>
            </a:pPr>
            <a:r>
              <a:rPr lang="en-GB" baseline="0" dirty="0" smtClean="0"/>
              <a:t>And even more old school brands can definitely be cool to their fans – regardless of how boring the product may seem. </a:t>
            </a:r>
          </a:p>
          <a:p>
            <a:pPr marL="171450" indent="-171450">
              <a:buFont typeface="Arial" panose="020B0604020202020204" pitchFamily="34" charset="0"/>
              <a:buChar char="•"/>
            </a:pPr>
            <a:r>
              <a:rPr lang="en-GB" baseline="0" dirty="0" smtClean="0"/>
              <a:t>We love to badge with brands that “get us”</a:t>
            </a:r>
          </a:p>
          <a:p>
            <a:pPr marL="171450" indent="-171450">
              <a:buFont typeface="Arial" panose="020B0604020202020204" pitchFamily="34" charset="0"/>
              <a:buChar char="•"/>
            </a:pPr>
            <a:r>
              <a:rPr lang="en-GB" baseline="0" dirty="0" smtClean="0"/>
              <a:t>And we love to be surprised.</a:t>
            </a:r>
          </a:p>
          <a:p>
            <a:pPr marL="171450" indent="-171450">
              <a:buFont typeface="Arial" panose="020B0604020202020204" pitchFamily="34" charset="0"/>
              <a:buChar char="•"/>
            </a:pPr>
            <a:r>
              <a:rPr lang="en-GB" baseline="0" dirty="0" smtClean="0"/>
              <a:t>But there are a lot of surprises around us? The key for a marketer is to stay at the top of the curve of innovation. But that doesn’t have to be expensive…</a:t>
            </a:r>
            <a:endParaRPr lang="en-GB" dirty="0" smtClean="0"/>
          </a:p>
        </p:txBody>
      </p:sp>
      <p:sp>
        <p:nvSpPr>
          <p:cNvPr id="4" name="Slide Number Placeholder 3"/>
          <p:cNvSpPr>
            <a:spLocks noGrp="1"/>
          </p:cNvSpPr>
          <p:nvPr>
            <p:ph type="sldNum" sz="quarter" idx="10"/>
          </p:nvPr>
        </p:nvSpPr>
        <p:spPr/>
        <p:txBody>
          <a:bodyPr/>
          <a:lstStyle/>
          <a:p>
            <a:fld id="{D78375A3-38D2-4EDA-80CC-848B64DA59A3}" type="slidenum">
              <a:rPr lang="en-GB" smtClean="0"/>
              <a:t>16</a:t>
            </a:fld>
            <a:endParaRPr lang="en-GB"/>
          </a:p>
        </p:txBody>
      </p:sp>
    </p:spTree>
    <p:extLst>
      <p:ext uri="{BB962C8B-B14F-4D97-AF65-F5344CB8AC3E}">
        <p14:creationId xmlns:p14="http://schemas.microsoft.com/office/powerpoint/2010/main" val="62238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BBDO, </a:t>
            </a:r>
            <a:r>
              <a:rPr lang="en-GB" dirty="0" err="1" smtClean="0"/>
              <a:t>MediaCom</a:t>
            </a:r>
            <a:r>
              <a:rPr lang="en-GB" dirty="0" smtClean="0"/>
              <a:t> and Google strategists came up with this genius campaign for Snickers, using </a:t>
            </a:r>
            <a:r>
              <a:rPr lang="en-GB" dirty="0" err="1" smtClean="0"/>
              <a:t>Adwords</a:t>
            </a:r>
            <a:r>
              <a:rPr lang="en-GB" dirty="0" smtClean="0"/>
              <a:t> and a landing</a:t>
            </a:r>
            <a:r>
              <a:rPr lang="en-GB" baseline="0" dirty="0" smtClean="0"/>
              <a:t> page</a:t>
            </a: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17</a:t>
            </a:fld>
            <a:endParaRPr lang="en-GB"/>
          </a:p>
        </p:txBody>
      </p:sp>
    </p:spTree>
    <p:extLst>
      <p:ext uri="{BB962C8B-B14F-4D97-AF65-F5344CB8AC3E}">
        <p14:creationId xmlns:p14="http://schemas.microsoft.com/office/powerpoint/2010/main" val="1312263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Outdoor media is one of the places where</a:t>
            </a:r>
            <a:r>
              <a:rPr lang="en-GB" baseline="0" dirty="0" smtClean="0"/>
              <a:t> brands are going digital, generally in the augmented reality direction</a:t>
            </a:r>
          </a:p>
          <a:p>
            <a:pPr marL="171450" indent="-171450">
              <a:buFont typeface="Arial" panose="020B0604020202020204" pitchFamily="34" charset="0"/>
              <a:buChar char="•"/>
            </a:pPr>
            <a:r>
              <a:rPr lang="en-GB" baseline="0" dirty="0" smtClean="0"/>
              <a:t>Here’s a great example of a Pepsi campaign that is definitely unexpected</a:t>
            </a: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18</a:t>
            </a:fld>
            <a:endParaRPr lang="en-GB"/>
          </a:p>
        </p:txBody>
      </p:sp>
    </p:spTree>
    <p:extLst>
      <p:ext uri="{BB962C8B-B14F-4D97-AF65-F5344CB8AC3E}">
        <p14:creationId xmlns:p14="http://schemas.microsoft.com/office/powerpoint/2010/main" val="359247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But our fall back is still</a:t>
            </a:r>
            <a:r>
              <a:rPr lang="en-GB" baseline="0" dirty="0" smtClean="0"/>
              <a:t> this! The 4 Ps. The 5 Ps. While these may help get at the heart of the matter, I think we need to go back to the drawing board toward something much more fundamental…</a:t>
            </a:r>
          </a:p>
          <a:p>
            <a:pPr marL="171450" indent="-171450">
              <a:buFont typeface="Arial" pitchFamily="34" charset="0"/>
              <a:buChar char="•"/>
            </a:pPr>
            <a:r>
              <a:rPr lang="en-GB" baseline="0" dirty="0" smtClean="0"/>
              <a:t>CONTEXT</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4</a:t>
            </a:fld>
            <a:endParaRPr lang="en-GB"/>
          </a:p>
        </p:txBody>
      </p:sp>
    </p:spTree>
    <p:extLst>
      <p:ext uri="{BB962C8B-B14F-4D97-AF65-F5344CB8AC3E}">
        <p14:creationId xmlns:p14="http://schemas.microsoft.com/office/powerpoint/2010/main" val="135255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Because</a:t>
            </a:r>
            <a:r>
              <a:rPr lang="en-GB" baseline="0" dirty="0" smtClean="0"/>
              <a:t> we need to put first things first – without understanding context --- all of our marketing and advertising strategies will fall on deaf ears or be subject to radical misinterpretation</a:t>
            </a:r>
          </a:p>
          <a:p>
            <a:pPr marL="171450" indent="-171450">
              <a:buFont typeface="Arial" pitchFamily="34" charset="0"/>
              <a:buChar char="•"/>
            </a:pPr>
            <a:r>
              <a:rPr lang="en-GB" baseline="0" dirty="0" smtClean="0"/>
              <a:t>Faith Popcorn, the Nostradamus of Marketing, highlights 17 trends that are characterising global consumers, and here are the three that I think change everything…</a:t>
            </a:r>
          </a:p>
          <a:p>
            <a:pPr marL="171450" indent="-171450">
              <a:buFont typeface="Arial" pitchFamily="34" charset="0"/>
              <a:buChar char="•"/>
            </a:pPr>
            <a:r>
              <a:rPr lang="en-GB" baseline="0" dirty="0" smtClean="0"/>
              <a:t>99 Lives – we have to wear so many hats, and technology has made it possible for us to take on even more. Everything’s moving far too fast to absorb them. “How will I do it?” We are weary.</a:t>
            </a:r>
          </a:p>
          <a:p>
            <a:pPr marL="171450" indent="-171450">
              <a:buFont typeface="Arial" pitchFamily="34" charset="0"/>
              <a:buChar char="•"/>
            </a:pPr>
            <a:r>
              <a:rPr lang="en-GB" baseline="0" dirty="0" smtClean="0"/>
              <a:t>We are also world weary – the news is bad, if not downright depressing. While we see groups like ISIS engage in literal icon toppling – The destruction of thousand year old temples, we also see the old order everywhere increasingly called into question– traditional expressions of authority, whether that’s from governments, companies, experts, etc. How many people believe that their favourite brands have their best interests at heart? VW, TalkTalk…. Brand we’ve relied on for quality or for communications services either cheat us outright or don’t protect things like our personal data </a:t>
            </a:r>
          </a:p>
          <a:p>
            <a:pPr marL="171450" indent="-171450">
              <a:buFont typeface="Arial" pitchFamily="34" charset="0"/>
              <a:buChar char="•"/>
            </a:pPr>
            <a:r>
              <a:rPr lang="en-GB" baseline="0" dirty="0" smtClean="0"/>
              <a:t>Which leads us to the vigilante consumer. I’m tired, I don’t trust things, but now, I have a way of fighting back: social media in particular. I saw one case where a disgruntled man on a British Airways flight took out Twitter ads to tell people about his rather bad experience. That was never before possible.  </a:t>
            </a: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5</a:t>
            </a:fld>
            <a:endParaRPr lang="en-GB"/>
          </a:p>
        </p:txBody>
      </p:sp>
    </p:spTree>
    <p:extLst>
      <p:ext uri="{BB962C8B-B14F-4D97-AF65-F5344CB8AC3E}">
        <p14:creationId xmlns:p14="http://schemas.microsoft.com/office/powerpoint/2010/main" val="250707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But instead</a:t>
            </a:r>
            <a:r>
              <a:rPr lang="en-GB" baseline="0" dirty="0" smtClean="0"/>
              <a:t> of taking these kinds of insights to heart, when we do online advertising, many of us do this. </a:t>
            </a:r>
          </a:p>
          <a:p>
            <a:pPr marL="171450" indent="-171450">
              <a:buFont typeface="Arial" pitchFamily="34" charset="0"/>
              <a:buChar char="•"/>
            </a:pPr>
            <a:r>
              <a:rPr lang="en-GB" baseline="0" dirty="0" smtClean="0"/>
              <a:t>We interrupt  -- how many times have you wanted to see a news article but then had to keep closing a box that was begging you to subscribe?</a:t>
            </a:r>
          </a:p>
          <a:p>
            <a:pPr marL="171450" indent="-171450">
              <a:buFont typeface="Arial" pitchFamily="34" charset="0"/>
              <a:buChar char="•"/>
            </a:pPr>
            <a:r>
              <a:rPr lang="en-GB" baseline="0" dirty="0" smtClean="0"/>
              <a:t>We irritate – how many times have you been trying to look at your email only to have the page load slowly because of an ad?</a:t>
            </a:r>
          </a:p>
          <a:p>
            <a:pPr marL="171450" indent="-171450">
              <a:buFont typeface="Arial" pitchFamily="34" charset="0"/>
              <a:buChar char="•"/>
            </a:pPr>
            <a:r>
              <a:rPr lang="en-GB" baseline="0" dirty="0" smtClean="0"/>
              <a:t>We bait and switch – we use programmatic media – robots -- to do the dirty work of our display advertising – without understanding where ads are really going and what creative will appear before a prospective customer or someone who’s already bought from us (The Pants that Followed Me Around the Web)</a:t>
            </a:r>
          </a:p>
          <a:p>
            <a:pPr marL="171450" indent="-171450">
              <a:buFont typeface="Arial" pitchFamily="34" charset="0"/>
              <a:buChar char="•"/>
            </a:pPr>
            <a:r>
              <a:rPr lang="en-GB" baseline="0" dirty="0" smtClean="0"/>
              <a:t>What’s frightening is that programmatic advertising represents up to 50% of all display spend in some markets – we’re doubling down on this as an investment! Wow. </a:t>
            </a:r>
          </a:p>
          <a:p>
            <a:pPr marL="171450" indent="-171450">
              <a:buFont typeface="Arial" pitchFamily="34" charset="0"/>
              <a:buChar char="•"/>
            </a:pPr>
            <a:r>
              <a:rPr lang="en-GB" dirty="0" smtClean="0"/>
              <a:t>This is all the result of traditional</a:t>
            </a:r>
            <a:r>
              <a:rPr lang="en-GB" baseline="0" dirty="0" smtClean="0"/>
              <a:t> t</a:t>
            </a:r>
            <a:r>
              <a:rPr lang="en-GB" dirty="0" smtClean="0"/>
              <a:t>hinking about consumers like a military</a:t>
            </a:r>
            <a:r>
              <a:rPr lang="en-GB" baseline="0" dirty="0" smtClean="0"/>
              <a:t> battle: targets, positioning, attrition, guerrilla… BOMBARD. </a:t>
            </a:r>
          </a:p>
          <a:p>
            <a:pPr marL="171450" indent="-171450">
              <a:buFont typeface="Arial" pitchFamily="34" charset="0"/>
              <a:buChar char="•"/>
            </a:pPr>
            <a:r>
              <a:rPr lang="en-GB" baseline="0" dirty="0" smtClean="0"/>
              <a:t>But clearly, if you understand the wider context within which we now operate… that way of thinking doesn’t work any more…</a:t>
            </a: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6</a:t>
            </a:fld>
            <a:endParaRPr lang="en-GB"/>
          </a:p>
        </p:txBody>
      </p:sp>
    </p:spTree>
    <p:extLst>
      <p:ext uri="{BB962C8B-B14F-4D97-AF65-F5344CB8AC3E}">
        <p14:creationId xmlns:p14="http://schemas.microsoft.com/office/powerpoint/2010/main" val="81462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And</a:t>
            </a:r>
            <a:r>
              <a:rPr lang="en-GB" baseline="0" dirty="0" smtClean="0"/>
              <a:t> c</a:t>
            </a:r>
            <a:r>
              <a:rPr lang="en-GB" dirty="0" smtClean="0"/>
              <a:t>onsumers</a:t>
            </a:r>
            <a:r>
              <a:rPr lang="en-GB" baseline="0" dirty="0" smtClean="0"/>
              <a:t> are turning us off…even when quite a few of them know that this may mean an end to the free internet!</a:t>
            </a:r>
          </a:p>
          <a:p>
            <a:pPr marL="171450" indent="-171450">
              <a:buFont typeface="Arial" pitchFamily="34" charset="0"/>
              <a:buChar char="•"/>
            </a:pPr>
            <a:r>
              <a:rPr lang="en-GB" baseline="0" dirty="0" smtClean="0"/>
              <a:t>In Asia, </a:t>
            </a:r>
            <a:r>
              <a:rPr lang="en-GB" baseline="0" dirty="0" err="1" smtClean="0"/>
              <a:t>adblocking</a:t>
            </a:r>
            <a:r>
              <a:rPr lang="en-GB" baseline="0" dirty="0" smtClean="0"/>
              <a:t> technology is particularly prevalent on mobile phones</a:t>
            </a:r>
          </a:p>
          <a:p>
            <a:pPr marL="171450" indent="-171450">
              <a:buFont typeface="Arial" pitchFamily="34" charset="0"/>
              <a:buChar char="•"/>
            </a:pPr>
            <a:r>
              <a:rPr lang="en-GB" baseline="0" dirty="0" smtClean="0"/>
              <a:t>Online publishers believe this is an existential threat to their businesses – which means it’s a threat to yours! How will you reach people if they’ve blocked all the ways to speak to them?</a:t>
            </a:r>
          </a:p>
          <a:p>
            <a:pPr marL="171450" indent="-171450">
              <a:buFont typeface="Arial" pitchFamily="34" charset="0"/>
              <a:buChar char="•"/>
            </a:pPr>
            <a:r>
              <a:rPr lang="en-GB" baseline="0" dirty="0" smtClean="0"/>
              <a:t>Why did we want to get to this point in the first place?</a:t>
            </a:r>
          </a:p>
          <a:p>
            <a:pPr marL="171450" indent="-171450">
              <a:buFont typeface="Arial" pitchFamily="34" charset="0"/>
              <a:buChar char="•"/>
            </a:pPr>
            <a:r>
              <a:rPr lang="en-GB" baseline="0" dirty="0" smtClean="0"/>
              <a:t>This is such an urgent matter that the Internet Advertising Bureau – the trade body for digital advertising – has recently released new standards for display advertising: that they load quickly, that they’re not interruptive…</a:t>
            </a:r>
          </a:p>
          <a:p>
            <a:pPr marL="171450" indent="-171450">
              <a:buFont typeface="Arial" pitchFamily="34" charset="0"/>
              <a:buChar char="•"/>
            </a:pPr>
            <a:r>
              <a:rPr lang="en-GB" baseline="0" dirty="0" smtClean="0"/>
              <a:t>Which definitely means that this is a problem. </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7</a:t>
            </a:fld>
            <a:endParaRPr lang="en-GB"/>
          </a:p>
        </p:txBody>
      </p:sp>
    </p:spTree>
    <p:extLst>
      <p:ext uri="{BB962C8B-B14F-4D97-AF65-F5344CB8AC3E}">
        <p14:creationId xmlns:p14="http://schemas.microsoft.com/office/powerpoint/2010/main" val="352628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Welcome to what</a:t>
            </a:r>
            <a:r>
              <a:rPr lang="en-GB" baseline="0" dirty="0" smtClean="0"/>
              <a:t> I’m calling the “age of reputation”</a:t>
            </a:r>
          </a:p>
          <a:p>
            <a:pPr marL="171450" indent="-171450">
              <a:buFont typeface="Arial" pitchFamily="34" charset="0"/>
              <a:buChar char="•"/>
            </a:pPr>
            <a:r>
              <a:rPr lang="en-GB" baseline="0" dirty="0" smtClean="0"/>
              <a:t>Rather than value, rather than competitive position, rather than all those Ps…an intense focus on what you do well through the lens of what consumers need to thrive in this chaotic context – that’s what should drive everything in your business– product development, customer service, not just your advertising</a:t>
            </a:r>
          </a:p>
          <a:p>
            <a:pPr marL="171450" indent="-171450">
              <a:buFont typeface="Arial" pitchFamily="34" charset="0"/>
              <a:buChar char="•"/>
            </a:pPr>
            <a:r>
              <a:rPr lang="en-GB" baseline="0" dirty="0" smtClean="0"/>
              <a:t>Perception is reality</a:t>
            </a:r>
          </a:p>
        </p:txBody>
      </p:sp>
      <p:sp>
        <p:nvSpPr>
          <p:cNvPr id="4" name="Slide Number Placeholder 3"/>
          <p:cNvSpPr>
            <a:spLocks noGrp="1"/>
          </p:cNvSpPr>
          <p:nvPr>
            <p:ph type="sldNum" sz="quarter" idx="10"/>
          </p:nvPr>
        </p:nvSpPr>
        <p:spPr/>
        <p:txBody>
          <a:bodyPr/>
          <a:lstStyle/>
          <a:p>
            <a:fld id="{D78375A3-38D2-4EDA-80CC-848B64DA59A3}" type="slidenum">
              <a:rPr lang="en-GB" smtClean="0"/>
              <a:t>8</a:t>
            </a:fld>
            <a:endParaRPr lang="en-GB"/>
          </a:p>
        </p:txBody>
      </p:sp>
    </p:spTree>
    <p:extLst>
      <p:ext uri="{BB962C8B-B14F-4D97-AF65-F5344CB8AC3E}">
        <p14:creationId xmlns:p14="http://schemas.microsoft.com/office/powerpoint/2010/main" val="254264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Laurie</a:t>
            </a:r>
            <a:r>
              <a:rPr lang="en-GB" baseline="0" dirty="0" smtClean="0"/>
              <a:t> Ann Goldman – one of Ad Age’s top CMOs – brands like </a:t>
            </a:r>
            <a:r>
              <a:rPr lang="en-GB" baseline="0" dirty="0" err="1" smtClean="0"/>
              <a:t>Spanx</a:t>
            </a:r>
            <a:r>
              <a:rPr lang="en-GB" baseline="0" dirty="0" smtClean="0"/>
              <a:t>, Macy’s, etc. famously coined this phrase</a:t>
            </a:r>
          </a:p>
          <a:p>
            <a:pPr marL="171450" indent="-171450">
              <a:buFont typeface="Arial" pitchFamily="34" charset="0"/>
              <a:buChar char="•"/>
            </a:pPr>
            <a:r>
              <a:rPr lang="en-GB" baseline="0" dirty="0" smtClean="0"/>
              <a:t>Think for a minute how different that is from a message about “who has the best P&amp;L statement wins” which has defined most of my career and probably still defines quite a few folks’ experiences</a:t>
            </a:r>
          </a:p>
          <a:p>
            <a:pPr marL="171450" indent="-171450">
              <a:buFont typeface="Arial" pitchFamily="34" charset="0"/>
              <a:buChar char="•"/>
            </a:pPr>
            <a:r>
              <a:rPr lang="en-GB" baseline="0" dirty="0" smtClean="0"/>
              <a:t>Companies who will get this will win in today’s world </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9</a:t>
            </a:fld>
            <a:endParaRPr lang="en-GB"/>
          </a:p>
        </p:txBody>
      </p:sp>
    </p:spTree>
    <p:extLst>
      <p:ext uri="{BB962C8B-B14F-4D97-AF65-F5344CB8AC3E}">
        <p14:creationId xmlns:p14="http://schemas.microsoft.com/office/powerpoint/2010/main" val="390444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Legal may be your</a:t>
            </a:r>
            <a:r>
              <a:rPr lang="en-GB" baseline="0" dirty="0" smtClean="0"/>
              <a:t> new best friend in this age of reputation</a:t>
            </a:r>
          </a:p>
          <a:p>
            <a:pPr marL="171450" indent="-171450">
              <a:buFont typeface="Arial" panose="020B0604020202020204" pitchFamily="34" charset="0"/>
              <a:buChar char="•"/>
            </a:pPr>
            <a:r>
              <a:rPr lang="en-GB" baseline="0" dirty="0" smtClean="0"/>
              <a:t>Hyperbole is over.</a:t>
            </a:r>
          </a:p>
          <a:p>
            <a:pPr marL="171450" indent="-171450">
              <a:buFont typeface="Arial" panose="020B0604020202020204" pitchFamily="34" charset="0"/>
              <a:buChar char="•"/>
            </a:pPr>
            <a:r>
              <a:rPr lang="en-GB" baseline="0" dirty="0" smtClean="0"/>
              <a:t>Giant logos are over. </a:t>
            </a:r>
          </a:p>
          <a:p>
            <a:pPr marL="171450" indent="-171450">
              <a:buFont typeface="Arial" panose="020B0604020202020204" pitchFamily="34" charset="0"/>
              <a:buChar char="•"/>
            </a:pPr>
            <a:r>
              <a:rPr lang="en-GB" baseline="0" dirty="0" smtClean="0"/>
              <a:t>Screaming tone of voice is over.</a:t>
            </a:r>
          </a:p>
          <a:p>
            <a:pPr marL="171450" indent="-171450">
              <a:buFont typeface="Arial" panose="020B0604020202020204" pitchFamily="34" charset="0"/>
              <a:buChar char="•"/>
            </a:pPr>
            <a:r>
              <a:rPr lang="en-GB" baseline="0" dirty="0" smtClean="0"/>
              <a:t>Understatement is in.</a:t>
            </a:r>
          </a:p>
          <a:p>
            <a:pPr marL="171450" indent="-171450">
              <a:buFont typeface="Arial" panose="020B0604020202020204" pitchFamily="34" charset="0"/>
              <a:buChar char="•"/>
            </a:pPr>
            <a:r>
              <a:rPr lang="en-GB" baseline="0" dirty="0" smtClean="0"/>
              <a:t>Entertainment wins – we are surrounded by it and expect it. 24/7</a:t>
            </a:r>
          </a:p>
          <a:p>
            <a:pPr marL="171450" indent="-171450">
              <a:buFont typeface="Arial" panose="020B0604020202020204" pitchFamily="34" charset="0"/>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10</a:t>
            </a:fld>
            <a:endParaRPr lang="en-GB"/>
          </a:p>
        </p:txBody>
      </p:sp>
    </p:spTree>
    <p:extLst>
      <p:ext uri="{BB962C8B-B14F-4D97-AF65-F5344CB8AC3E}">
        <p14:creationId xmlns:p14="http://schemas.microsoft.com/office/powerpoint/2010/main" val="334090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err="1" smtClean="0"/>
              <a:t>Buzzfeed</a:t>
            </a:r>
            <a:r>
              <a:rPr lang="en-GB" dirty="0" smtClean="0"/>
              <a:t>, whose own house style is far from understated, is doing interesting things in the “native advertising” sponsored content space</a:t>
            </a:r>
          </a:p>
          <a:p>
            <a:pPr marL="171450" indent="-171450">
              <a:buFont typeface="Arial" pitchFamily="34" charset="0"/>
              <a:buChar char="•"/>
            </a:pPr>
            <a:r>
              <a:rPr lang="en-GB" dirty="0" smtClean="0"/>
              <a:t>Promotion is very subtle – usually</a:t>
            </a:r>
            <a:r>
              <a:rPr lang="en-GB" baseline="0" dirty="0" smtClean="0"/>
              <a:t> with a mere “promoted by” mention, and then gets right into some content that’s related to the brand’s goal</a:t>
            </a:r>
          </a:p>
          <a:p>
            <a:pPr marL="171450" indent="-171450">
              <a:buFont typeface="Arial" pitchFamily="34" charset="0"/>
              <a:buChar char="•"/>
            </a:pPr>
            <a:r>
              <a:rPr lang="en-GB" baseline="0" dirty="0" smtClean="0"/>
              <a:t>In this campaign, </a:t>
            </a:r>
            <a:r>
              <a:rPr lang="en-GB" baseline="0" dirty="0" err="1" smtClean="0"/>
              <a:t>TfL</a:t>
            </a:r>
            <a:r>
              <a:rPr lang="en-GB" baseline="0" dirty="0" smtClean="0"/>
              <a:t> engages very successfully in terms of promoting its safety message and also, highlighting how helpful it’s Twitter feed is</a:t>
            </a:r>
          </a:p>
          <a:p>
            <a:pPr marL="171450" indent="-171450">
              <a:buFont typeface="Arial" pitchFamily="34" charset="0"/>
              <a:buChar char="•"/>
            </a:pPr>
            <a:r>
              <a:rPr lang="en-GB" baseline="0" dirty="0" smtClean="0"/>
              <a:t>They’re not saying that explicitly but they’re showing it – even more powerful and effective</a:t>
            </a:r>
            <a:endParaRPr lang="en-GB" dirty="0"/>
          </a:p>
        </p:txBody>
      </p:sp>
      <p:sp>
        <p:nvSpPr>
          <p:cNvPr id="4" name="Slide Number Placeholder 3"/>
          <p:cNvSpPr>
            <a:spLocks noGrp="1"/>
          </p:cNvSpPr>
          <p:nvPr>
            <p:ph type="sldNum" sz="quarter" idx="10"/>
          </p:nvPr>
        </p:nvSpPr>
        <p:spPr/>
        <p:txBody>
          <a:bodyPr/>
          <a:lstStyle/>
          <a:p>
            <a:fld id="{D78375A3-38D2-4EDA-80CC-848B64DA59A3}" type="slidenum">
              <a:rPr lang="en-GB" smtClean="0"/>
              <a:t>11</a:t>
            </a:fld>
            <a:endParaRPr lang="en-GB"/>
          </a:p>
        </p:txBody>
      </p:sp>
    </p:spTree>
    <p:extLst>
      <p:ext uri="{BB962C8B-B14F-4D97-AF65-F5344CB8AC3E}">
        <p14:creationId xmlns:p14="http://schemas.microsoft.com/office/powerpoint/2010/main" val="3977120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E4DF05-6FE6-4217-A13D-3C1563EDCC74}" type="datetimeFigureOut">
              <a:rPr lang="en-GB" smtClean="0"/>
              <a:t>01/08/2016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8EAA38-5B1E-41A2-AB8B-1A6889191615}" type="slidenum">
              <a:rPr lang="en-GB" smtClean="0"/>
              <a:t>‹#›</a:t>
            </a:fld>
            <a:endParaRPr lang="en-GB"/>
          </a:p>
        </p:txBody>
      </p:sp>
    </p:spTree>
    <p:extLst>
      <p:ext uri="{BB962C8B-B14F-4D97-AF65-F5344CB8AC3E}">
        <p14:creationId xmlns:p14="http://schemas.microsoft.com/office/powerpoint/2010/main" val="268976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E4DF05-6FE6-4217-A13D-3C1563EDCC74}" type="datetimeFigureOut">
              <a:rPr lang="en-GB" smtClean="0"/>
              <a:t>01/08/2016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8EAA38-5B1E-41A2-AB8B-1A6889191615}" type="slidenum">
              <a:rPr lang="en-GB" smtClean="0"/>
              <a:t>‹#›</a:t>
            </a:fld>
            <a:endParaRPr lang="en-GB"/>
          </a:p>
        </p:txBody>
      </p:sp>
    </p:spTree>
    <p:extLst>
      <p:ext uri="{BB962C8B-B14F-4D97-AF65-F5344CB8AC3E}">
        <p14:creationId xmlns:p14="http://schemas.microsoft.com/office/powerpoint/2010/main" val="168861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E4DF05-6FE6-4217-A13D-3C1563EDCC74}" type="datetimeFigureOut">
              <a:rPr lang="en-GB" smtClean="0"/>
              <a:t>01/08/2016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8EAA38-5B1E-41A2-AB8B-1A6889191615}" type="slidenum">
              <a:rPr lang="en-GB" smtClean="0"/>
              <a:t>‹#›</a:t>
            </a:fld>
            <a:endParaRPr lang="en-GB"/>
          </a:p>
        </p:txBody>
      </p:sp>
    </p:spTree>
    <p:extLst>
      <p:ext uri="{BB962C8B-B14F-4D97-AF65-F5344CB8AC3E}">
        <p14:creationId xmlns:p14="http://schemas.microsoft.com/office/powerpoint/2010/main" val="102639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E4DF05-6FE6-4217-A13D-3C1563EDCC74}" type="datetimeFigureOut">
              <a:rPr lang="en-GB" smtClean="0"/>
              <a:t>01/08/2016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8EAA38-5B1E-41A2-AB8B-1A6889191615}" type="slidenum">
              <a:rPr lang="en-GB" smtClean="0"/>
              <a:t>‹#›</a:t>
            </a:fld>
            <a:endParaRPr lang="en-GB"/>
          </a:p>
        </p:txBody>
      </p:sp>
    </p:spTree>
    <p:extLst>
      <p:ext uri="{BB962C8B-B14F-4D97-AF65-F5344CB8AC3E}">
        <p14:creationId xmlns:p14="http://schemas.microsoft.com/office/powerpoint/2010/main" val="104160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4DF05-6FE6-4217-A13D-3C1563EDCC74}" type="datetimeFigureOut">
              <a:rPr lang="en-GB" smtClean="0"/>
              <a:t>01/08/2016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8EAA38-5B1E-41A2-AB8B-1A6889191615}" type="slidenum">
              <a:rPr lang="en-GB" smtClean="0"/>
              <a:t>‹#›</a:t>
            </a:fld>
            <a:endParaRPr lang="en-GB"/>
          </a:p>
        </p:txBody>
      </p:sp>
    </p:spTree>
    <p:extLst>
      <p:ext uri="{BB962C8B-B14F-4D97-AF65-F5344CB8AC3E}">
        <p14:creationId xmlns:p14="http://schemas.microsoft.com/office/powerpoint/2010/main" val="83769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E4DF05-6FE6-4217-A13D-3C1563EDCC74}" type="datetimeFigureOut">
              <a:rPr lang="en-GB" smtClean="0"/>
              <a:t>01/08/2016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8EAA38-5B1E-41A2-AB8B-1A6889191615}" type="slidenum">
              <a:rPr lang="en-GB" smtClean="0"/>
              <a:t>‹#›</a:t>
            </a:fld>
            <a:endParaRPr lang="en-GB"/>
          </a:p>
        </p:txBody>
      </p:sp>
    </p:spTree>
    <p:extLst>
      <p:ext uri="{BB962C8B-B14F-4D97-AF65-F5344CB8AC3E}">
        <p14:creationId xmlns:p14="http://schemas.microsoft.com/office/powerpoint/2010/main" val="5643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E4DF05-6FE6-4217-A13D-3C1563EDCC74}" type="datetimeFigureOut">
              <a:rPr lang="en-GB" smtClean="0"/>
              <a:t>01/08/2016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8EAA38-5B1E-41A2-AB8B-1A6889191615}" type="slidenum">
              <a:rPr lang="en-GB" smtClean="0"/>
              <a:t>‹#›</a:t>
            </a:fld>
            <a:endParaRPr lang="en-GB"/>
          </a:p>
        </p:txBody>
      </p:sp>
    </p:spTree>
    <p:extLst>
      <p:ext uri="{BB962C8B-B14F-4D97-AF65-F5344CB8AC3E}">
        <p14:creationId xmlns:p14="http://schemas.microsoft.com/office/powerpoint/2010/main" val="153563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E4DF05-6FE6-4217-A13D-3C1563EDCC74}" type="datetimeFigureOut">
              <a:rPr lang="en-GB" smtClean="0"/>
              <a:t>01/08/2016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8EAA38-5B1E-41A2-AB8B-1A6889191615}" type="slidenum">
              <a:rPr lang="en-GB" smtClean="0"/>
              <a:t>‹#›</a:t>
            </a:fld>
            <a:endParaRPr lang="en-GB"/>
          </a:p>
        </p:txBody>
      </p:sp>
    </p:spTree>
    <p:extLst>
      <p:ext uri="{BB962C8B-B14F-4D97-AF65-F5344CB8AC3E}">
        <p14:creationId xmlns:p14="http://schemas.microsoft.com/office/powerpoint/2010/main" val="322938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4DF05-6FE6-4217-A13D-3C1563EDCC74}" type="datetimeFigureOut">
              <a:rPr lang="en-GB" smtClean="0"/>
              <a:t>01/08/2016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8EAA38-5B1E-41A2-AB8B-1A6889191615}" type="slidenum">
              <a:rPr lang="en-GB" smtClean="0"/>
              <a:t>‹#›</a:t>
            </a:fld>
            <a:endParaRPr lang="en-GB"/>
          </a:p>
        </p:txBody>
      </p:sp>
    </p:spTree>
    <p:extLst>
      <p:ext uri="{BB962C8B-B14F-4D97-AF65-F5344CB8AC3E}">
        <p14:creationId xmlns:p14="http://schemas.microsoft.com/office/powerpoint/2010/main" val="397353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4DF05-6FE6-4217-A13D-3C1563EDCC74}" type="datetimeFigureOut">
              <a:rPr lang="en-GB" smtClean="0"/>
              <a:t>01/08/2016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8EAA38-5B1E-41A2-AB8B-1A6889191615}" type="slidenum">
              <a:rPr lang="en-GB" smtClean="0"/>
              <a:t>‹#›</a:t>
            </a:fld>
            <a:endParaRPr lang="en-GB"/>
          </a:p>
        </p:txBody>
      </p:sp>
    </p:spTree>
    <p:extLst>
      <p:ext uri="{BB962C8B-B14F-4D97-AF65-F5344CB8AC3E}">
        <p14:creationId xmlns:p14="http://schemas.microsoft.com/office/powerpoint/2010/main" val="233734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4DF05-6FE6-4217-A13D-3C1563EDCC74}" type="datetimeFigureOut">
              <a:rPr lang="en-GB" smtClean="0"/>
              <a:t>01/08/2016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8EAA38-5B1E-41A2-AB8B-1A6889191615}" type="slidenum">
              <a:rPr lang="en-GB" smtClean="0"/>
              <a:t>‹#›</a:t>
            </a:fld>
            <a:endParaRPr lang="en-GB"/>
          </a:p>
        </p:txBody>
      </p:sp>
    </p:spTree>
    <p:extLst>
      <p:ext uri="{BB962C8B-B14F-4D97-AF65-F5344CB8AC3E}">
        <p14:creationId xmlns:p14="http://schemas.microsoft.com/office/powerpoint/2010/main" val="421656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4DF05-6FE6-4217-A13D-3C1563EDCC74}" type="datetimeFigureOut">
              <a:rPr lang="en-GB" smtClean="0"/>
              <a:t>01/08/2016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EAA38-5B1E-41A2-AB8B-1A6889191615}" type="slidenum">
              <a:rPr lang="en-GB" smtClean="0"/>
              <a:t>‹#›</a:t>
            </a:fld>
            <a:endParaRPr lang="en-GB"/>
          </a:p>
        </p:txBody>
      </p:sp>
    </p:spTree>
    <p:extLst>
      <p:ext uri="{BB962C8B-B14F-4D97-AF65-F5344CB8AC3E}">
        <p14:creationId xmlns:p14="http://schemas.microsoft.com/office/powerpoint/2010/main" val="955158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375" y="2564904"/>
            <a:ext cx="8360097" cy="1728192"/>
          </a:xfrm>
          <a:ln w="38100">
            <a:solidFill>
              <a:srgbClr val="00B0F0"/>
            </a:solidFill>
          </a:ln>
        </p:spPr>
        <p:txBody>
          <a:bodyPr>
            <a:normAutofit fontScale="90000"/>
          </a:bodyPr>
          <a:lstStyle/>
          <a:p>
            <a:r>
              <a:rPr lang="en-GB" b="1" i="1" dirty="0" smtClean="0">
                <a:solidFill>
                  <a:schemeClr val="tx1">
                    <a:lumMod val="85000"/>
                    <a:lumOff val="15000"/>
                  </a:schemeClr>
                </a:solidFill>
              </a:rPr>
              <a:t> </a:t>
            </a:r>
            <a:r>
              <a:rPr lang="en-GB" sz="3600" b="1" i="1" dirty="0" smtClean="0">
                <a:solidFill>
                  <a:schemeClr val="tx1">
                    <a:lumMod val="85000"/>
                    <a:lumOff val="15000"/>
                  </a:schemeClr>
                </a:solidFill>
              </a:rPr>
              <a:t>Advertising Online in the Age of Reputation</a:t>
            </a:r>
            <a:r>
              <a:rPr lang="en-GB" b="1" i="1" dirty="0" smtClean="0">
                <a:solidFill>
                  <a:schemeClr val="tx1">
                    <a:lumMod val="85000"/>
                    <a:lumOff val="15000"/>
                  </a:schemeClr>
                </a:solidFill>
              </a:rPr>
              <a:t/>
            </a:r>
            <a:br>
              <a:rPr lang="en-GB" b="1" i="1" dirty="0" smtClean="0">
                <a:solidFill>
                  <a:schemeClr val="tx1">
                    <a:lumMod val="85000"/>
                    <a:lumOff val="15000"/>
                  </a:schemeClr>
                </a:solidFill>
              </a:rPr>
            </a:br>
            <a:r>
              <a:rPr lang="en-GB" sz="2700" i="1" dirty="0" smtClean="0">
                <a:solidFill>
                  <a:schemeClr val="tx1">
                    <a:lumMod val="85000"/>
                    <a:lumOff val="15000"/>
                  </a:schemeClr>
                </a:solidFill>
              </a:rPr>
              <a:t>Kristin Brewe,</a:t>
            </a:r>
            <a:br>
              <a:rPr lang="en-GB" sz="2700" i="1" dirty="0" smtClean="0">
                <a:solidFill>
                  <a:schemeClr val="tx1">
                    <a:lumMod val="85000"/>
                    <a:lumOff val="15000"/>
                  </a:schemeClr>
                </a:solidFill>
              </a:rPr>
            </a:br>
            <a:r>
              <a:rPr lang="en-GB" sz="2700" i="1" dirty="0" smtClean="0">
                <a:solidFill>
                  <a:schemeClr val="tx1">
                    <a:lumMod val="85000"/>
                    <a:lumOff val="15000"/>
                  </a:schemeClr>
                </a:solidFill>
              </a:rPr>
              <a:t>Lecturer in Advertising - </a:t>
            </a:r>
            <a:r>
              <a:rPr lang="en-GB" sz="2700" i="1" dirty="0" smtClean="0">
                <a:solidFill>
                  <a:schemeClr val="tx1">
                    <a:lumMod val="85000"/>
                    <a:lumOff val="15000"/>
                  </a:schemeClr>
                </a:solidFill>
              </a:rPr>
              <a:t>UWL</a:t>
            </a:r>
            <a:endParaRPr lang="en-GB" sz="2700" b="1" dirty="0">
              <a:solidFill>
                <a:schemeClr val="tx1">
                  <a:lumMod val="85000"/>
                  <a:lumOff val="15000"/>
                </a:schemeClr>
              </a:solidFill>
            </a:endParaRPr>
          </a:p>
        </p:txBody>
      </p:sp>
      <p:sp>
        <p:nvSpPr>
          <p:cNvPr id="3" name="AutoShape 2" descr="Image result for university of westminst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university of westminste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university of westminster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Image result for university of westminster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http://victoriahall.com/wp-content/uploads/2014/05/Westminster-University-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6052032"/>
            <a:ext cx="1959769" cy="6816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3-eu-west-1.amazonaws.com/nusdigital/image/images/67753/original/UWL_LOGO_945x350p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1873" y="5949281"/>
            <a:ext cx="2206083" cy="81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8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3.amazonaws.com/lowres.cartoonstock.com/business-commerce-marketing-marketers-markets-advertisements-adverts-dcrn1163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192" y="894183"/>
            <a:ext cx="3810000" cy="4191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5374957"/>
            <a:ext cx="7632848" cy="646331"/>
          </a:xfrm>
          <a:prstGeom prst="rect">
            <a:avLst/>
          </a:prstGeom>
          <a:noFill/>
        </p:spPr>
        <p:txBody>
          <a:bodyPr wrap="square" rtlCol="0">
            <a:spAutoFit/>
          </a:bodyPr>
          <a:lstStyle/>
          <a:p>
            <a:pPr algn="ctr"/>
            <a:r>
              <a:rPr lang="en-GB" sz="3600" i="1" dirty="0" smtClean="0">
                <a:solidFill>
                  <a:srgbClr val="00B0F0"/>
                </a:solidFill>
              </a:rPr>
              <a:t>The brand as understated entertainer</a:t>
            </a:r>
            <a:endParaRPr lang="en-GB" sz="3600" i="1" dirty="0">
              <a:solidFill>
                <a:srgbClr val="00B0F0"/>
              </a:solidFill>
            </a:endParaRPr>
          </a:p>
        </p:txBody>
      </p:sp>
    </p:spTree>
    <p:extLst>
      <p:ext uri="{BB962C8B-B14F-4D97-AF65-F5344CB8AC3E}">
        <p14:creationId xmlns:p14="http://schemas.microsoft.com/office/powerpoint/2010/main" val="202408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004" y="404665"/>
            <a:ext cx="4338228" cy="13577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descr="The 11 Most Annoying Commuters In 8-Bit - Google Chro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075174"/>
            <a:ext cx="8667582" cy="4666194"/>
          </a:xfrm>
          <a:prstGeom prst="rect">
            <a:avLst/>
          </a:prstGeom>
          <a:ln>
            <a:solidFill>
              <a:schemeClr val="tx1"/>
            </a:solidFill>
          </a:ln>
        </p:spPr>
      </p:pic>
    </p:spTree>
    <p:extLst>
      <p:ext uri="{BB962C8B-B14F-4D97-AF65-F5344CB8AC3E}">
        <p14:creationId xmlns:p14="http://schemas.microsoft.com/office/powerpoint/2010/main" val="10025360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Beyond the Product Demo</a:t>
            </a:r>
            <a:endParaRPr lang="en-GB" dirty="0"/>
          </a:p>
        </p:txBody>
      </p:sp>
      <p:pic>
        <p:nvPicPr>
          <p:cNvPr id="3074" name="Picture 2" descr="http://www.iabuk.net/sites/default/files/styles/three-col-banner/public/liquid%20pixels.jpg?itok=wqRqsg1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 y="2874986"/>
            <a:ext cx="4526261" cy="2542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6684" y="5517232"/>
            <a:ext cx="4032448" cy="369332"/>
          </a:xfrm>
          <a:prstGeom prst="rect">
            <a:avLst/>
          </a:prstGeom>
          <a:noFill/>
        </p:spPr>
        <p:txBody>
          <a:bodyPr wrap="square" rtlCol="0">
            <a:spAutoFit/>
          </a:bodyPr>
          <a:lstStyle/>
          <a:p>
            <a:r>
              <a:rPr lang="en-GB" i="1" dirty="0" smtClean="0"/>
              <a:t>Samsung Liquid Pixels – Galaxy Note II</a:t>
            </a:r>
            <a:endParaRPr lang="en-GB" i="1" dirty="0"/>
          </a:p>
        </p:txBody>
      </p:sp>
      <p:pic>
        <p:nvPicPr>
          <p:cNvPr id="3076" name="Picture 4" descr="http://i.ytimg.com/vi/0in_9j25uCI/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9156" y="1898357"/>
            <a:ext cx="4475332" cy="25173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10598" y="4515505"/>
            <a:ext cx="4032448" cy="646331"/>
          </a:xfrm>
          <a:prstGeom prst="rect">
            <a:avLst/>
          </a:prstGeom>
          <a:noFill/>
        </p:spPr>
        <p:txBody>
          <a:bodyPr wrap="square" rtlCol="0">
            <a:spAutoFit/>
          </a:bodyPr>
          <a:lstStyle/>
          <a:p>
            <a:pPr algn="ctr"/>
            <a:r>
              <a:rPr lang="en-GB" i="1" dirty="0" err="1" smtClean="0"/>
              <a:t>Vloggers</a:t>
            </a:r>
            <a:endParaRPr lang="en-GB" i="1" dirty="0" smtClean="0"/>
          </a:p>
          <a:p>
            <a:pPr algn="ctr"/>
            <a:r>
              <a:rPr lang="en-GB" i="1" dirty="0" smtClean="0"/>
              <a:t>e.g., any product placement with </a:t>
            </a:r>
            <a:r>
              <a:rPr lang="en-GB" i="1" dirty="0" err="1" smtClean="0"/>
              <a:t>Zoella</a:t>
            </a:r>
            <a:endParaRPr lang="en-GB" i="1" dirty="0"/>
          </a:p>
        </p:txBody>
      </p:sp>
      <p:cxnSp>
        <p:nvCxnSpPr>
          <p:cNvPr id="9" name="Straight Connector 8"/>
          <p:cNvCxnSpPr/>
          <p:nvPr/>
        </p:nvCxnSpPr>
        <p:spPr>
          <a:xfrm>
            <a:off x="1187624" y="1412776"/>
            <a:ext cx="6840760" cy="0"/>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907704" y="6393990"/>
            <a:ext cx="5886400" cy="369332"/>
          </a:xfrm>
          <a:prstGeom prst="rect">
            <a:avLst/>
          </a:prstGeom>
        </p:spPr>
        <p:txBody>
          <a:bodyPr wrap="square">
            <a:spAutoFit/>
          </a:bodyPr>
          <a:lstStyle/>
          <a:p>
            <a:r>
              <a:rPr lang="en-GB" dirty="0" smtClean="0">
                <a:solidFill>
                  <a:schemeClr val="bg1">
                    <a:lumMod val="50000"/>
                  </a:schemeClr>
                </a:solidFill>
              </a:rPr>
              <a:t>Watch: https</a:t>
            </a:r>
            <a:r>
              <a:rPr lang="en-GB" dirty="0">
                <a:solidFill>
                  <a:schemeClr val="bg1">
                    <a:lumMod val="50000"/>
                  </a:schemeClr>
                </a:solidFill>
              </a:rPr>
              <a:t>://www.youtube.com/watch?v=JUS-hHhbzxA</a:t>
            </a:r>
          </a:p>
        </p:txBody>
      </p:sp>
    </p:spTree>
    <p:extLst>
      <p:ext uri="{BB962C8B-B14F-4D97-AF65-F5344CB8AC3E}">
        <p14:creationId xmlns:p14="http://schemas.microsoft.com/office/powerpoint/2010/main" val="4107421139"/>
      </p:ext>
    </p:extLst>
  </p:cSld>
  <p:clrMapOvr>
    <a:masterClrMapping/>
  </p:clrMapOvr>
  <mc:AlternateContent xmlns:mc="http://schemas.openxmlformats.org/markup-compatibility/2006" xmlns:p14="http://schemas.microsoft.com/office/powerpoint/2010/main">
    <mc:Choice Requires="p14">
      <p:transition spd="slow" p14:dur="275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5374957"/>
            <a:ext cx="7632848" cy="646331"/>
          </a:xfrm>
          <a:prstGeom prst="rect">
            <a:avLst/>
          </a:prstGeom>
          <a:noFill/>
        </p:spPr>
        <p:txBody>
          <a:bodyPr wrap="square" rtlCol="0">
            <a:spAutoFit/>
          </a:bodyPr>
          <a:lstStyle/>
          <a:p>
            <a:pPr algn="ctr"/>
            <a:r>
              <a:rPr lang="en-GB" sz="3600" i="1" dirty="0" smtClean="0">
                <a:solidFill>
                  <a:srgbClr val="00B0F0"/>
                </a:solidFill>
              </a:rPr>
              <a:t>The importance of being useful</a:t>
            </a:r>
            <a:endParaRPr lang="en-GB" sz="3600" i="1" dirty="0">
              <a:solidFill>
                <a:srgbClr val="00B0F0"/>
              </a:solidFill>
            </a:endParaRPr>
          </a:p>
        </p:txBody>
      </p:sp>
      <p:pic>
        <p:nvPicPr>
          <p:cNvPr id="5122" name="Picture 2" descr="http://bigeyedeer.files.wordpress.com/2007/04/animal-surpr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340768"/>
            <a:ext cx="46958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8586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 true utility - Cleaning up the internet….</a:t>
            </a:r>
            <a:endParaRPr lang="en-GB" sz="3600" dirty="0"/>
          </a:p>
        </p:txBody>
      </p:sp>
      <p:pic>
        <p:nvPicPr>
          <p:cNvPr id="6146" name="Picture 2" descr="http://lbbonline.com/media/ckeditor/2013/06/05/ci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669" y="2132856"/>
            <a:ext cx="523875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Your Shot: ‘Cif The Web’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772816"/>
            <a:ext cx="2905125"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187624" y="1412776"/>
            <a:ext cx="6840760" cy="0"/>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pic>
        <p:nvPicPr>
          <p:cNvPr id="6150" name="Picture 6" descr="https://s-media-cache-ak0.pinimg.com/236x/65/a8/c3/65a8c3d9f5ef024557280d429309f6b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56" y="4005064"/>
            <a:ext cx="22479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563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Essentials – Helping you fix things</a:t>
            </a:r>
            <a:endParaRPr lang="en-GB" dirty="0"/>
          </a:p>
        </p:txBody>
      </p:sp>
      <p:pic>
        <p:nvPicPr>
          <p:cNvPr id="2050" name="Picture 2" descr="http://douglasjfoley.com/wp-content/uploads/2015/02/lowes-fix-in-six_campaigns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221088"/>
            <a:ext cx="5404123" cy="25310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tumblr.com/b955551efb4e9f86a21dcdaaca0a4a0a/tumblr_inline_mmrdtvwAx61qz4rg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708920"/>
            <a:ext cx="2122225" cy="22733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1) Lowe's Fix in Six on Pinterest | Vines, Rubber Bands and Paint Brushes - Google Chrom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2408" y="1416384"/>
            <a:ext cx="5076056" cy="2732696"/>
          </a:xfrm>
          <a:prstGeom prst="rect">
            <a:avLst/>
          </a:prstGeom>
          <a:ln>
            <a:solidFill>
              <a:schemeClr val="tx1"/>
            </a:solidFill>
          </a:ln>
        </p:spPr>
      </p:pic>
      <p:cxnSp>
        <p:nvCxnSpPr>
          <p:cNvPr id="7" name="Straight Connector 6"/>
          <p:cNvCxnSpPr/>
          <p:nvPr/>
        </p:nvCxnSpPr>
        <p:spPr>
          <a:xfrm>
            <a:off x="1187624" y="1268760"/>
            <a:ext cx="6840760" cy="0"/>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4272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5374957"/>
            <a:ext cx="7632848" cy="646331"/>
          </a:xfrm>
          <a:prstGeom prst="rect">
            <a:avLst/>
          </a:prstGeom>
          <a:noFill/>
        </p:spPr>
        <p:txBody>
          <a:bodyPr wrap="square" rtlCol="0">
            <a:spAutoFit/>
          </a:bodyPr>
          <a:lstStyle/>
          <a:p>
            <a:pPr algn="ctr"/>
            <a:r>
              <a:rPr lang="en-GB" sz="3600" i="1" dirty="0" smtClean="0">
                <a:solidFill>
                  <a:srgbClr val="00B0F0"/>
                </a:solidFill>
              </a:rPr>
              <a:t>Expect (&amp; be) the unexpected</a:t>
            </a:r>
            <a:endParaRPr lang="en-GB" sz="3600" i="1" dirty="0">
              <a:solidFill>
                <a:srgbClr val="00B0F0"/>
              </a:solidFill>
            </a:endParaRPr>
          </a:p>
        </p:txBody>
      </p:sp>
      <p:pic>
        <p:nvPicPr>
          <p:cNvPr id="1026" name="Picture 2" descr="https://s-media-cache-ak0.pinimg.com/736x/01/97/06/019706c4f77aa78b80b149f5ae478e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052736"/>
            <a:ext cx="523875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89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Brightening up a business day</a:t>
            </a:r>
            <a:endParaRPr lang="en-GB" dirty="0"/>
          </a:p>
        </p:txBody>
      </p:sp>
      <p:pic>
        <p:nvPicPr>
          <p:cNvPr id="7172" name="Picture 4" descr="http://www.receptional.com/wp-content/uploads/Snickers%20b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564904"/>
            <a:ext cx="7023903" cy="395094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earchenginewatch.com/IMG/419/257419/snickers-google-buisness-search-370x2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556792"/>
            <a:ext cx="2826181" cy="17491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187624" y="1412776"/>
            <a:ext cx="6840760" cy="0"/>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699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Delightful outdoor…digitally</a:t>
            </a:r>
            <a:endParaRPr lang="en-GB" dirty="0"/>
          </a:p>
        </p:txBody>
      </p:sp>
      <p:cxnSp>
        <p:nvCxnSpPr>
          <p:cNvPr id="4" name="Straight Connector 3"/>
          <p:cNvCxnSpPr/>
          <p:nvPr/>
        </p:nvCxnSpPr>
        <p:spPr>
          <a:xfrm>
            <a:off x="1187624" y="1412776"/>
            <a:ext cx="6840760" cy="0"/>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353540" y="6309320"/>
            <a:ext cx="4436920" cy="369332"/>
          </a:xfrm>
          <a:prstGeom prst="rect">
            <a:avLst/>
          </a:prstGeom>
        </p:spPr>
        <p:txBody>
          <a:bodyPr wrap="none">
            <a:spAutoFit/>
          </a:bodyPr>
          <a:lstStyle/>
          <a:p>
            <a:r>
              <a:rPr lang="en-GB" dirty="0" smtClean="0">
                <a:solidFill>
                  <a:schemeClr val="bg1">
                    <a:lumMod val="50000"/>
                  </a:schemeClr>
                </a:solidFill>
              </a:rPr>
              <a:t>Watch here: https</a:t>
            </a:r>
            <a:r>
              <a:rPr lang="en-GB" dirty="0">
                <a:solidFill>
                  <a:schemeClr val="bg1">
                    <a:lumMod val="50000"/>
                  </a:schemeClr>
                </a:solidFill>
              </a:rPr>
              <a:t>://youtu.be/Go9rf9GmYpM</a:t>
            </a:r>
          </a:p>
        </p:txBody>
      </p:sp>
      <p:pic>
        <p:nvPicPr>
          <p:cNvPr id="2050" name="Picture 2" descr="http://grandvisual.com/wp-content/uploads/sites/2/2014/03/PepsiMax_AR_Spacecra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524" y="2060848"/>
            <a:ext cx="6278860" cy="347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229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Top tips for brands online</a:t>
            </a:r>
            <a:endParaRPr lang="en-GB" dirty="0"/>
          </a:p>
        </p:txBody>
      </p:sp>
      <p:sp>
        <p:nvSpPr>
          <p:cNvPr id="6" name="Content Placeholder 5"/>
          <p:cNvSpPr>
            <a:spLocks noGrp="1"/>
          </p:cNvSpPr>
          <p:nvPr>
            <p:ph sz="half" idx="2"/>
          </p:nvPr>
        </p:nvSpPr>
        <p:spPr>
          <a:xfrm>
            <a:off x="3563888" y="1927373"/>
            <a:ext cx="5580112" cy="4525963"/>
          </a:xfrm>
        </p:spPr>
        <p:txBody>
          <a:bodyPr/>
          <a:lstStyle/>
          <a:p>
            <a:pPr>
              <a:buClr>
                <a:srgbClr val="00B0F0"/>
              </a:buClr>
            </a:pPr>
            <a:r>
              <a:rPr lang="en-GB" dirty="0" smtClean="0"/>
              <a:t>Never ignore the consumer</a:t>
            </a:r>
          </a:p>
          <a:p>
            <a:pPr>
              <a:buClr>
                <a:srgbClr val="00B0F0"/>
              </a:buClr>
            </a:pPr>
            <a:r>
              <a:rPr lang="en-GB" dirty="0" smtClean="0"/>
              <a:t>Don’t leave the ads to the robots</a:t>
            </a:r>
          </a:p>
          <a:p>
            <a:pPr>
              <a:buClr>
                <a:srgbClr val="00B0F0"/>
              </a:buClr>
            </a:pPr>
            <a:r>
              <a:rPr lang="en-GB" dirty="0" smtClean="0"/>
              <a:t>Delight, entertain &amp; engage</a:t>
            </a:r>
          </a:p>
          <a:p>
            <a:pPr>
              <a:buClr>
                <a:srgbClr val="00B0F0"/>
              </a:buClr>
            </a:pPr>
            <a:r>
              <a:rPr lang="en-GB" dirty="0" smtClean="0"/>
              <a:t>Avoid “making the logo bigger”</a:t>
            </a:r>
          </a:p>
          <a:p>
            <a:pPr>
              <a:buClr>
                <a:srgbClr val="00B0F0"/>
              </a:buClr>
            </a:pPr>
            <a:r>
              <a:rPr lang="en-GB" dirty="0" smtClean="0"/>
              <a:t>Provide truly useful content</a:t>
            </a:r>
          </a:p>
          <a:p>
            <a:pPr>
              <a:buClr>
                <a:srgbClr val="00B0F0"/>
              </a:buClr>
            </a:pPr>
            <a:r>
              <a:rPr lang="en-GB" dirty="0" smtClean="0"/>
              <a:t>Solve folks’ problems</a:t>
            </a:r>
          </a:p>
          <a:p>
            <a:pPr>
              <a:buClr>
                <a:srgbClr val="00B0F0"/>
              </a:buClr>
            </a:pPr>
            <a:r>
              <a:rPr lang="en-GB" dirty="0" smtClean="0"/>
              <a:t>Surprise (&amp; delight again)</a:t>
            </a:r>
          </a:p>
          <a:p>
            <a:pPr>
              <a:buClr>
                <a:srgbClr val="00B0F0"/>
              </a:buClr>
            </a:pPr>
            <a:r>
              <a:rPr lang="en-GB" dirty="0" smtClean="0"/>
              <a:t>Embed sharing at the heart</a:t>
            </a:r>
          </a:p>
          <a:p>
            <a:pPr>
              <a:buClr>
                <a:srgbClr val="00B0F0"/>
              </a:buClr>
            </a:pPr>
            <a:endParaRPr lang="en-GB" dirty="0" smtClean="0"/>
          </a:p>
          <a:p>
            <a:pPr>
              <a:buClr>
                <a:srgbClr val="00B0F0"/>
              </a:buClr>
            </a:pPr>
            <a:endParaRPr lang="en-GB" sz="2400" dirty="0" smtClean="0"/>
          </a:p>
          <a:p>
            <a:pPr>
              <a:buClr>
                <a:srgbClr val="00B0F0"/>
              </a:buClr>
            </a:pPr>
            <a:endParaRPr lang="en-GB" dirty="0" smtClean="0"/>
          </a:p>
          <a:p>
            <a:pPr>
              <a:buClr>
                <a:srgbClr val="00B0F0"/>
              </a:buClr>
            </a:pPr>
            <a:endParaRPr lang="en-GB" dirty="0" smtClean="0"/>
          </a:p>
          <a:p>
            <a:pPr>
              <a:buClr>
                <a:srgbClr val="00B0F0"/>
              </a:buClr>
            </a:pPr>
            <a:endParaRPr lang="en-GB" dirty="0"/>
          </a:p>
        </p:txBody>
      </p:sp>
      <p:sp>
        <p:nvSpPr>
          <p:cNvPr id="8" name="Rounded Rectangle 7"/>
          <p:cNvSpPr/>
          <p:nvPr/>
        </p:nvSpPr>
        <p:spPr>
          <a:xfrm>
            <a:off x="251520" y="3212976"/>
            <a:ext cx="2808312" cy="86409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Century Gothic" panose="020B0502020202020204" pitchFamily="34" charset="0"/>
              </a:rPr>
              <a:t>THE AGE OF REPUTATION</a:t>
            </a:r>
            <a:endParaRPr lang="en-GB" sz="1600" b="1" dirty="0">
              <a:latin typeface="Century Gothic" panose="020B0502020202020204" pitchFamily="34" charset="0"/>
            </a:endParaRPr>
          </a:p>
        </p:txBody>
      </p:sp>
      <p:cxnSp>
        <p:nvCxnSpPr>
          <p:cNvPr id="10" name="Straight Connector 9"/>
          <p:cNvCxnSpPr/>
          <p:nvPr/>
        </p:nvCxnSpPr>
        <p:spPr>
          <a:xfrm>
            <a:off x="1187624" y="1412776"/>
            <a:ext cx="6840760" cy="0"/>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76562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Agenda</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endParaRPr lang="en-GB" dirty="0"/>
          </a:p>
        </p:txBody>
      </p:sp>
      <p:cxnSp>
        <p:nvCxnSpPr>
          <p:cNvPr id="5" name="Straight Connector 4"/>
          <p:cNvCxnSpPr/>
          <p:nvPr/>
        </p:nvCxnSpPr>
        <p:spPr>
          <a:xfrm>
            <a:off x="1187624" y="1412776"/>
            <a:ext cx="6840760" cy="0"/>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560" y="1772816"/>
            <a:ext cx="7920880" cy="8094524"/>
          </a:xfrm>
          <a:prstGeom prst="rect">
            <a:avLst/>
          </a:prstGeom>
          <a:noFill/>
        </p:spPr>
        <p:txBody>
          <a:bodyPr wrap="square" rtlCol="0">
            <a:spAutoFit/>
          </a:bodyPr>
          <a:lstStyle/>
          <a:p>
            <a:pPr marL="571500" indent="-571500">
              <a:buClr>
                <a:srgbClr val="00B0F0"/>
              </a:buClr>
              <a:buFont typeface="Wingdings" panose="05000000000000000000" pitchFamily="2" charset="2"/>
              <a:buChar char="§"/>
            </a:pPr>
            <a:r>
              <a:rPr lang="en-GB" sz="4000" dirty="0" smtClean="0"/>
              <a:t>Reinvention amidst chaos</a:t>
            </a:r>
          </a:p>
          <a:p>
            <a:pPr>
              <a:buClr>
                <a:srgbClr val="00B0F0"/>
              </a:buClr>
            </a:pPr>
            <a:endParaRPr lang="en-GB" sz="4000" dirty="0" smtClean="0"/>
          </a:p>
          <a:p>
            <a:pPr marL="571500" indent="-571500">
              <a:buClr>
                <a:srgbClr val="00B0F0"/>
              </a:buClr>
              <a:buFont typeface="Wingdings" panose="05000000000000000000" pitchFamily="2" charset="2"/>
              <a:buChar char="§"/>
            </a:pPr>
            <a:r>
              <a:rPr lang="en-GB" sz="4000" dirty="0" smtClean="0"/>
              <a:t>Understated entertainers</a:t>
            </a:r>
          </a:p>
          <a:p>
            <a:pPr marL="571500" indent="-571500">
              <a:buClr>
                <a:srgbClr val="00B0F0"/>
              </a:buClr>
              <a:buFont typeface="Wingdings" panose="05000000000000000000" pitchFamily="2" charset="2"/>
              <a:buChar char="§"/>
            </a:pPr>
            <a:endParaRPr lang="en-GB" sz="4000" dirty="0" smtClean="0"/>
          </a:p>
          <a:p>
            <a:pPr marL="571500" indent="-571500">
              <a:buClr>
                <a:srgbClr val="00B0F0"/>
              </a:buClr>
              <a:buFont typeface="Wingdings" panose="05000000000000000000" pitchFamily="2" charset="2"/>
              <a:buChar char="§"/>
            </a:pPr>
            <a:r>
              <a:rPr lang="en-GB" sz="4000" dirty="0" smtClean="0"/>
              <a:t>The importance of being useful</a:t>
            </a:r>
          </a:p>
          <a:p>
            <a:pPr marL="571500" indent="-571500">
              <a:buClr>
                <a:srgbClr val="00B0F0"/>
              </a:buClr>
              <a:buFont typeface="Wingdings" panose="05000000000000000000" pitchFamily="2" charset="2"/>
              <a:buChar char="§"/>
            </a:pPr>
            <a:endParaRPr lang="en-GB" sz="4000" dirty="0" smtClean="0"/>
          </a:p>
          <a:p>
            <a:pPr marL="571500" indent="-571500">
              <a:buClr>
                <a:srgbClr val="00B0F0"/>
              </a:buClr>
              <a:buFont typeface="Wingdings" panose="05000000000000000000" pitchFamily="2" charset="2"/>
              <a:buChar char="§"/>
            </a:pPr>
            <a:r>
              <a:rPr lang="en-GB" sz="4000" dirty="0" smtClean="0"/>
              <a:t>Expect (&amp; be) the unexpected</a:t>
            </a:r>
          </a:p>
          <a:p>
            <a:pPr marL="571500" indent="-571500">
              <a:buClr>
                <a:srgbClr val="00B0F0"/>
              </a:buClr>
              <a:buFont typeface="Wingdings" panose="05000000000000000000" pitchFamily="2" charset="2"/>
              <a:buChar char="§"/>
            </a:pPr>
            <a:endParaRPr lang="en-GB" sz="4000" dirty="0" smtClean="0"/>
          </a:p>
          <a:p>
            <a:pPr marL="571500" indent="-571500">
              <a:buClr>
                <a:srgbClr val="00B0F0"/>
              </a:buClr>
              <a:buFont typeface="Wingdings" panose="05000000000000000000" pitchFamily="2" charset="2"/>
              <a:buChar char="§"/>
            </a:pPr>
            <a:endParaRPr lang="en-GB" sz="4000" dirty="0" smtClean="0"/>
          </a:p>
          <a:p>
            <a:pPr marL="571500" indent="-571500">
              <a:buClr>
                <a:srgbClr val="00B0F0"/>
              </a:buClr>
              <a:buFont typeface="Wingdings" panose="05000000000000000000" pitchFamily="2" charset="2"/>
              <a:buChar char="§"/>
            </a:pPr>
            <a:endParaRPr lang="en-GB" sz="4000" dirty="0" smtClean="0"/>
          </a:p>
          <a:p>
            <a:pPr marL="571500" indent="-571500">
              <a:buClr>
                <a:srgbClr val="00B0F0"/>
              </a:buClr>
              <a:buFont typeface="Wingdings" panose="05000000000000000000" pitchFamily="2" charset="2"/>
              <a:buChar char="§"/>
            </a:pPr>
            <a:endParaRPr lang="en-GB" sz="4000" dirty="0" smtClean="0"/>
          </a:p>
          <a:p>
            <a:pPr marL="571500" indent="-571500">
              <a:buClr>
                <a:srgbClr val="00B0F0"/>
              </a:buClr>
              <a:buFont typeface="Wingdings" panose="05000000000000000000" pitchFamily="2" charset="2"/>
              <a:buChar char="§"/>
            </a:pPr>
            <a:endParaRPr lang="en-GB" sz="4000" dirty="0" smtClean="0"/>
          </a:p>
          <a:p>
            <a:pPr marL="285750" indent="-285750">
              <a:buClr>
                <a:srgbClr val="00B0F0"/>
              </a:buClr>
              <a:buFont typeface="Courier New" panose="02070309020205020404" pitchFamily="49" charset="0"/>
              <a:buChar char="o"/>
            </a:pPr>
            <a:endParaRPr lang="en-GB" sz="4000" dirty="0"/>
          </a:p>
        </p:txBody>
      </p:sp>
    </p:spTree>
    <p:extLst>
      <p:ext uri="{BB962C8B-B14F-4D97-AF65-F5344CB8AC3E}">
        <p14:creationId xmlns:p14="http://schemas.microsoft.com/office/powerpoint/2010/main" val="710872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040" y="1556792"/>
            <a:ext cx="7772400" cy="2478137"/>
          </a:xfrm>
          <a:ln w="38100">
            <a:solidFill>
              <a:srgbClr val="00B0F0"/>
            </a:solidFill>
          </a:ln>
        </p:spPr>
        <p:txBody>
          <a:bodyPr>
            <a:normAutofit fontScale="90000"/>
          </a:bodyPr>
          <a:lstStyle/>
          <a:p>
            <a:r>
              <a:rPr lang="en-GB" b="1" dirty="0" smtClean="0">
                <a:solidFill>
                  <a:schemeClr val="tx1">
                    <a:lumMod val="85000"/>
                    <a:lumOff val="15000"/>
                  </a:schemeClr>
                </a:solidFill>
              </a:rPr>
              <a:t/>
            </a:r>
            <a:br>
              <a:rPr lang="en-GB" b="1" dirty="0" smtClean="0">
                <a:solidFill>
                  <a:schemeClr val="tx1">
                    <a:lumMod val="85000"/>
                    <a:lumOff val="15000"/>
                  </a:schemeClr>
                </a:solidFill>
              </a:rPr>
            </a:br>
            <a:r>
              <a:rPr lang="en-GB" b="1" dirty="0" smtClean="0">
                <a:solidFill>
                  <a:schemeClr val="tx1">
                    <a:lumMod val="85000"/>
                    <a:lumOff val="15000"/>
                  </a:schemeClr>
                </a:solidFill>
              </a:rPr>
              <a:t>Any questions?</a:t>
            </a:r>
            <a:br>
              <a:rPr lang="en-GB" b="1" dirty="0" smtClean="0">
                <a:solidFill>
                  <a:schemeClr val="tx1">
                    <a:lumMod val="85000"/>
                    <a:lumOff val="15000"/>
                  </a:schemeClr>
                </a:solidFill>
              </a:rPr>
            </a:br>
            <a:r>
              <a:rPr lang="en-GB" i="1" dirty="0" smtClean="0">
                <a:solidFill>
                  <a:schemeClr val="tx1">
                    <a:lumMod val="85000"/>
                    <a:lumOff val="15000"/>
                  </a:schemeClr>
                </a:solidFill>
              </a:rPr>
              <a:t>Thank you, &amp; stay in touch! </a:t>
            </a:r>
            <a:br>
              <a:rPr lang="en-GB" i="1" dirty="0" smtClean="0">
                <a:solidFill>
                  <a:schemeClr val="tx1">
                    <a:lumMod val="85000"/>
                    <a:lumOff val="15000"/>
                  </a:schemeClr>
                </a:solidFill>
              </a:rPr>
            </a:br>
            <a:r>
              <a:rPr lang="en-GB" sz="3100" i="1" dirty="0" smtClean="0">
                <a:solidFill>
                  <a:schemeClr val="tx1">
                    <a:lumMod val="85000"/>
                    <a:lumOff val="15000"/>
                  </a:schemeClr>
                </a:solidFill>
              </a:rPr>
              <a:t>Kristin </a:t>
            </a:r>
            <a:r>
              <a:rPr lang="en-GB" sz="3100" i="1" dirty="0" err="1" smtClean="0">
                <a:solidFill>
                  <a:schemeClr val="tx1">
                    <a:lumMod val="85000"/>
                    <a:lumOff val="15000"/>
                  </a:schemeClr>
                </a:solidFill>
              </a:rPr>
              <a:t>Brewe</a:t>
            </a:r>
            <a:r>
              <a:rPr lang="en-GB" sz="3100" i="1" dirty="0" smtClean="0">
                <a:solidFill>
                  <a:schemeClr val="tx1">
                    <a:lumMod val="85000"/>
                    <a:lumOff val="15000"/>
                  </a:schemeClr>
                </a:solidFill>
              </a:rPr>
              <a:t>, www.kristinbrewe.com</a:t>
            </a:r>
            <a:br>
              <a:rPr lang="en-GB" sz="3100" i="1" dirty="0" smtClean="0">
                <a:solidFill>
                  <a:schemeClr val="tx1">
                    <a:lumMod val="85000"/>
                    <a:lumOff val="15000"/>
                  </a:schemeClr>
                </a:solidFill>
              </a:rPr>
            </a:br>
            <a:endParaRPr lang="en-GB" sz="3100" i="1" dirty="0">
              <a:solidFill>
                <a:schemeClr val="tx1">
                  <a:lumMod val="85000"/>
                  <a:lumOff val="15000"/>
                </a:schemeClr>
              </a:solidFill>
            </a:endParaRPr>
          </a:p>
        </p:txBody>
      </p:sp>
      <p:pic>
        <p:nvPicPr>
          <p:cNvPr id="4" name="Picture 10" descr="http://victoriahall.com/wp-content/uploads/2014/05/Westminster-University-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021288"/>
            <a:ext cx="1959769" cy="681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3-eu-west-1.amazonaws.com/nusdigital/image/images/67753/original/UWL_LOGO_945x350p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1" y="5927195"/>
            <a:ext cx="2265716" cy="83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64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wesomehalloweencostumeideas.com/wp-content/uploads/2014/09/13058-mad-men-mad-men-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0"/>
            <a:ext cx="46634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924" y="692758"/>
            <a:ext cx="5353652" cy="6165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319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noAutofit/>
          </a:bodyPr>
          <a:lstStyle/>
          <a:p>
            <a:pPr marL="0" indent="0" algn="ctr">
              <a:buNone/>
            </a:pPr>
            <a:r>
              <a:rPr lang="en-GB" sz="4400" b="1" dirty="0" smtClean="0"/>
              <a:t>Product</a:t>
            </a:r>
          </a:p>
          <a:p>
            <a:pPr marL="0" indent="0" algn="ctr">
              <a:buNone/>
            </a:pPr>
            <a:endParaRPr lang="en-GB" sz="4400" b="1" dirty="0"/>
          </a:p>
          <a:p>
            <a:pPr marL="0" indent="0" algn="ctr">
              <a:buNone/>
            </a:pPr>
            <a:r>
              <a:rPr lang="en-GB" sz="4400" b="1" dirty="0" smtClean="0"/>
              <a:t>Placement</a:t>
            </a:r>
          </a:p>
          <a:p>
            <a:pPr marL="0" indent="0" algn="ctr">
              <a:buNone/>
            </a:pPr>
            <a:endParaRPr lang="en-GB" sz="4400" b="1" dirty="0"/>
          </a:p>
          <a:p>
            <a:pPr marL="0" indent="0" algn="ctr">
              <a:buNone/>
            </a:pPr>
            <a:r>
              <a:rPr lang="en-GB" sz="4400" b="1" dirty="0" smtClean="0"/>
              <a:t>Price</a:t>
            </a:r>
          </a:p>
          <a:p>
            <a:pPr marL="0" indent="0" algn="ctr">
              <a:buNone/>
            </a:pPr>
            <a:endParaRPr lang="en-GB" sz="4400" b="1" dirty="0"/>
          </a:p>
          <a:p>
            <a:pPr marL="0" indent="0" algn="ctr">
              <a:buNone/>
            </a:pPr>
            <a:r>
              <a:rPr lang="en-GB" sz="4400" b="1" dirty="0" smtClean="0"/>
              <a:t>Promotion</a:t>
            </a:r>
            <a:endParaRPr lang="en-GB" sz="4400" b="1" dirty="0"/>
          </a:p>
        </p:txBody>
      </p:sp>
      <p:sp>
        <p:nvSpPr>
          <p:cNvPr id="4" name="Multiply 3"/>
          <p:cNvSpPr/>
          <p:nvPr/>
        </p:nvSpPr>
        <p:spPr>
          <a:xfrm>
            <a:off x="-35534" y="-205846"/>
            <a:ext cx="8964488" cy="7461448"/>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0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Today’s consumer context</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endParaRPr lang="en-GB" dirty="0"/>
          </a:p>
        </p:txBody>
      </p:sp>
      <p:cxnSp>
        <p:nvCxnSpPr>
          <p:cNvPr id="5" name="Straight Connector 4"/>
          <p:cNvCxnSpPr/>
          <p:nvPr/>
        </p:nvCxnSpPr>
        <p:spPr>
          <a:xfrm>
            <a:off x="1187624" y="1412776"/>
            <a:ext cx="6840760" cy="0"/>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236798" y="1628800"/>
            <a:ext cx="4371206" cy="2612062"/>
          </a:xfrm>
          <a:prstGeom prst="rect">
            <a:avLst/>
          </a:prstGeom>
        </p:spPr>
      </p:pic>
      <p:pic>
        <p:nvPicPr>
          <p:cNvPr id="7" name="Picture 6"/>
          <p:cNvPicPr>
            <a:picLocks noChangeAspect="1"/>
          </p:cNvPicPr>
          <p:nvPr/>
        </p:nvPicPr>
        <p:blipFill>
          <a:blip r:embed="rId4"/>
          <a:stretch>
            <a:fillRect/>
          </a:stretch>
        </p:blipFill>
        <p:spPr>
          <a:xfrm>
            <a:off x="4788024" y="1700808"/>
            <a:ext cx="4140460" cy="2556734"/>
          </a:xfrm>
          <a:prstGeom prst="rect">
            <a:avLst/>
          </a:prstGeom>
        </p:spPr>
      </p:pic>
      <p:pic>
        <p:nvPicPr>
          <p:cNvPr id="8" name="Picture 7"/>
          <p:cNvPicPr>
            <a:picLocks noChangeAspect="1"/>
          </p:cNvPicPr>
          <p:nvPr/>
        </p:nvPicPr>
        <p:blipFill>
          <a:blip r:embed="rId5"/>
          <a:stretch>
            <a:fillRect/>
          </a:stretch>
        </p:blipFill>
        <p:spPr>
          <a:xfrm>
            <a:off x="2627784" y="4389235"/>
            <a:ext cx="3913795" cy="2352133"/>
          </a:xfrm>
          <a:prstGeom prst="rect">
            <a:avLst/>
          </a:prstGeom>
        </p:spPr>
      </p:pic>
      <p:sp>
        <p:nvSpPr>
          <p:cNvPr id="4" name="TextBox 3"/>
          <p:cNvSpPr txBox="1"/>
          <p:nvPr/>
        </p:nvSpPr>
        <p:spPr>
          <a:xfrm rot="16200000">
            <a:off x="-1756966" y="2845199"/>
            <a:ext cx="3831146" cy="246221"/>
          </a:xfrm>
          <a:prstGeom prst="rect">
            <a:avLst/>
          </a:prstGeom>
          <a:noFill/>
        </p:spPr>
        <p:txBody>
          <a:bodyPr wrap="square" rtlCol="0">
            <a:spAutoFit/>
          </a:bodyPr>
          <a:lstStyle/>
          <a:p>
            <a:r>
              <a:rPr lang="en-GB" sz="1000" dirty="0" smtClean="0"/>
              <a:t>Source: Faith Popcorn’s </a:t>
            </a:r>
            <a:r>
              <a:rPr lang="en-GB" sz="1000" dirty="0" err="1" smtClean="0"/>
              <a:t>BrainReserve</a:t>
            </a:r>
            <a:r>
              <a:rPr lang="en-GB" sz="1000" dirty="0" smtClean="0"/>
              <a:t> - </a:t>
            </a:r>
            <a:r>
              <a:rPr lang="en-GB" sz="1000" dirty="0" err="1" smtClean="0"/>
              <a:t>Trendbank</a:t>
            </a:r>
            <a:endParaRPr lang="en-GB" sz="1000" dirty="0"/>
          </a:p>
        </p:txBody>
      </p:sp>
    </p:spTree>
    <p:extLst>
      <p:ext uri="{BB962C8B-B14F-4D97-AF65-F5344CB8AC3E}">
        <p14:creationId xmlns:p14="http://schemas.microsoft.com/office/powerpoint/2010/main" val="375358685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descr="https://assets.econsultancy.com/images/resized/0002/5062/popups-blog-full.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7" descr="https://assets.econsultancy.com/images/resized/0002/5062/popups-blog-full.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7" name="Picture 9" descr="https://assets.econsultancy.com/images/resized/0002/5062/popups-blog-ful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89" y="167556"/>
            <a:ext cx="8736904" cy="654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101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world turns off digital display</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556792"/>
            <a:ext cx="7190799" cy="5152260"/>
          </a:xfrm>
        </p:spPr>
      </p:pic>
      <p:cxnSp>
        <p:nvCxnSpPr>
          <p:cNvPr id="5" name="Straight Connector 4"/>
          <p:cNvCxnSpPr/>
          <p:nvPr/>
        </p:nvCxnSpPr>
        <p:spPr>
          <a:xfrm>
            <a:off x="1187624" y="1412776"/>
            <a:ext cx="6840760" cy="0"/>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2523436" y="3251629"/>
            <a:ext cx="6372200" cy="246221"/>
          </a:xfrm>
          <a:prstGeom prst="rect">
            <a:avLst/>
          </a:prstGeom>
          <a:noFill/>
        </p:spPr>
        <p:txBody>
          <a:bodyPr wrap="square" rtlCol="0">
            <a:spAutoFit/>
          </a:bodyPr>
          <a:lstStyle/>
          <a:p>
            <a:r>
              <a:rPr lang="en-GB" sz="1000" dirty="0" smtClean="0"/>
              <a:t>Source: </a:t>
            </a:r>
            <a:r>
              <a:rPr lang="en-GB" sz="1000" dirty="0" err="1" smtClean="0"/>
              <a:t>PageFair</a:t>
            </a:r>
            <a:r>
              <a:rPr lang="en-GB" sz="1000" dirty="0" smtClean="0"/>
              <a:t> 2015 </a:t>
            </a:r>
            <a:r>
              <a:rPr lang="en-GB" sz="1000" dirty="0" err="1" smtClean="0"/>
              <a:t>Adblocker</a:t>
            </a:r>
            <a:r>
              <a:rPr lang="en-GB" sz="1000" dirty="0" smtClean="0"/>
              <a:t> Explorer Report</a:t>
            </a:r>
            <a:r>
              <a:rPr lang="en-GB" sz="1000" dirty="0"/>
              <a:t>, http://blog.pagefair.com/2015/adblock-explorer/</a:t>
            </a:r>
          </a:p>
        </p:txBody>
      </p:sp>
    </p:spTree>
    <p:extLst>
      <p:ext uri="{BB962C8B-B14F-4D97-AF65-F5344CB8AC3E}">
        <p14:creationId xmlns:p14="http://schemas.microsoft.com/office/powerpoint/2010/main" val="261089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627784" y="2564904"/>
            <a:ext cx="4320480" cy="2123658"/>
          </a:xfrm>
          <a:prstGeom prst="rect">
            <a:avLst/>
          </a:prstGeom>
          <a:noFill/>
        </p:spPr>
        <p:txBody>
          <a:bodyPr wrap="square" rtlCol="0">
            <a:spAutoFit/>
          </a:bodyPr>
          <a:lstStyle/>
          <a:p>
            <a:r>
              <a:rPr lang="en-GB" sz="6600" dirty="0" smtClean="0">
                <a:solidFill>
                  <a:schemeClr val="bg1"/>
                </a:solidFill>
              </a:rPr>
              <a:t>The age of reputation</a:t>
            </a:r>
            <a:endParaRPr lang="en-GB" sz="6600" dirty="0">
              <a:solidFill>
                <a:schemeClr val="bg1"/>
              </a:solidFill>
            </a:endParaRPr>
          </a:p>
        </p:txBody>
      </p:sp>
    </p:spTree>
    <p:extLst>
      <p:ext uri="{BB962C8B-B14F-4D97-AF65-F5344CB8AC3E}">
        <p14:creationId xmlns:p14="http://schemas.microsoft.com/office/powerpoint/2010/main" val="764602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who cares most wi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who cares most wi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kyleporter.net/wp-content/uploads/2015/04/WhoeverCaresTheMostWins-550x4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836712"/>
            <a:ext cx="7341302"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41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3925</TotalTime>
  <Words>1595</Words>
  <Application>Microsoft Office PowerPoint</Application>
  <PresentationFormat>On-screen Show (4:3)</PresentationFormat>
  <Paragraphs>123</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Courier New</vt:lpstr>
      <vt:lpstr>Wingdings</vt:lpstr>
      <vt:lpstr>Office Theme</vt:lpstr>
      <vt:lpstr> Advertising Online in the Age of Reputation Kristin Brewe, Lecturer in Advertising - UWL</vt:lpstr>
      <vt:lpstr>Agenda</vt:lpstr>
      <vt:lpstr>PowerPoint Presentation</vt:lpstr>
      <vt:lpstr>PowerPoint Presentation</vt:lpstr>
      <vt:lpstr>Today’s consumer context</vt:lpstr>
      <vt:lpstr>PowerPoint Presentation</vt:lpstr>
      <vt:lpstr>The world turns off digital display</vt:lpstr>
      <vt:lpstr>PowerPoint Presentation</vt:lpstr>
      <vt:lpstr>PowerPoint Presentation</vt:lpstr>
      <vt:lpstr>PowerPoint Presentation</vt:lpstr>
      <vt:lpstr>PowerPoint Presentation</vt:lpstr>
      <vt:lpstr>Beyond the Product Demo</vt:lpstr>
      <vt:lpstr>PowerPoint Presentation</vt:lpstr>
      <vt:lpstr>A true utility - Cleaning up the internet….</vt:lpstr>
      <vt:lpstr>Essentials – Helping you fix things</vt:lpstr>
      <vt:lpstr>PowerPoint Presentation</vt:lpstr>
      <vt:lpstr>Brightening up a business day</vt:lpstr>
      <vt:lpstr>Delightful outdoor…digitally</vt:lpstr>
      <vt:lpstr>Top tips for brands online</vt:lpstr>
      <vt:lpstr> Any questions? Thank you, &amp; stay in touch!  Kristin Brewe, www.kristinbrewe.com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&amp; Advertising Overview BORING TITLE!</dc:title>
  <dc:creator>kbrewe@hotmail.com</dc:creator>
  <cp:lastModifiedBy>Kristin Brewe</cp:lastModifiedBy>
  <cp:revision>45</cp:revision>
  <dcterms:created xsi:type="dcterms:W3CDTF">2015-03-11T16:20:21Z</dcterms:created>
  <dcterms:modified xsi:type="dcterms:W3CDTF">2016-08-01T12:42:26Z</dcterms:modified>
</cp:coreProperties>
</file>