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4"/>
  </p:notesMasterIdLst>
  <p:sldIdLst>
    <p:sldId id="256" r:id="rId2"/>
    <p:sldId id="258" r:id="rId3"/>
    <p:sldId id="269" r:id="rId4"/>
    <p:sldId id="260" r:id="rId5"/>
    <p:sldId id="272" r:id="rId6"/>
    <p:sldId id="273" r:id="rId7"/>
    <p:sldId id="286" r:id="rId8"/>
    <p:sldId id="287" r:id="rId9"/>
    <p:sldId id="265" r:id="rId10"/>
    <p:sldId id="278" r:id="rId11"/>
    <p:sldId id="274" r:id="rId12"/>
    <p:sldId id="279" r:id="rId13"/>
    <p:sldId id="280" r:id="rId14"/>
    <p:sldId id="281" r:id="rId15"/>
    <p:sldId id="271" r:id="rId16"/>
    <p:sldId id="282" r:id="rId17"/>
    <p:sldId id="283" r:id="rId18"/>
    <p:sldId id="284" r:id="rId19"/>
    <p:sldId id="285" r:id="rId20"/>
    <p:sldId id="276" r:id="rId21"/>
    <p:sldId id="27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8BF0B-B878-43C5-B673-F19583E8939D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2B26E-BC6A-4C30-B1A3-176604ED4C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21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2B26E-BC6A-4C30-B1A3-176604ED4C72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7361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41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70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20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1942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2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3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63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8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490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806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E4A2A930-C284-4E90-AD47-8A1609F19CEE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ED101FBD-825B-4E8D-95B8-535098A8F11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015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11960" y="548680"/>
            <a:ext cx="475252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COMPOSE YOUR FUTURE 2016</a:t>
            </a:r>
          </a:p>
        </p:txBody>
      </p:sp>
      <p:pic>
        <p:nvPicPr>
          <p:cNvPr id="1026" name="Picture 2" descr="UCAS Guide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0339" b="20339"/>
          <a:stretch>
            <a:fillRect/>
          </a:stretch>
        </p:blipFill>
        <p:spPr bwMode="auto">
          <a:xfrm>
            <a:off x="1043608" y="1393858"/>
            <a:ext cx="2232223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type="body" sz="half" idx="2"/>
          </p:nvPr>
        </p:nvSpPr>
        <p:spPr>
          <a:xfrm>
            <a:off x="5436096" y="1700808"/>
            <a:ext cx="1842592" cy="33843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r>
              <a:rPr lang="en-GB" sz="2000" dirty="0"/>
              <a:t>The </a:t>
            </a:r>
            <a:r>
              <a:rPr lang="en-GB" sz="2000" b="1" dirty="0"/>
              <a:t>UCAS Guide</a:t>
            </a:r>
            <a:r>
              <a:rPr lang="en-GB" sz="2000" dirty="0"/>
              <a:t> to getting into </a:t>
            </a:r>
            <a:r>
              <a:rPr lang="en-GB" sz="2000" b="1" dirty="0"/>
              <a:t>University and College 2011</a:t>
            </a:r>
          </a:p>
          <a:p>
            <a:endParaRPr lang="en-GB" sz="2000" b="1" dirty="0"/>
          </a:p>
          <a:p>
            <a:endParaRPr lang="en-GB" sz="2000" dirty="0"/>
          </a:p>
          <a:p>
            <a:r>
              <a:rPr lang="en-GB" sz="2000" dirty="0"/>
              <a:t>There is also a very detailed web site that will tell you everything you need to know about the entire applicant journey.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060" y="820919"/>
            <a:ext cx="3721053" cy="48961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765" y="645107"/>
            <a:ext cx="3854953" cy="839677"/>
          </a:xfrm>
        </p:spPr>
        <p:txBody>
          <a:bodyPr>
            <a:normAutofit fontScale="90000"/>
          </a:bodyPr>
          <a:lstStyle/>
          <a:p>
            <a:r>
              <a:rPr lang="en-GB" sz="2000" b="1" dirty="0"/>
              <a:t>Before the audition ask yourself these questions:</a:t>
            </a:r>
            <a:br>
              <a:rPr lang="en-GB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765" y="1484784"/>
            <a:ext cx="3854953" cy="3672408"/>
          </a:xfrm>
        </p:spPr>
        <p:txBody>
          <a:bodyPr>
            <a:normAutofit/>
          </a:bodyPr>
          <a:lstStyle/>
          <a:p>
            <a:pPr>
              <a:lnSpc>
                <a:spcPct val="74000"/>
              </a:lnSpc>
              <a:buNone/>
            </a:pPr>
            <a:r>
              <a:rPr lang="en-GB" sz="1900" b="1" dirty="0"/>
              <a:t>                    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What special  gifts do you possess?  Name them.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Are you aware of the competition?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Are you really prepared to work hard?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Do you always seek praise?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What plans do you have if you don’t succeed?</a:t>
            </a:r>
          </a:p>
        </p:txBody>
      </p:sp>
    </p:spTree>
    <p:extLst>
      <p:ext uri="{BB962C8B-B14F-4D97-AF65-F5344CB8AC3E}">
        <p14:creationId xmlns:p14="http://schemas.microsoft.com/office/powerpoint/2010/main" val="299942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060" y="880254"/>
            <a:ext cx="3721053" cy="47774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765" y="645107"/>
            <a:ext cx="3854953" cy="839677"/>
          </a:xfrm>
        </p:spPr>
        <p:txBody>
          <a:bodyPr>
            <a:normAutofit fontScale="90000"/>
          </a:bodyPr>
          <a:lstStyle/>
          <a:p>
            <a:r>
              <a:rPr lang="en-GB" sz="2000" b="1" dirty="0"/>
              <a:t>Before the audition you must do the following:</a:t>
            </a:r>
            <a:br>
              <a:rPr lang="en-GB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765" y="1484784"/>
            <a:ext cx="3854953" cy="4382616"/>
          </a:xfrm>
        </p:spPr>
        <p:txBody>
          <a:bodyPr>
            <a:normAutofit/>
          </a:bodyPr>
          <a:lstStyle/>
          <a:p>
            <a:pPr>
              <a:lnSpc>
                <a:spcPct val="74000"/>
              </a:lnSpc>
              <a:buNone/>
            </a:pPr>
            <a:endParaRPr lang="en-GB" sz="1700" b="1" dirty="0"/>
          </a:p>
          <a:p>
            <a:pPr marL="0" indent="0">
              <a:lnSpc>
                <a:spcPct val="74000"/>
              </a:lnSpc>
              <a:buNone/>
            </a:pPr>
            <a:r>
              <a:rPr lang="en-GB" sz="1800" dirty="0"/>
              <a:t>Prepare for the audition before you even hear from the institution.  Be ready</a:t>
            </a:r>
          </a:p>
          <a:p>
            <a:pPr marL="0" indent="0">
              <a:lnSpc>
                <a:spcPct val="74000"/>
              </a:lnSpc>
              <a:buNone/>
            </a:pPr>
            <a:r>
              <a:rPr lang="en-GB" sz="1800" dirty="0"/>
              <a:t>Know why you have made your </a:t>
            </a:r>
            <a:r>
              <a:rPr lang="en-GB" sz="1800" dirty="0" err="1"/>
              <a:t>UCAS</a:t>
            </a:r>
            <a:r>
              <a:rPr lang="en-GB" sz="1800" dirty="0"/>
              <a:t> choices</a:t>
            </a:r>
          </a:p>
          <a:p>
            <a:pPr marL="0" indent="0">
              <a:lnSpc>
                <a:spcPct val="74000"/>
              </a:lnSpc>
              <a:buNone/>
            </a:pPr>
            <a:r>
              <a:rPr lang="en-GB" sz="1800" dirty="0"/>
              <a:t>Read Prospectus and any information relating to the course</a:t>
            </a:r>
          </a:p>
          <a:p>
            <a:pPr marL="0" indent="0">
              <a:lnSpc>
                <a:spcPct val="74000"/>
              </a:lnSpc>
              <a:buNone/>
            </a:pPr>
            <a:r>
              <a:rPr lang="en-GB" sz="1800" dirty="0"/>
              <a:t>Read audition guidelines for each university or conservatoire and work hard for this important occasion.  Treat it as the entry to your career</a:t>
            </a:r>
          </a:p>
          <a:p>
            <a:pPr marL="0" indent="0">
              <a:lnSpc>
                <a:spcPct val="74000"/>
              </a:lnSpc>
              <a:buNone/>
            </a:pPr>
            <a:r>
              <a:rPr lang="en-GB" sz="1800" dirty="0"/>
              <a:t>Be aware of audition requirements such as sight reading</a:t>
            </a:r>
          </a:p>
          <a:p>
            <a:pPr>
              <a:lnSpc>
                <a:spcPct val="74000"/>
              </a:lnSpc>
            </a:pPr>
            <a:endParaRPr lang="en-GB" sz="17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image2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9793" y="645107"/>
            <a:ext cx="3581587" cy="52477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765" y="645107"/>
            <a:ext cx="3854953" cy="623653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Audition Preparation</a:t>
            </a:r>
            <a:br>
              <a:rPr lang="en-GB" sz="2800" b="1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765" y="1556792"/>
            <a:ext cx="3854953" cy="3960440"/>
          </a:xfrm>
        </p:spPr>
        <p:txBody>
          <a:bodyPr>
            <a:normAutofit/>
          </a:bodyPr>
          <a:lstStyle/>
          <a:p>
            <a:pPr>
              <a:lnSpc>
                <a:spcPct val="74000"/>
              </a:lnSpc>
              <a:buNone/>
            </a:pPr>
            <a:r>
              <a:rPr lang="en-GB" sz="1400" b="1" dirty="0"/>
              <a:t>                    </a:t>
            </a:r>
          </a:p>
          <a:p>
            <a:pPr>
              <a:lnSpc>
                <a:spcPct val="74000"/>
              </a:lnSpc>
              <a:buNone/>
            </a:pPr>
            <a:r>
              <a:rPr lang="en-GB" sz="1800" dirty="0"/>
              <a:t>Know your subject and the reason for your choice of study.</a:t>
            </a:r>
          </a:p>
          <a:p>
            <a:pPr>
              <a:lnSpc>
                <a:spcPct val="74000"/>
              </a:lnSpc>
              <a:buNone/>
            </a:pPr>
            <a:r>
              <a:rPr lang="en-GB" sz="1800" dirty="0"/>
              <a:t>Monologue – know the play and situation and be prepared to take direction.  </a:t>
            </a:r>
          </a:p>
          <a:p>
            <a:pPr>
              <a:lnSpc>
                <a:spcPct val="74000"/>
              </a:lnSpc>
              <a:buNone/>
            </a:pPr>
            <a:r>
              <a:rPr lang="en-GB" sz="1800" dirty="0"/>
              <a:t>Song or music performance.  Work with an accompanist who isn’t your regular accompanist.</a:t>
            </a:r>
          </a:p>
          <a:p>
            <a:pPr>
              <a:lnSpc>
                <a:spcPct val="74000"/>
              </a:lnSpc>
              <a:buNone/>
            </a:pPr>
            <a:r>
              <a:rPr lang="en-GB" sz="1800" dirty="0"/>
              <a:t>Dress suitably for the event </a:t>
            </a:r>
          </a:p>
          <a:p>
            <a:pPr>
              <a:lnSpc>
                <a:spcPct val="74000"/>
              </a:lnSpc>
              <a:buNone/>
            </a:pPr>
            <a:r>
              <a:rPr lang="en-GB" sz="1800" dirty="0"/>
              <a:t>Have a tape of your audition pieces just in case you are sick.</a:t>
            </a:r>
          </a:p>
          <a:p>
            <a:pPr>
              <a:lnSpc>
                <a:spcPct val="74000"/>
              </a:lnSpc>
              <a:buNone/>
            </a:pPr>
            <a:r>
              <a:rPr lang="en-GB" sz="1800" dirty="0"/>
              <a:t>Musicians always prepare your music for the accompanist!</a:t>
            </a:r>
          </a:p>
        </p:txBody>
      </p:sp>
    </p:spTree>
    <p:extLst>
      <p:ext uri="{BB962C8B-B14F-4D97-AF65-F5344CB8AC3E}">
        <p14:creationId xmlns:p14="http://schemas.microsoft.com/office/powerpoint/2010/main" val="2627940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765" y="645107"/>
            <a:ext cx="3854953" cy="551645"/>
          </a:xfrm>
        </p:spPr>
        <p:txBody>
          <a:bodyPr>
            <a:normAutofit fontScale="90000"/>
          </a:bodyPr>
          <a:lstStyle/>
          <a:p>
            <a:r>
              <a:rPr lang="en-GB" sz="2000" b="1" dirty="0"/>
              <a:t>The audition itself</a:t>
            </a:r>
            <a:br>
              <a:rPr lang="en-GB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765" y="980728"/>
            <a:ext cx="3854953" cy="49685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74000"/>
              </a:lnSpc>
              <a:buNone/>
            </a:pPr>
            <a:r>
              <a:rPr lang="en-GB" sz="1900" b="1" dirty="0"/>
              <a:t>                  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Most important. Know yourself!</a:t>
            </a:r>
          </a:p>
          <a:p>
            <a:pPr>
              <a:lnSpc>
                <a:spcPct val="74000"/>
              </a:lnSpc>
              <a:buNone/>
            </a:pPr>
            <a:endParaRPr lang="en-GB" sz="1900" dirty="0"/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Don’t try to impress and be smart.</a:t>
            </a:r>
          </a:p>
          <a:p>
            <a:pPr>
              <a:lnSpc>
                <a:spcPct val="74000"/>
              </a:lnSpc>
              <a:buNone/>
            </a:pPr>
            <a:endParaRPr lang="en-GB" sz="1900" dirty="0"/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Be amazing and charming.</a:t>
            </a:r>
          </a:p>
          <a:p>
            <a:pPr>
              <a:lnSpc>
                <a:spcPct val="74000"/>
              </a:lnSpc>
              <a:buNone/>
            </a:pPr>
            <a:endParaRPr lang="en-GB" sz="1900" dirty="0"/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The audition starts in the moment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you open your eyes that day.</a:t>
            </a:r>
          </a:p>
          <a:p>
            <a:pPr>
              <a:lnSpc>
                <a:spcPct val="74000"/>
              </a:lnSpc>
              <a:buNone/>
            </a:pPr>
            <a:endParaRPr lang="en-GB" sz="1900" dirty="0"/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This is your time to shine.</a:t>
            </a:r>
          </a:p>
          <a:p>
            <a:pPr>
              <a:lnSpc>
                <a:spcPct val="74000"/>
              </a:lnSpc>
              <a:buNone/>
            </a:pPr>
            <a:endParaRPr lang="en-GB" sz="1900" dirty="0"/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Have fun and enjoy yourself. </a:t>
            </a:r>
          </a:p>
          <a:p>
            <a:pPr>
              <a:lnSpc>
                <a:spcPct val="74000"/>
              </a:lnSpc>
              <a:buNone/>
            </a:pPr>
            <a:endParaRPr lang="en-GB" sz="1900" dirty="0"/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Aim to understand the narrative of 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the performance – music, drama or</a:t>
            </a:r>
          </a:p>
          <a:p>
            <a:pPr>
              <a:lnSpc>
                <a:spcPct val="74000"/>
              </a:lnSpc>
              <a:buNone/>
            </a:pPr>
            <a:r>
              <a:rPr lang="en-GB" sz="1900" dirty="0"/>
              <a:t>dance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76337"/>
            <a:ext cx="360040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883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310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Always have questions to ask</a:t>
            </a:r>
          </a:p>
          <a:p>
            <a:pPr>
              <a:buNone/>
            </a:pPr>
            <a:r>
              <a:rPr lang="en-GB" b="1" dirty="0"/>
              <a:t>                    </a:t>
            </a:r>
          </a:p>
          <a:p>
            <a:pPr>
              <a:buNone/>
            </a:pPr>
            <a:r>
              <a:rPr lang="en-GB" sz="2400" dirty="0"/>
              <a:t>How do you support students to find work?</a:t>
            </a:r>
          </a:p>
          <a:p>
            <a:pPr>
              <a:buNone/>
            </a:pPr>
            <a:r>
              <a:rPr lang="en-GB" sz="2400" dirty="0"/>
              <a:t>What is the alumni network like?</a:t>
            </a:r>
          </a:p>
          <a:p>
            <a:pPr>
              <a:buNone/>
            </a:pPr>
            <a:r>
              <a:rPr lang="en-GB" sz="2400" dirty="0"/>
              <a:t>What is the strongest element of the course? </a:t>
            </a:r>
          </a:p>
          <a:p>
            <a:pPr>
              <a:buNone/>
            </a:pPr>
            <a:r>
              <a:rPr lang="en-GB" sz="2400" dirty="0"/>
              <a:t>How many performing opportunities are there?</a:t>
            </a:r>
          </a:p>
          <a:p>
            <a:pPr>
              <a:buNone/>
            </a:pPr>
            <a:r>
              <a:rPr lang="en-GB" sz="2400" dirty="0"/>
              <a:t>Are there opportunities for students projects?</a:t>
            </a:r>
          </a:p>
        </p:txBody>
      </p:sp>
    </p:spTree>
    <p:extLst>
      <p:ext uri="{BB962C8B-B14F-4D97-AF65-F5344CB8AC3E}">
        <p14:creationId xmlns:p14="http://schemas.microsoft.com/office/powerpoint/2010/main" val="1244946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2776"/>
            <a:ext cx="735516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Be careful what you ask for...........</a:t>
            </a:r>
            <a:r>
              <a:rPr lang="en-GB" i="1" dirty="0"/>
              <a:t>Depending on your needs and final ambition you might like to also consider what is going to be important in your professional and academic studies.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Core curriculum content – relevant modules – balanced curriculum</a:t>
            </a:r>
          </a:p>
          <a:p>
            <a:pPr marL="0" indent="0">
              <a:buNone/>
            </a:pPr>
            <a:r>
              <a:rPr lang="en-GB" dirty="0"/>
              <a:t>Structure and style of teaching delivery within the academic year  </a:t>
            </a:r>
          </a:p>
          <a:p>
            <a:pPr marL="0" indent="0">
              <a:buNone/>
            </a:pPr>
            <a:r>
              <a:rPr lang="en-GB" dirty="0"/>
              <a:t>Hours contact time – ability to ‘earn and learn’</a:t>
            </a:r>
          </a:p>
          <a:p>
            <a:pPr marL="0" indent="0">
              <a:buNone/>
            </a:pPr>
            <a:r>
              <a:rPr lang="en-GB" dirty="0"/>
              <a:t>Work placement experience</a:t>
            </a:r>
          </a:p>
          <a:p>
            <a:pPr marL="0" indent="0">
              <a:buNone/>
            </a:pPr>
            <a:r>
              <a:rPr lang="en-GB" dirty="0"/>
              <a:t>Practice / written / final dissertations / performance projects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310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After the audition</a:t>
            </a:r>
          </a:p>
          <a:p>
            <a:pPr>
              <a:buNone/>
            </a:pPr>
            <a:r>
              <a:rPr lang="en-GB" b="1" dirty="0"/>
              <a:t>                    </a:t>
            </a:r>
          </a:p>
          <a:p>
            <a:pPr>
              <a:buNone/>
            </a:pPr>
            <a:r>
              <a:rPr lang="en-GB" sz="2400" dirty="0"/>
              <a:t>Do not write endless letters to the audition panel about</a:t>
            </a:r>
          </a:p>
          <a:p>
            <a:pPr>
              <a:buNone/>
            </a:pPr>
            <a:r>
              <a:rPr lang="en-GB" sz="2400" dirty="0"/>
              <a:t>points you should have raised in audition/interview.</a:t>
            </a:r>
          </a:p>
          <a:p>
            <a:pPr>
              <a:buNone/>
            </a:pPr>
            <a:endParaRPr lang="en-GB" sz="2400" dirty="0"/>
          </a:p>
          <a:p>
            <a:pPr>
              <a:buNone/>
            </a:pPr>
            <a:r>
              <a:rPr lang="en-GB" sz="2400" dirty="0"/>
              <a:t>Make sure you have as much information about the course</a:t>
            </a:r>
          </a:p>
          <a:p>
            <a:pPr>
              <a:buNone/>
            </a:pPr>
            <a:r>
              <a:rPr lang="en-GB" sz="2400" dirty="0"/>
              <a:t>so that you can make an informed decision at a later point</a:t>
            </a:r>
          </a:p>
          <a:p>
            <a:pPr>
              <a:buNone/>
            </a:pPr>
            <a:r>
              <a:rPr lang="en-GB" sz="2400" dirty="0"/>
              <a:t>in the audition process.</a:t>
            </a:r>
          </a:p>
        </p:txBody>
      </p:sp>
    </p:spTree>
    <p:extLst>
      <p:ext uri="{BB962C8B-B14F-4D97-AF65-F5344CB8AC3E}">
        <p14:creationId xmlns:p14="http://schemas.microsoft.com/office/powerpoint/2010/main" val="3804953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C:\Users\david\AppData\Local\Microsoft\Windows\INetCacheContent.Word\bz-panel-03-12-1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0060" y="1054068"/>
            <a:ext cx="3721053" cy="44298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7" y="645107"/>
            <a:ext cx="4104456" cy="623653"/>
          </a:xfrm>
        </p:spPr>
        <p:txBody>
          <a:bodyPr>
            <a:normAutofit fontScale="90000"/>
          </a:bodyPr>
          <a:lstStyle/>
          <a:p>
            <a:pPr>
              <a:lnSpc>
                <a:spcPct val="84000"/>
              </a:lnSpc>
            </a:pPr>
            <a:r>
              <a:rPr lang="en-GB" sz="2000" b="1" dirty="0"/>
              <a:t>In preparing for other auditions work out why you were, or were not successful.</a:t>
            </a:r>
            <a:br>
              <a:rPr lang="en-GB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765" y="1268760"/>
            <a:ext cx="3854953" cy="4392488"/>
          </a:xfrm>
        </p:spPr>
        <p:txBody>
          <a:bodyPr>
            <a:normAutofit/>
          </a:bodyPr>
          <a:lstStyle/>
          <a:p>
            <a:pPr>
              <a:lnSpc>
                <a:spcPct val="84000"/>
              </a:lnSpc>
              <a:buNone/>
            </a:pPr>
            <a:r>
              <a:rPr lang="en-GB" sz="1700" b="1" dirty="0"/>
              <a:t>                    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What did you wear?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What piece did you start with?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Did they ask for anything different in the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redirection?  Why?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Did you like the panel?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Did the panel like you?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What were your first / final impressions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What did you love / hate about the</a:t>
            </a:r>
          </a:p>
          <a:p>
            <a:pPr>
              <a:lnSpc>
                <a:spcPct val="84000"/>
              </a:lnSpc>
              <a:buNone/>
            </a:pPr>
            <a:r>
              <a:rPr lang="en-GB" sz="1700" dirty="0"/>
              <a:t>audition </a:t>
            </a:r>
          </a:p>
        </p:txBody>
      </p:sp>
    </p:spTree>
    <p:extLst>
      <p:ext uri="{BB962C8B-B14F-4D97-AF65-F5344CB8AC3E}">
        <p14:creationId xmlns:p14="http://schemas.microsoft.com/office/powerpoint/2010/main" val="1926848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For Performing Arts students.  A word of advice  </a:t>
            </a:r>
            <a:r>
              <a:rPr lang="en-GB" b="1" dirty="0">
                <a:solidFill>
                  <a:srgbClr val="FF0000"/>
                </a:solidFill>
              </a:rPr>
              <a:t>DON’T…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write your own monologue for an audition.</a:t>
            </a:r>
          </a:p>
          <a:p>
            <a:pPr marL="0" lvl="0" indent="0">
              <a:buNone/>
            </a:pPr>
            <a:r>
              <a:rPr lang="en-GB" dirty="0"/>
              <a:t>use a monologue that is not from a published play – on no account use internet sites or a monologue from a film.</a:t>
            </a:r>
          </a:p>
          <a:p>
            <a:pPr marL="0" lvl="0" indent="0">
              <a:buNone/>
            </a:pPr>
            <a:r>
              <a:rPr lang="en-GB" dirty="0"/>
              <a:t>sing Sondheim songs at an audition or try out new repertoire at an audition.</a:t>
            </a:r>
          </a:p>
          <a:p>
            <a:pPr marL="0" lvl="0" indent="0">
              <a:buNone/>
            </a:pPr>
            <a:r>
              <a:rPr lang="en-GB" dirty="0"/>
              <a:t>audition with props.</a:t>
            </a:r>
          </a:p>
          <a:p>
            <a:pPr marL="0" lvl="0" indent="0">
              <a:buNone/>
            </a:pPr>
            <a:r>
              <a:rPr lang="en-GB" dirty="0"/>
              <a:t>try to show a wide range of emotions (</a:t>
            </a:r>
            <a:r>
              <a:rPr lang="en-GB" dirty="0" err="1"/>
              <a:t>e.g</a:t>
            </a:r>
            <a:r>
              <a:rPr lang="en-GB" dirty="0"/>
              <a:t> can cry at will) simply for the sake of showing the panel.</a:t>
            </a:r>
          </a:p>
          <a:p>
            <a:pPr marL="0" lvl="0" indent="0">
              <a:buNone/>
            </a:pPr>
            <a:r>
              <a:rPr lang="en-GB" dirty="0"/>
              <a:t>Do not play or sing a musical number where there is a tricky bit you can’t perform well.  This will always be the moment the panel is waiting for.</a:t>
            </a:r>
          </a:p>
          <a:p>
            <a:pPr marL="0" lvl="0" indent="0">
              <a:buNone/>
            </a:pPr>
            <a:r>
              <a:rPr lang="en-GB" dirty="0"/>
              <a:t>think that not being offered a place is a judgement of your self-worth.</a:t>
            </a:r>
          </a:p>
          <a:p>
            <a:pPr marL="0" lvl="0" indent="0">
              <a:buNone/>
            </a:pPr>
            <a:r>
              <a:rPr lang="en-GB" dirty="0"/>
              <a:t>carry the audition around with you emotionally or mentally;  just let it go.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558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For Performing Arts students.  Most importantly </a:t>
            </a:r>
            <a:r>
              <a:rPr lang="en-GB" b="1" dirty="0">
                <a:solidFill>
                  <a:srgbClr val="FF0000"/>
                </a:solidFill>
              </a:rPr>
              <a:t>DON’T…</a:t>
            </a:r>
            <a:endParaRPr lang="en-GB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/>
              <a:t>think that not being offered a place is a judgement of your self-worth.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/>
              <a:t>carry </a:t>
            </a:r>
            <a:r>
              <a:rPr lang="en-GB" dirty="0"/>
              <a:t>the audition around with you emotionally or mentally;  just let it go.</a:t>
            </a:r>
          </a:p>
          <a:p>
            <a:pPr marL="0" lvl="0" indent="0" algn="ctr">
              <a:buNone/>
            </a:pPr>
            <a:endParaRPr lang="en-GB" dirty="0"/>
          </a:p>
          <a:p>
            <a:pPr marL="0" lvl="0" indent="0" algn="ctr">
              <a:buNone/>
            </a:pPr>
            <a:r>
              <a:rPr lang="en-GB" dirty="0"/>
              <a:t>This is difficult but you must find a way.</a:t>
            </a:r>
          </a:p>
          <a:p>
            <a:pPr marL="0" lvl="0" indent="0" algn="ctr">
              <a:buNone/>
            </a:pPr>
            <a:r>
              <a:rPr lang="en-GB" dirty="0"/>
              <a:t>The audition and interview is a </a:t>
            </a:r>
            <a:r>
              <a:rPr lang="en-GB" b="1" dirty="0">
                <a:solidFill>
                  <a:srgbClr val="FF0000"/>
                </a:solidFill>
              </a:rPr>
              <a:t>Time </a:t>
            </a:r>
            <a:r>
              <a:rPr lang="en-GB" b="1" i="1" dirty="0">
                <a:solidFill>
                  <a:srgbClr val="FF0000"/>
                </a:solidFill>
              </a:rPr>
              <a:t>for</a:t>
            </a:r>
            <a:r>
              <a:rPr lang="en-GB" b="1" dirty="0">
                <a:solidFill>
                  <a:srgbClr val="FF0000"/>
                </a:solidFill>
              </a:rPr>
              <a:t> Love!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63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8700" y="1484784"/>
            <a:ext cx="7200900" cy="33843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4200" b="1" dirty="0"/>
              <a:t>Types of Qualification / Award</a:t>
            </a:r>
            <a:r>
              <a:rPr lang="en-GB" sz="4200" dirty="0"/>
              <a:t>:</a:t>
            </a:r>
          </a:p>
          <a:p>
            <a:pPr>
              <a:buNone/>
            </a:pPr>
            <a:endParaRPr lang="en-GB" dirty="0"/>
          </a:p>
          <a:p>
            <a:pPr lvl="4">
              <a:buNone/>
            </a:pPr>
            <a:r>
              <a:rPr lang="en-GB" sz="3800" dirty="0"/>
              <a:t>MA / </a:t>
            </a:r>
            <a:r>
              <a:rPr lang="en-GB" sz="3800" dirty="0" err="1"/>
              <a:t>M.Dram</a:t>
            </a:r>
            <a:r>
              <a:rPr lang="en-GB" sz="3800" dirty="0"/>
              <a:t> (4 Year course)</a:t>
            </a:r>
          </a:p>
          <a:p>
            <a:pPr lvl="4">
              <a:buNone/>
            </a:pPr>
            <a:r>
              <a:rPr lang="en-GB" sz="3800" dirty="0"/>
              <a:t>BA (Hons)</a:t>
            </a:r>
          </a:p>
          <a:p>
            <a:pPr lvl="4">
              <a:buNone/>
            </a:pPr>
            <a:r>
              <a:rPr lang="en-GB" sz="3800" dirty="0"/>
              <a:t>4 Year course with Foundation</a:t>
            </a:r>
          </a:p>
          <a:p>
            <a:pPr lvl="4">
              <a:buNone/>
            </a:pPr>
            <a:r>
              <a:rPr lang="en-GB" sz="3800" dirty="0"/>
              <a:t>2 Year Intensive BA</a:t>
            </a:r>
          </a:p>
          <a:p>
            <a:pPr lvl="4">
              <a:buNone/>
            </a:pPr>
            <a:r>
              <a:rPr lang="en-GB" sz="3800" dirty="0" err="1"/>
              <a:t>FdA</a:t>
            </a:r>
            <a:endParaRPr lang="en-GB" sz="3800" dirty="0"/>
          </a:p>
          <a:p>
            <a:pPr lvl="4">
              <a:buNone/>
            </a:pPr>
            <a:r>
              <a:rPr lang="en-GB" sz="3800" dirty="0" err="1"/>
              <a:t>HND</a:t>
            </a:r>
            <a:r>
              <a:rPr lang="en-GB" sz="3800" dirty="0"/>
              <a:t>/</a:t>
            </a:r>
            <a:r>
              <a:rPr lang="en-GB" sz="3800" dirty="0" err="1"/>
              <a:t>HNC</a:t>
            </a:r>
            <a:endParaRPr lang="en-GB" sz="3800" dirty="0"/>
          </a:p>
          <a:p>
            <a:pPr>
              <a:buNone/>
            </a:pPr>
            <a:endParaRPr lang="en-GB" sz="2900" dirty="0"/>
          </a:p>
          <a:p>
            <a:pPr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20480"/>
          </a:xfrm>
        </p:spPr>
        <p:txBody>
          <a:bodyPr/>
          <a:lstStyle/>
          <a:p>
            <a:pPr algn="ctr">
              <a:buNone/>
            </a:pPr>
            <a:r>
              <a:rPr lang="en-GB" sz="4000" b="1" dirty="0"/>
              <a:t>TIME</a:t>
            </a:r>
          </a:p>
          <a:p>
            <a:pPr marL="0" indent="0" algn="ctr">
              <a:buNone/>
            </a:pPr>
            <a:r>
              <a:rPr lang="en-GB" sz="4400" b="1" dirty="0"/>
              <a:t>T</a:t>
            </a:r>
            <a:r>
              <a:rPr lang="en-GB" dirty="0"/>
              <a:t>echnical presentation</a:t>
            </a:r>
          </a:p>
          <a:p>
            <a:pPr marL="0" indent="0" algn="ctr">
              <a:buNone/>
            </a:pPr>
            <a:r>
              <a:rPr lang="en-GB" sz="4400" b="1" dirty="0"/>
              <a:t>I</a:t>
            </a:r>
            <a:r>
              <a:rPr lang="en-GB" dirty="0"/>
              <a:t>nner awareness</a:t>
            </a:r>
          </a:p>
          <a:p>
            <a:pPr marL="0" indent="0" algn="ctr">
              <a:buNone/>
            </a:pPr>
            <a:r>
              <a:rPr lang="en-GB" sz="4400" b="1" dirty="0"/>
              <a:t>M</a:t>
            </a:r>
            <a:r>
              <a:rPr lang="en-GB" dirty="0"/>
              <a:t>ental preparation and muscle</a:t>
            </a:r>
          </a:p>
          <a:p>
            <a:pPr marL="0" indent="0" algn="ctr">
              <a:buNone/>
            </a:pPr>
            <a:r>
              <a:rPr lang="en-GB" sz="4400" b="1" dirty="0"/>
              <a:t>E</a:t>
            </a:r>
            <a:r>
              <a:rPr lang="en-GB" dirty="0"/>
              <a:t>xpressive freedom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 algn="ctr">
              <a:buNone/>
            </a:pPr>
            <a:r>
              <a:rPr lang="en-GB" sz="4000" b="1" dirty="0"/>
              <a:t>LOVE</a:t>
            </a:r>
          </a:p>
          <a:p>
            <a:pPr marL="0" indent="0" algn="ctr">
              <a:buNone/>
            </a:pPr>
            <a:r>
              <a:rPr lang="en-GB" sz="4400" b="1" dirty="0"/>
              <a:t>L</a:t>
            </a:r>
            <a:r>
              <a:rPr lang="en-GB" dirty="0"/>
              <a:t>ikeability</a:t>
            </a:r>
          </a:p>
          <a:p>
            <a:pPr marL="0" indent="0" algn="ctr">
              <a:buNone/>
            </a:pPr>
            <a:r>
              <a:rPr lang="en-GB" sz="4400" b="1" dirty="0"/>
              <a:t>O</a:t>
            </a:r>
            <a:r>
              <a:rPr lang="en-GB" dirty="0"/>
              <a:t>riginality</a:t>
            </a:r>
          </a:p>
          <a:p>
            <a:pPr marL="0" indent="0" algn="ctr">
              <a:buNone/>
            </a:pPr>
            <a:r>
              <a:rPr lang="en-GB" sz="4400" b="1" dirty="0"/>
              <a:t>V</a:t>
            </a:r>
            <a:r>
              <a:rPr lang="en-GB" dirty="0"/>
              <a:t>ersatility</a:t>
            </a:r>
          </a:p>
          <a:p>
            <a:pPr marL="0" indent="0" algn="ctr">
              <a:buNone/>
            </a:pPr>
            <a:r>
              <a:rPr lang="en-GB" sz="4400" b="1" dirty="0"/>
              <a:t>E</a:t>
            </a:r>
            <a:r>
              <a:rPr lang="en-GB" dirty="0"/>
              <a:t>venness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704088"/>
            <a:ext cx="5976664" cy="420656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72816"/>
            <a:ext cx="7200900" cy="3240360"/>
          </a:xfrm>
        </p:spPr>
        <p:txBody>
          <a:bodyPr/>
          <a:lstStyle/>
          <a:p>
            <a:pPr algn="ctr">
              <a:buNone/>
            </a:pPr>
            <a:endParaRPr lang="en-GB" b="1" dirty="0"/>
          </a:p>
          <a:p>
            <a:pPr algn="ctr">
              <a:buNone/>
            </a:pPr>
            <a:endParaRPr lang="en-GB" b="1" dirty="0"/>
          </a:p>
          <a:p>
            <a:pPr algn="ctr">
              <a:buNone/>
            </a:pPr>
            <a:r>
              <a:rPr lang="en-GB" b="1" dirty="0"/>
              <a:t>Further Question about Auditions and Interviews</a:t>
            </a:r>
          </a:p>
          <a:p>
            <a:pPr algn="ctr">
              <a:buNone/>
            </a:pPr>
            <a:endParaRPr lang="en-GB" b="1" dirty="0"/>
          </a:p>
          <a:p>
            <a:pPr algn="ctr">
              <a:buNone/>
            </a:pPr>
            <a:r>
              <a:rPr lang="en-GB" b="1" dirty="0">
                <a:solidFill>
                  <a:schemeClr val="tx2"/>
                </a:solidFill>
              </a:rPr>
              <a:t>GOOD LUCK</a:t>
            </a:r>
          </a:p>
          <a:p>
            <a:pPr algn="ctr">
              <a:buNone/>
            </a:pPr>
            <a:r>
              <a:rPr lang="en-GB" b="1" dirty="0"/>
              <a:t>for the future!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931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/>
              <a:t>Career paths within the performing arts</a:t>
            </a:r>
          </a:p>
          <a:p>
            <a:pPr algn="ctr">
              <a:buNone/>
            </a:pPr>
            <a:endParaRPr lang="en-GB" b="1" dirty="0"/>
          </a:p>
          <a:p>
            <a:pPr marL="530352" lvl="1" indent="0">
              <a:buNone/>
            </a:pPr>
            <a:r>
              <a:rPr lang="en-GB" sz="2400" dirty="0"/>
              <a:t>Acting / Theatre / Dance / Drama / Theatre Studies / Dramatic Literature / Musical Theatre / Directing / Stage Management / Vocal Performance  (sung/spoken) / Music / Drama Education / Music / Drama Therapy / Technical Theatre / Music Industry/Music Business/Music Administration/Events Management / Audio/Recording Technology / Composing / Music Producers / Journalists / Studio Technician / Teaching </a:t>
            </a:r>
          </a:p>
          <a:p>
            <a:pPr lvl="0" algn="ctr">
              <a:buNone/>
            </a:pPr>
            <a:endParaRPr lang="en-GB" b="1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340768"/>
            <a:ext cx="72009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Be brave - after graduating from university you will also have a set of personal and technical skills for a huge range of alternative employment opportunities such as............... </a:t>
            </a:r>
          </a:p>
          <a:p>
            <a:pPr marL="0" indent="0">
              <a:buNone/>
            </a:pPr>
            <a:endParaRPr lang="en-GB" dirty="0"/>
          </a:p>
          <a:p>
            <a:pPr lvl="0" algn="ctr">
              <a:buNone/>
            </a:pPr>
            <a:r>
              <a:rPr lang="en-GB" dirty="0"/>
              <a:t>Management / Local government / Arts organisations</a:t>
            </a:r>
          </a:p>
          <a:p>
            <a:pPr lvl="0" algn="ctr">
              <a:buNone/>
            </a:pPr>
            <a:r>
              <a:rPr lang="en-GB" dirty="0"/>
              <a:t>Education institutions / Industry / National Health Service (NHS)</a:t>
            </a:r>
          </a:p>
          <a:p>
            <a:pPr lvl="0" algn="ctr">
              <a:buNone/>
            </a:pPr>
            <a:r>
              <a:rPr lang="en-GB" dirty="0"/>
              <a:t>Leisure companies / Voluntary organisations</a:t>
            </a:r>
          </a:p>
          <a:p>
            <a:endParaRPr lang="en-GB" dirty="0"/>
          </a:p>
          <a:p>
            <a:pPr algn="ctr">
              <a:buNone/>
            </a:pPr>
            <a:r>
              <a:rPr lang="en-GB" sz="4000" b="1" dirty="0">
                <a:solidFill>
                  <a:srgbClr val="FF0000"/>
                </a:solidFill>
              </a:rPr>
              <a:t>RESEARCH</a:t>
            </a:r>
          </a:p>
          <a:p>
            <a:pPr algn="ctr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765" y="645107"/>
            <a:ext cx="3854953" cy="623653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Where to begin…</a:t>
            </a:r>
            <a:br>
              <a:rPr lang="en-GB" sz="2800" b="1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765" y="1268760"/>
            <a:ext cx="3854953" cy="4598640"/>
          </a:xfrm>
        </p:spPr>
        <p:txBody>
          <a:bodyPr>
            <a:normAutofit/>
          </a:bodyPr>
          <a:lstStyle/>
          <a:p>
            <a:pPr marL="0" indent="0">
              <a:lnSpc>
                <a:spcPct val="84000"/>
              </a:lnSpc>
              <a:buNone/>
            </a:pPr>
            <a:r>
              <a:rPr lang="en-GB" sz="1900" b="1" dirty="0"/>
              <a:t>Why are auditions and interviews important?</a:t>
            </a:r>
          </a:p>
          <a:p>
            <a:pPr marL="0" indent="0">
              <a:lnSpc>
                <a:spcPct val="84000"/>
              </a:lnSpc>
              <a:buNone/>
            </a:pPr>
            <a:endParaRPr lang="en-GB" sz="1900" dirty="0"/>
          </a:p>
          <a:p>
            <a:pPr marL="0" indent="0">
              <a:lnSpc>
                <a:spcPct val="84000"/>
              </a:lnSpc>
              <a:buNone/>
            </a:pPr>
            <a:r>
              <a:rPr lang="en-GB" sz="1900" dirty="0"/>
              <a:t>This is amongst the most important decisions to be made in your life.</a:t>
            </a:r>
          </a:p>
          <a:p>
            <a:pPr marL="0" indent="0">
              <a:lnSpc>
                <a:spcPct val="84000"/>
              </a:lnSpc>
              <a:buNone/>
            </a:pPr>
            <a:r>
              <a:rPr lang="en-GB" sz="1900" dirty="0"/>
              <a:t>In preparation go to concerts, theatre and live music gigs.</a:t>
            </a:r>
          </a:p>
          <a:p>
            <a:pPr marL="0" indent="0">
              <a:lnSpc>
                <a:spcPct val="84000"/>
              </a:lnSpc>
              <a:buNone/>
            </a:pPr>
            <a:r>
              <a:rPr lang="en-GB" sz="1900" dirty="0"/>
              <a:t>Have ambition and determination to fulfil your dreams. </a:t>
            </a:r>
          </a:p>
          <a:p>
            <a:pPr marL="0" indent="0">
              <a:lnSpc>
                <a:spcPct val="84000"/>
              </a:lnSpc>
              <a:buNone/>
            </a:pPr>
            <a:r>
              <a:rPr lang="en-GB" sz="1900" dirty="0"/>
              <a:t>Aim high!</a:t>
            </a:r>
          </a:p>
          <a:p>
            <a:pPr marL="0" indent="0">
              <a:lnSpc>
                <a:spcPct val="84000"/>
              </a:lnSpc>
              <a:buNone/>
            </a:pPr>
            <a:r>
              <a:rPr lang="en-GB" sz="1900" dirty="0"/>
              <a:t>Make decisions...........  </a:t>
            </a:r>
          </a:p>
          <a:p>
            <a:pPr>
              <a:lnSpc>
                <a:spcPct val="84000"/>
              </a:lnSpc>
            </a:pPr>
            <a:endParaRPr lang="en-GB" sz="1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08720"/>
            <a:ext cx="3744416" cy="47525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C:\Users\david\AppData\Local\Microsoft\Windows\INetCacheContent.Word\mick-stevens-boyfriend-audition-new-yorker-cartoon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0061" y="1466952"/>
            <a:ext cx="4805409" cy="360405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062" y="685800"/>
            <a:ext cx="7787754" cy="222920"/>
          </a:xfrm>
        </p:spPr>
        <p:txBody>
          <a:bodyPr>
            <a:normAutofit fontScale="90000"/>
          </a:bodyPr>
          <a:lstStyle/>
          <a:p>
            <a:pPr algn="ctr">
              <a:lnSpc>
                <a:spcPct val="69000"/>
              </a:lnSpc>
            </a:pPr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5501" y="1466952"/>
            <a:ext cx="2742314" cy="4050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  </a:t>
            </a:r>
          </a:p>
          <a:p>
            <a:pPr>
              <a:buNone/>
            </a:pPr>
            <a:r>
              <a:rPr lang="en-GB" dirty="0"/>
              <a:t>Interviews / Auditions</a:t>
            </a:r>
          </a:p>
          <a:p>
            <a:pPr>
              <a:buNone/>
            </a:pPr>
            <a:r>
              <a:rPr lang="en-GB" dirty="0"/>
              <a:t>What are they/you</a:t>
            </a:r>
          </a:p>
          <a:p>
            <a:pPr>
              <a:buNone/>
            </a:pPr>
            <a:r>
              <a:rPr lang="en-GB" dirty="0"/>
              <a:t>looking for?</a:t>
            </a:r>
          </a:p>
          <a:p>
            <a:pPr>
              <a:buNone/>
            </a:pPr>
            <a:r>
              <a:rPr lang="en-GB" dirty="0"/>
              <a:t>Have you got the ‘X’</a:t>
            </a:r>
          </a:p>
          <a:p>
            <a:pPr>
              <a:buNone/>
            </a:pPr>
            <a:r>
              <a:rPr lang="en-GB" dirty="0"/>
              <a:t>factor?  </a:t>
            </a:r>
          </a:p>
          <a:p>
            <a:pPr>
              <a:buNone/>
            </a:pPr>
            <a:r>
              <a:rPr lang="en-GB" dirty="0"/>
              <a:t>Don’t rely on the back</a:t>
            </a:r>
          </a:p>
          <a:p>
            <a:pPr>
              <a:buNone/>
            </a:pPr>
            <a:r>
              <a:rPr lang="en-GB" dirty="0"/>
              <a:t>story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062" y="685800"/>
            <a:ext cx="7787754" cy="781152"/>
          </a:xfrm>
        </p:spPr>
        <p:txBody>
          <a:bodyPr>
            <a:normAutofit/>
          </a:bodyPr>
          <a:lstStyle/>
          <a:p>
            <a:r>
              <a:rPr lang="en-GB" sz="2000" b="1" dirty="0"/>
              <a:t>Some important factors for Music Conservatoire applications</a:t>
            </a:r>
            <a:r>
              <a:rPr lang="en-GB" sz="2000" dirty="0"/>
              <a:t>.  </a:t>
            </a:r>
            <a:br>
              <a:rPr lang="en-GB" sz="2000" dirty="0"/>
            </a:br>
            <a:r>
              <a:rPr lang="en-GB" sz="2000" dirty="0"/>
              <a:t>Deadline, just missed at 18:00 on 3</a:t>
            </a:r>
            <a:r>
              <a:rPr lang="en-GB" sz="2000" baseline="30000" dirty="0"/>
              <a:t>rd</a:t>
            </a:r>
            <a:r>
              <a:rPr lang="en-GB" sz="2000" dirty="0"/>
              <a:t> October, 2016.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66952"/>
            <a:ext cx="7594207" cy="46263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/>
              <a:t>  </a:t>
            </a:r>
          </a:p>
          <a:p>
            <a:pPr marL="0" indent="0">
              <a:buNone/>
            </a:pPr>
            <a:r>
              <a:rPr lang="en-GB" sz="2400" dirty="0"/>
              <a:t>Don’t despair make an application to the conservatoire of your choice and they will respond to you on an individual basis.</a:t>
            </a:r>
          </a:p>
          <a:p>
            <a:pPr marL="0" indent="0">
              <a:buNone/>
            </a:pPr>
            <a:r>
              <a:rPr lang="en-GB" sz="2400" dirty="0"/>
              <a:t> </a:t>
            </a:r>
          </a:p>
          <a:p>
            <a:pPr marL="0" indent="0">
              <a:buNone/>
            </a:pPr>
            <a:r>
              <a:rPr lang="en-GB" sz="2400" dirty="0"/>
              <a:t>For the record:  You may need to have more than one audition/interview, depending on the conservatoire's audition policy, and the study type and course you choose:</a:t>
            </a:r>
          </a:p>
          <a:p>
            <a:pPr marL="0" indent="0">
              <a:buNone/>
            </a:pPr>
            <a:r>
              <a:rPr lang="en-GB" sz="2400" b="1" dirty="0"/>
              <a:t>Main specialism</a:t>
            </a:r>
            <a:r>
              <a:rPr lang="en-GB" sz="2400" dirty="0"/>
              <a:t> - one audition will be needed.</a:t>
            </a:r>
          </a:p>
          <a:p>
            <a:pPr marL="0" indent="0">
              <a:buNone/>
            </a:pPr>
            <a:r>
              <a:rPr lang="en-GB" sz="2400" b="1" dirty="0"/>
              <a:t>Joint main specialism</a:t>
            </a:r>
            <a:r>
              <a:rPr lang="en-GB" sz="2400" dirty="0"/>
              <a:t> - two auditions, one for each specialism, will be needed.</a:t>
            </a:r>
          </a:p>
          <a:p>
            <a:pPr marL="0" indent="0">
              <a:buNone/>
            </a:pPr>
            <a:r>
              <a:rPr lang="en-GB" sz="2400" b="1" dirty="0"/>
              <a:t>Secondary specialism</a:t>
            </a:r>
            <a:r>
              <a:rPr lang="en-GB" sz="2400" dirty="0"/>
              <a:t> - some conservatoires will audition on your main specialism only, whereas others will audition on both your main and secondary specialism.</a:t>
            </a:r>
          </a:p>
          <a:p>
            <a:pPr marL="0" indent="0">
              <a:buNone/>
            </a:pPr>
            <a:r>
              <a:rPr lang="en-GB" sz="2400" b="1" dirty="0"/>
              <a:t>Alternative main specialism</a:t>
            </a:r>
            <a:r>
              <a:rPr lang="en-GB" sz="2400" dirty="0"/>
              <a:t> - two auditions, one for each specialism, will be needed.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21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Side bar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062" y="685800"/>
            <a:ext cx="7787754" cy="781152"/>
          </a:xfrm>
        </p:spPr>
        <p:txBody>
          <a:bodyPr>
            <a:normAutofit/>
          </a:bodyPr>
          <a:lstStyle/>
          <a:p>
            <a:r>
              <a:rPr lang="en-GB" b="1" dirty="0"/>
              <a:t>What an audition might involve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66952"/>
            <a:ext cx="7594207" cy="46263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/>
              <a:t>  </a:t>
            </a:r>
          </a:p>
          <a:p>
            <a:r>
              <a:rPr lang="en-GB" b="1" dirty="0"/>
              <a:t>Music performers</a:t>
            </a:r>
            <a:r>
              <a:rPr lang="en-GB" dirty="0"/>
              <a:t> normally play two or more contrasting pieces in a live audition held at the conservatoire. In some cases you can send a recording or video instead.</a:t>
            </a:r>
          </a:p>
          <a:p>
            <a:r>
              <a:rPr lang="en-GB" b="1" dirty="0"/>
              <a:t>Musicians/musicologists</a:t>
            </a:r>
            <a:r>
              <a:rPr lang="en-GB" dirty="0"/>
              <a:t> may be asked to play or sing scales, read or sing at sight, take an aural test or have an interview.</a:t>
            </a:r>
          </a:p>
          <a:p>
            <a:r>
              <a:rPr lang="en-GB" b="1" dirty="0"/>
              <a:t>Composers </a:t>
            </a:r>
            <a:r>
              <a:rPr lang="en-GB" dirty="0"/>
              <a:t>are often asked to submit a portfolio or some other evidence of practical ability, or to have an interview.</a:t>
            </a:r>
          </a:p>
          <a:p>
            <a:r>
              <a:rPr lang="en-GB" b="1" dirty="0"/>
              <a:t>Dance and drama applicants</a:t>
            </a:r>
            <a:r>
              <a:rPr lang="en-GB" dirty="0"/>
              <a:t> may be asked to prepare monologues, a performance piece, participate in a dance class, sing, sight-read text or improvise.</a:t>
            </a:r>
          </a:p>
          <a:p>
            <a:r>
              <a:rPr lang="en-GB" b="1" dirty="0"/>
              <a:t>Drama production applicants</a:t>
            </a:r>
            <a:r>
              <a:rPr lang="en-GB" dirty="0"/>
              <a:t> may be given set tasks prior to the interview, where you will then discuss the tasks, your understanding of the course, and your career aspirations, amongst other things.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70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COMPOSE YOUR FUTURE 2016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28800"/>
            <a:ext cx="684076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	</a:t>
            </a:r>
            <a:r>
              <a:rPr lang="en-GB" b="1" dirty="0"/>
              <a:t>Student Room:</a:t>
            </a:r>
          </a:p>
          <a:p>
            <a:pPr>
              <a:buNone/>
            </a:pPr>
            <a:r>
              <a:rPr lang="en-GB" dirty="0"/>
              <a:t>     “…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av</a:t>
            </a:r>
            <a:r>
              <a:rPr lang="en-GB" i="1" dirty="0"/>
              <a:t> so far put down University A (2nd in country for drama apparently), University B (one of best teaching quality), Drama School A, University C, and University D. now am not sure about University C  and more </a:t>
            </a:r>
            <a:r>
              <a:rPr lang="en-GB" i="1" dirty="0" err="1"/>
              <a:t>cos</a:t>
            </a:r>
            <a:r>
              <a:rPr lang="en-GB" i="1" dirty="0"/>
              <a:t> 70% of students r mature! </a:t>
            </a:r>
            <a:r>
              <a:rPr lang="en-GB" i="1" dirty="0" err="1"/>
              <a:t>eeks</a:t>
            </a:r>
            <a:r>
              <a:rPr lang="en-GB" i="1" dirty="0"/>
              <a:t>. well </a:t>
            </a:r>
            <a:r>
              <a:rPr lang="en-GB" i="1" dirty="0" err="1"/>
              <a:t>i</a:t>
            </a:r>
            <a:r>
              <a:rPr lang="en-GB" i="1" dirty="0"/>
              <a:t> know that </a:t>
            </a:r>
            <a:r>
              <a:rPr lang="en-GB" i="1" dirty="0" err="1"/>
              <a:t>i</a:t>
            </a:r>
            <a:r>
              <a:rPr lang="en-GB" i="1" dirty="0"/>
              <a:t> am picking a drama course for both theory and practical, but </a:t>
            </a:r>
            <a:r>
              <a:rPr lang="en-GB" i="1" dirty="0" err="1"/>
              <a:t>i</a:t>
            </a:r>
            <a:r>
              <a:rPr lang="en-GB" i="1" dirty="0"/>
              <a:t> really love the idea of a production course (i.e. at Drama School A). </a:t>
            </a:r>
            <a:r>
              <a:rPr lang="en-GB" sz="2800" b="1" i="1" u="sng" dirty="0">
                <a:solidFill>
                  <a:srgbClr val="FF0000"/>
                </a:solidFill>
              </a:rPr>
              <a:t>so basically </a:t>
            </a:r>
            <a:r>
              <a:rPr lang="en-GB" sz="2800" b="1" i="1" u="sng" dirty="0" err="1">
                <a:solidFill>
                  <a:srgbClr val="FF0000"/>
                </a:solidFill>
              </a:rPr>
              <a:t>i'm</a:t>
            </a:r>
            <a:r>
              <a:rPr lang="en-GB" sz="2800" b="1" i="1" u="sng" dirty="0">
                <a:solidFill>
                  <a:srgbClr val="FF0000"/>
                </a:solidFill>
              </a:rPr>
              <a:t> also confused. </a:t>
            </a:r>
            <a:r>
              <a:rPr lang="en-GB" i="1" dirty="0"/>
              <a:t>does ???? have student </a:t>
            </a:r>
            <a:r>
              <a:rPr lang="en-GB" i="1" dirty="0" err="1"/>
              <a:t>accom</a:t>
            </a:r>
            <a:r>
              <a:rPr lang="en-GB" i="1" dirty="0"/>
              <a:t>? or is it just a day college and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hav</a:t>
            </a:r>
            <a:r>
              <a:rPr lang="en-GB" i="1" dirty="0"/>
              <a:t> to get my own private </a:t>
            </a:r>
            <a:r>
              <a:rPr lang="en-GB" i="1" dirty="0" err="1"/>
              <a:t>accom</a:t>
            </a:r>
            <a:r>
              <a:rPr lang="en-GB" i="1" dirty="0"/>
              <a:t>?...”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300</TotalTime>
  <Words>1083</Words>
  <Application>Microsoft Office PowerPoint</Application>
  <PresentationFormat>On-screen Show (4:3)</PresentationFormat>
  <Paragraphs>184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Calibri</vt:lpstr>
      <vt:lpstr>Franklin Gothic Book</vt:lpstr>
      <vt:lpstr>Crop</vt:lpstr>
      <vt:lpstr>COMPOSE YOUR FUTURE 2016</vt:lpstr>
      <vt:lpstr>COMPOSE YOUR FUTURE 2016</vt:lpstr>
      <vt:lpstr>COMPOSE YOUR FUTURE 2016</vt:lpstr>
      <vt:lpstr>COMPOSE YOUR FUTURE 2016</vt:lpstr>
      <vt:lpstr>Where to begin… </vt:lpstr>
      <vt:lpstr>COMPOSE YOUR FUTURE 2016</vt:lpstr>
      <vt:lpstr>Some important factors for Music Conservatoire applications.   Deadline, just missed at 18:00 on 3rd October, 2016.</vt:lpstr>
      <vt:lpstr>What an audition might involve</vt:lpstr>
      <vt:lpstr>COMPOSE YOUR FUTURE 2016</vt:lpstr>
      <vt:lpstr>Before the audition ask yourself these questions: </vt:lpstr>
      <vt:lpstr>Before the audition you must do the following: </vt:lpstr>
      <vt:lpstr>Audition Preparation </vt:lpstr>
      <vt:lpstr>The audition itself </vt:lpstr>
      <vt:lpstr>COMPOSE YOUR FUTURE 2016</vt:lpstr>
      <vt:lpstr>COMPOSE YOUR FUTURE 2016</vt:lpstr>
      <vt:lpstr>COMPOSE YOUR FUTURE 2016</vt:lpstr>
      <vt:lpstr>In preparing for other auditions work out why you were, or were not successful. </vt:lpstr>
      <vt:lpstr>COMPOSE YOUR FUTURE 2016</vt:lpstr>
      <vt:lpstr>COMPOSE YOUR FUTURE 2016</vt:lpstr>
      <vt:lpstr>COMPOSE YOUR FUTURE 2016</vt:lpstr>
      <vt:lpstr>COMPOSE YOUR FUTURE 2016</vt:lpstr>
      <vt:lpstr>COMPOSE YOUR FUTURE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Henson</dc:creator>
  <cp:lastModifiedBy>David Henson</cp:lastModifiedBy>
  <cp:revision>48</cp:revision>
  <dcterms:created xsi:type="dcterms:W3CDTF">2012-03-19T10:22:35Z</dcterms:created>
  <dcterms:modified xsi:type="dcterms:W3CDTF">2016-10-03T19:50:27Z</dcterms:modified>
</cp:coreProperties>
</file>