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4"/>
  </p:notesMasterIdLst>
  <p:handoutMasterIdLst>
    <p:handoutMasterId r:id="rId25"/>
  </p:handoutMasterIdLst>
  <p:sldIdLst>
    <p:sldId id="262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pos="25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CBEB6"/>
    <a:srgbClr val="939598"/>
    <a:srgbClr val="747678"/>
    <a:srgbClr val="CC7B16"/>
    <a:srgbClr val="B34215"/>
    <a:srgbClr val="ED1C24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346"/>
        <p:guide pos="2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794EB0A-B56C-6A4A-A1BD-6A97A210FA5B}" type="datetime1">
              <a:rPr lang="en-GB"/>
              <a:pPr>
                <a:defRPr/>
              </a:pPr>
              <a:t>12/07/2015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9BA861C-AB24-5C47-A91E-AECAEA16D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0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FDBDD0-D841-7E44-ADEF-5AAA392F1D74}" type="datetime1">
              <a:rPr lang="en-GB"/>
              <a:pPr>
                <a:defRPr/>
              </a:pPr>
              <a:t>12/07/2015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61487F-BF82-0B49-8565-A425B902F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92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6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30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6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0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70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3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3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5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6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0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55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8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4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9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9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613"/>
            <a:chExt cx="8604250" cy="5743575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71550" y="3444876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9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613"/>
              <a:ext cx="2555776" cy="52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4643438" y="4508501"/>
              <a:ext cx="2305050" cy="1008062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3059113" y="4959351"/>
              <a:ext cx="1620837" cy="16208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 flipH="1">
              <a:off x="3151188" y="4908551"/>
              <a:ext cx="358775" cy="360362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0800000">
              <a:off x="1331913" y="5373688"/>
              <a:ext cx="1727200" cy="287338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39750" y="4797426"/>
              <a:ext cx="942975" cy="944562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14A5-C949-6D43-8B6C-9BD3ECF845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44484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4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 sz="24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C488E-D317-AD4E-9D65-863F647F8A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1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197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41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224A-E723-034F-B264-D035F7B9FA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95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197" y="1378090"/>
            <a:ext cx="4102844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97" y="2282144"/>
            <a:ext cx="4102844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69" y="1378090"/>
            <a:ext cx="4104456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669" y="2282144"/>
            <a:ext cx="4104456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12E9-F2CA-A140-8857-ECFA0750F3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87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8454-7793-A842-BD01-CB5B375305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47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8D54-CBDB-454F-B1E9-AF250448DE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7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29" y="58600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79" y="586003"/>
            <a:ext cx="3079501" cy="5723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929" y="1748053"/>
            <a:ext cx="3008313" cy="456126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AC17-F024-FE46-9BDF-F4B005DB40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87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648474"/>
            <a:ext cx="5486400" cy="58883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FB07-1377-9148-860E-C37B1B9389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82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pic>
        <p:nvPicPr>
          <p:cNvPr id="13" name="Picture 12" descr="paragonUWL_CMYK_300dpi_BLOWUP_small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908720"/>
            <a:ext cx="4988679" cy="496855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  <p:pic>
        <p:nvPicPr>
          <p:cNvPr id="17" name="Picture 16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</a:t>
            </a:r>
            <a:endParaRPr lang="en-GB" dirty="0"/>
          </a:p>
        </p:txBody>
      </p:sp>
      <p:pic>
        <p:nvPicPr>
          <p:cNvPr id="16" name="Picture 15" descr="_JWB2670_sized_CMYK copy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482" y="896962"/>
            <a:ext cx="4932000" cy="49443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7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  <p:pic>
        <p:nvPicPr>
          <p:cNvPr id="16" name="Picture 15" descr="_JWB2509_cmyk_300_resize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04" y="908720"/>
            <a:ext cx="4918191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WB0729_cmyk_300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53" y="907260"/>
            <a:ext cx="4915213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</a:t>
            </a:r>
            <a:endParaRPr lang="en-GB" dirty="0"/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2367" y="912415"/>
            <a:ext cx="4943266" cy="4943266"/>
          </a:xfrm>
          <a:prstGeom prst="ellipse">
            <a:avLst/>
          </a:prstGeom>
          <a:ln w="28575" cmpd="sng">
            <a:solidFill>
              <a:srgbClr val="0039A6"/>
            </a:solidFill>
          </a:ln>
        </p:spPr>
      </p:pic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712"/>
            <a:chExt cx="8604250" cy="57434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71550" y="3444930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2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712"/>
              <a:ext cx="2555776" cy="5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rot="10800000" flipV="1">
              <a:off x="4643438" y="4508537"/>
              <a:ext cx="2305050" cy="1008045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113" y="4959379"/>
              <a:ext cx="1620837" cy="1620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188" y="4908580"/>
              <a:ext cx="358775" cy="360356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913" y="5373709"/>
              <a:ext cx="1727200" cy="287333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457"/>
              <a:ext cx="942975" cy="944546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6" y="3463211"/>
            <a:ext cx="529127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</a:t>
            </a:r>
            <a:endParaRPr lang="en-GB" dirty="0"/>
          </a:p>
        </p:txBody>
      </p:sp>
      <p:sp>
        <p:nvSpPr>
          <p:cNvPr id="15" name="Slide Number Placeholder 36"/>
          <p:cNvSpPr>
            <a:spLocks noGrp="1"/>
          </p:cNvSpPr>
          <p:nvPr>
            <p:ph type="sldNum" sz="quarter" idx="11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FCF6-FCF1-FF48-8227-3C3EA4CEF2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1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88A0-719E-1C40-924E-55DBBB5C8D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UWL PPT Guidelines - Version 2 - February 2015    </a:t>
            </a:r>
            <a:endParaRPr lang="en-GB" dirty="0"/>
          </a:p>
        </p:txBody>
      </p:sp>
      <p:pic>
        <p:nvPicPr>
          <p:cNvPr id="3" name="Picture 2" descr="logo for powerpoint reduced size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46B0-2223-AB4F-8540-BB29901BEF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5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rgbClr val="747678"/>
              </a:solidFill>
              <a:latin typeface="Verdana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558800"/>
            <a:ext cx="6965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2750" y="1431925"/>
            <a:ext cx="819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2750" y="6332538"/>
            <a:ext cx="2935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146800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10E252-3EED-AA4C-9BDF-346BF16C9F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66" r:id="rId3"/>
    <p:sldLayoutId id="2147483867" r:id="rId4"/>
    <p:sldLayoutId id="2147483869" r:id="rId5"/>
    <p:sldLayoutId id="2147483868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9A6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27063" indent="-3556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84263" indent="-373063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38263" indent="-2540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8138" indent="-269875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ouise.penn@uwl.ac.uk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LouiseCole/present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bottle.com/copyright-freedoms-trump-contrac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57250" y="1873250"/>
            <a:ext cx="5299075" cy="1470025"/>
          </a:xfrm>
          <a:ln w="9525"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latin typeface="Arial" charset="0"/>
              </a:rPr>
              <a:t>E-resource licences</a:t>
            </a:r>
            <a:endParaRPr lang="en-GB" dirty="0">
              <a:latin typeface="Arial" charset="0"/>
            </a:endParaRPr>
          </a:p>
        </p:txBody>
      </p:sp>
      <p:sp>
        <p:nvSpPr>
          <p:cNvPr id="16386" name="Subtitle 1"/>
          <p:cNvSpPr>
            <a:spLocks noGrp="1"/>
          </p:cNvSpPr>
          <p:nvPr>
            <p:ph type="subTitle" idx="1"/>
          </p:nvPr>
        </p:nvSpPr>
        <p:spPr>
          <a:xfrm>
            <a:off x="865188" y="3463925"/>
            <a:ext cx="5291137" cy="1752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Some hops, skips and jumps to successful contract management</a:t>
            </a:r>
          </a:p>
          <a:p>
            <a:pPr eaLnBrk="1" hangingPunct="1"/>
            <a:endParaRPr lang="en-GB" dirty="0">
              <a:latin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127AC1-58C6-154F-BE6F-02278D2677BA}" type="slidenum">
              <a:rPr lang="en-GB" sz="900">
                <a:solidFill>
                  <a:srgbClr val="747678"/>
                </a:solidFill>
                <a:latin typeface="Verdana" charset="0"/>
              </a:rPr>
              <a:pPr eaLnBrk="1" hangingPunct="1"/>
              <a:t>1</a:t>
            </a:fld>
            <a:endParaRPr lang="en-GB" sz="900">
              <a:solidFill>
                <a:srgbClr val="747678"/>
              </a:solidFill>
              <a:latin typeface="Verdana" charset="0"/>
            </a:endParaRPr>
          </a:p>
        </p:txBody>
      </p:sp>
      <p:sp>
        <p:nvSpPr>
          <p:cNvPr id="16389" name="Text Placeholder 7"/>
          <p:cNvSpPr txBox="1">
            <a:spLocks/>
          </p:cNvSpPr>
          <p:nvPr/>
        </p:nvSpPr>
        <p:spPr bwMode="auto">
          <a:xfrm>
            <a:off x="865188" y="4149079"/>
            <a:ext cx="5867052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	13 July 2015                                                                                                   Louise Penn, Head of Resources &amp; Technology, Library Services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77119" y="12642850"/>
            <a:ext cx="322155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 smtClean="0">
                <a:solidFill>
                  <a:srgbClr val="000000"/>
                </a:solidFill>
                <a:latin typeface="Verdana" charset="0"/>
              </a:rPr>
              <a:t>JIBS/Eduserv Workshop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102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Expectation still remains that licensee should be able to negotiate for clauses which work for them</a:t>
            </a:r>
          </a:p>
          <a:p>
            <a:r>
              <a:rPr lang="en-GB" dirty="0" smtClean="0"/>
              <a:t>Licensor should be prepared and also be prepared to talk about licensing (or direct licensee to the right person in their organisation)</a:t>
            </a:r>
          </a:p>
          <a:p>
            <a:r>
              <a:rPr lang="en-GB" dirty="0" smtClean="0"/>
              <a:t>Some benefits of negotiation:</a:t>
            </a:r>
          </a:p>
          <a:p>
            <a:pPr lvl="1"/>
            <a:r>
              <a:rPr lang="en-GB" dirty="0" smtClean="0"/>
              <a:t>Clarifying clauses (e.g. site definitions)</a:t>
            </a:r>
          </a:p>
          <a:p>
            <a:pPr lvl="1"/>
            <a:r>
              <a:rPr lang="en-GB" dirty="0" smtClean="0"/>
              <a:t>Challenging problematic clauses (e.g. payment within 7 days, access from one physical building only)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Negotiation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One example: ‘site definition’:</a:t>
            </a:r>
          </a:p>
          <a:p>
            <a:r>
              <a:rPr lang="en-GB" dirty="0" smtClean="0"/>
              <a:t>University A may take the definition of a ‘site’ to mean one physical building,</a:t>
            </a:r>
          </a:p>
          <a:p>
            <a:r>
              <a:rPr lang="en-GB" dirty="0" smtClean="0"/>
              <a:t>University B may take it to mean a group of buildings under one administration, regardless of where they are,</a:t>
            </a:r>
          </a:p>
          <a:p>
            <a:r>
              <a:rPr lang="en-GB" dirty="0" smtClean="0"/>
              <a:t>University C may take it to mean a group of buildings connected without having to go outside …</a:t>
            </a:r>
          </a:p>
          <a:p>
            <a:r>
              <a:rPr lang="en-GB" dirty="0" smtClean="0"/>
              <a:t>University D may class each of their ‘campuses’ as ‘sites’.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4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purchase a product every year – why do we need to sign the full licence agreement every year?</a:t>
            </a:r>
          </a:p>
          <a:p>
            <a:r>
              <a:rPr lang="en-GB" dirty="0" smtClean="0"/>
              <a:t>We upgrade a product – why do we need to sign the full licence agreement again?</a:t>
            </a:r>
          </a:p>
          <a:p>
            <a:r>
              <a:rPr lang="en-GB" dirty="0" smtClean="0"/>
              <a:t>We have an official purchase order that we have sent to you, why do you need another one with a licensee signature, as well as a full licence agreement?</a:t>
            </a:r>
          </a:p>
          <a:p>
            <a:r>
              <a:rPr lang="en-GB" dirty="0" smtClean="0"/>
              <a:t>Or, the flip side, why do you not have any terms and conditions at all, or only some which link to commercial subscribers?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fair / be reasonable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Technology can and does overtake what licences allow and prohibit</a:t>
            </a:r>
          </a:p>
          <a:p>
            <a:r>
              <a:rPr lang="en-GB" dirty="0" smtClean="0"/>
              <a:t>Model licences try and take account of this, could non-model licences do so as well</a:t>
            </a:r>
          </a:p>
          <a:p>
            <a:r>
              <a:rPr lang="en-GB" dirty="0" smtClean="0"/>
              <a:t>What about accessibility and diversity issues?</a:t>
            </a:r>
          </a:p>
          <a:p>
            <a:r>
              <a:rPr lang="en-GB" dirty="0" smtClean="0"/>
              <a:t>Why have resources restricted to named IPs/PCs?</a:t>
            </a:r>
          </a:p>
          <a:p>
            <a:r>
              <a:rPr lang="en-GB" dirty="0" smtClean="0"/>
              <a:t>What is likely to be available during the term of the agreement, if more than one year?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/ future-proofing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have a particular definition for something or someone, don’t change it or have different wording on different licences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Consistency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A: a publisher we have not dealt with before has taken payment for a resource but will not grant access until a licence agreement has been completed</a:t>
            </a:r>
          </a:p>
          <a:p>
            <a:r>
              <a:rPr lang="en-GB" dirty="0" smtClean="0"/>
              <a:t>Example B: a publisher has been paid the wrong amount, but has the bulk of the money owed (£000s), the licence agreement does not specify part payment as a licence breach but access is switched off</a:t>
            </a:r>
          </a:p>
          <a:p>
            <a:r>
              <a:rPr lang="en-GB" dirty="0" smtClean="0"/>
              <a:t>Example C: a publisher we have dealt with for years changes payment terms to 14 days in the licence agreement and will not agree to any changes in wording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pay, we access?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don’t understand the clauses in your licence, how can you expect a mere librarian to do so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Think outside the box.  What’s the worst thing that could happen to your content?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Use subscription agents more – be proactive, if you receive an order from them, send a licence agreement if it is required – don’t wait for us (or them) to ask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realistic / be brave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about academic libraries and who might use your resource, and how they might use it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2750" y="558800"/>
            <a:ext cx="7399610" cy="854075"/>
          </a:xfrm>
        </p:spPr>
        <p:txBody>
          <a:bodyPr/>
          <a:lstStyle/>
          <a:p>
            <a:r>
              <a:rPr lang="en-GB" dirty="0" smtClean="0"/>
              <a:t>Know your audience / your 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Always </a:t>
            </a:r>
            <a:r>
              <a:rPr lang="en-GB" dirty="0" smtClean="0"/>
              <a:t>clarify.</a:t>
            </a:r>
            <a:endParaRPr lang="en-GB" dirty="0" smtClean="0"/>
          </a:p>
          <a:p>
            <a:r>
              <a:rPr lang="en-GB" dirty="0" smtClean="0"/>
              <a:t>Know and defend your copyright exemptions.</a:t>
            </a:r>
          </a:p>
          <a:p>
            <a:r>
              <a:rPr lang="en-GB" dirty="0" smtClean="0"/>
              <a:t>Know where you stand when you sign.</a:t>
            </a:r>
          </a:p>
          <a:p>
            <a:r>
              <a:rPr lang="en-GB" dirty="0" smtClean="0"/>
              <a:t>Challenge the paperwork mountain.</a:t>
            </a:r>
          </a:p>
          <a:p>
            <a:r>
              <a:rPr lang="en-GB" dirty="0"/>
              <a:t>Push the model route</a:t>
            </a:r>
            <a:r>
              <a:rPr lang="en-GB" dirty="0" smtClean="0"/>
              <a:t>.</a:t>
            </a:r>
          </a:p>
          <a:p>
            <a:r>
              <a:rPr lang="en-GB" dirty="0"/>
              <a:t>Read, negotiate, look for the middle ground.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Be reasonable!</a:t>
            </a:r>
          </a:p>
          <a:p>
            <a:r>
              <a:rPr lang="en-GB" dirty="0" smtClean="0"/>
              <a:t>Don’t accept technical restrictions you are bound to break.</a:t>
            </a:r>
          </a:p>
          <a:p>
            <a:r>
              <a:rPr lang="en-GB" dirty="0" smtClean="0"/>
              <a:t>Agree definitions.</a:t>
            </a:r>
          </a:p>
          <a:p>
            <a:r>
              <a:rPr lang="en-GB" dirty="0" smtClean="0"/>
              <a:t>Insist on ‘we pay, we access’.</a:t>
            </a:r>
          </a:p>
          <a:p>
            <a:r>
              <a:rPr lang="en-GB" dirty="0" smtClean="0"/>
              <a:t>Be brave!</a:t>
            </a:r>
          </a:p>
          <a:p>
            <a:r>
              <a:rPr lang="en-GB" dirty="0" smtClean="0"/>
              <a:t>Explain, educate and inform.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Conclude: hops, skips and jumps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8" name="Picture 1" descr="imag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duserv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Contact: </a:t>
            </a:r>
            <a:r>
              <a:rPr lang="en-GB" dirty="0" smtClean="0">
                <a:hlinkClick r:id="rId2"/>
              </a:rPr>
              <a:t>louise.penn@uwl.ac.uk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UWL PPT Guidelines - Version 2 - February 2015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8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My experience with licences: 15+ years at three Universities (Leeds, Kingston, West London)</a:t>
            </a:r>
          </a:p>
          <a:p>
            <a:r>
              <a:rPr lang="en-GB" sz="2000" dirty="0" smtClean="0"/>
              <a:t>Previously presented on this topic:</a:t>
            </a:r>
          </a:p>
          <a:p>
            <a:r>
              <a:rPr lang="en-GB" sz="1800" dirty="0" smtClean="0"/>
              <a:t>Kingston University training for subject teams (2013): The e-resource licence: the simple guide</a:t>
            </a:r>
          </a:p>
          <a:p>
            <a:r>
              <a:rPr lang="en-GB" sz="1800" dirty="0" smtClean="0"/>
              <a:t>JIBS/Eduserv event, ‘</a:t>
            </a:r>
            <a:r>
              <a:rPr lang="en-GB" sz="1800" dirty="0"/>
              <a:t>Where next for resource licensing</a:t>
            </a:r>
            <a:r>
              <a:rPr lang="en-GB" sz="1800" dirty="0" smtClean="0"/>
              <a:t>?’ (2010): Thorny </a:t>
            </a:r>
            <a:r>
              <a:rPr lang="en-GB" sz="1800" dirty="0"/>
              <a:t>issues in licensing: an institution’s </a:t>
            </a:r>
            <a:r>
              <a:rPr lang="en-GB" sz="1800" dirty="0" smtClean="0"/>
              <a:t>view</a:t>
            </a:r>
          </a:p>
          <a:p>
            <a:r>
              <a:rPr lang="en-GB" sz="1800" dirty="0" smtClean="0"/>
              <a:t>Association of Subscription Agents event, </a:t>
            </a:r>
            <a:r>
              <a:rPr lang="en-US" sz="1800" dirty="0"/>
              <a:t>'Licensing and Subscription Management: Challenges to publishers, intermediaries and </a:t>
            </a:r>
            <a:r>
              <a:rPr lang="en-US" sz="1800" dirty="0" smtClean="0"/>
              <a:t>libraries (2003): What's </a:t>
            </a:r>
            <a:r>
              <a:rPr lang="en-US" sz="1800" dirty="0"/>
              <a:t>in a </a:t>
            </a:r>
            <a:r>
              <a:rPr lang="en-US" sz="1800" dirty="0" err="1"/>
              <a:t>licence</a:t>
            </a:r>
            <a:r>
              <a:rPr lang="en-US" sz="1800" dirty="0"/>
              <a:t>? Model </a:t>
            </a:r>
            <a:r>
              <a:rPr lang="en-US" sz="1800" dirty="0" err="1"/>
              <a:t>licences</a:t>
            </a:r>
            <a:r>
              <a:rPr lang="en-US" sz="1800" dirty="0"/>
              <a:t> and managing the terms and </a:t>
            </a:r>
            <a:r>
              <a:rPr lang="en-US" sz="1800" dirty="0" smtClean="0"/>
              <a:t>conditions</a:t>
            </a:r>
          </a:p>
          <a:p>
            <a:pPr lvl="1"/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www.slideshare.net/LouiseCole/presentations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and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JIBS/Eduserv event 13 July 2015</a:t>
            </a:r>
            <a:endParaRPr lang="en-GB" dirty="0"/>
          </a:p>
        </p:txBody>
      </p:sp>
      <p:pic>
        <p:nvPicPr>
          <p:cNvPr id="7" name="Picture 1" descr="image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duserv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2003 …</a:t>
            </a:r>
          </a:p>
          <a:p>
            <a:r>
              <a:rPr lang="en-GB" dirty="0" smtClean="0"/>
              <a:t>Non-model licences</a:t>
            </a:r>
          </a:p>
          <a:p>
            <a:r>
              <a:rPr lang="en-GB" dirty="0" smtClean="0"/>
              <a:t>Unclear definitions</a:t>
            </a:r>
          </a:p>
          <a:p>
            <a:r>
              <a:rPr lang="en-GB" dirty="0" smtClean="0"/>
              <a:t>Licence bank</a:t>
            </a:r>
          </a:p>
          <a:p>
            <a:r>
              <a:rPr lang="en-GB" dirty="0" smtClean="0"/>
              <a:t>Subscription agent knowledge</a:t>
            </a:r>
          </a:p>
          <a:p>
            <a:r>
              <a:rPr lang="en-GB" dirty="0" smtClean="0"/>
              <a:t>Administrative issues</a:t>
            </a:r>
          </a:p>
          <a:p>
            <a:r>
              <a:rPr lang="en-GB" dirty="0" smtClean="0"/>
              <a:t>Negotiation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2010 …</a:t>
            </a:r>
          </a:p>
          <a:p>
            <a:r>
              <a:rPr lang="en-GB" dirty="0"/>
              <a:t>Non-model licences</a:t>
            </a:r>
          </a:p>
          <a:p>
            <a:r>
              <a:rPr lang="en-GB" dirty="0"/>
              <a:t>Issues of interpretation</a:t>
            </a:r>
          </a:p>
          <a:p>
            <a:r>
              <a:rPr lang="en-GB" dirty="0"/>
              <a:t>Historical record of </a:t>
            </a:r>
            <a:r>
              <a:rPr lang="en-GB" dirty="0" smtClean="0"/>
              <a:t>licences</a:t>
            </a:r>
          </a:p>
          <a:p>
            <a:r>
              <a:rPr lang="en-GB" dirty="0"/>
              <a:t>Interaction with ERM</a:t>
            </a:r>
          </a:p>
          <a:p>
            <a:r>
              <a:rPr lang="en-GB" dirty="0" smtClean="0"/>
              <a:t>Partnerships</a:t>
            </a:r>
          </a:p>
          <a:p>
            <a:r>
              <a:rPr lang="en-GB" dirty="0" smtClean="0"/>
              <a:t>Alumni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of concern in 2003/2010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JIBS/Eduserv event 13 July 2015</a:t>
            </a:r>
            <a:endParaRPr lang="en-GB" dirty="0"/>
          </a:p>
        </p:txBody>
      </p:sp>
      <p:pic>
        <p:nvPicPr>
          <p:cNvPr id="8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5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Simplicity/Brevity</a:t>
            </a:r>
          </a:p>
          <a:p>
            <a:r>
              <a:rPr lang="en-GB" dirty="0" smtClean="0"/>
              <a:t>Copyright v contracts</a:t>
            </a:r>
          </a:p>
          <a:p>
            <a:r>
              <a:rPr lang="en-GB" dirty="0" smtClean="0"/>
              <a:t>Signing licences</a:t>
            </a:r>
          </a:p>
          <a:p>
            <a:r>
              <a:rPr lang="en-GB" dirty="0" smtClean="0"/>
              <a:t>Too much paperwork</a:t>
            </a:r>
          </a:p>
          <a:p>
            <a:r>
              <a:rPr lang="en-GB" dirty="0" smtClean="0"/>
              <a:t>Non-model licences!</a:t>
            </a:r>
          </a:p>
          <a:p>
            <a:r>
              <a:rPr lang="en-GB" dirty="0" smtClean="0"/>
              <a:t>Negotiation</a:t>
            </a:r>
          </a:p>
          <a:p>
            <a:r>
              <a:rPr lang="en-GB" dirty="0" smtClean="0"/>
              <a:t>Interpretation</a:t>
            </a:r>
          </a:p>
          <a:p>
            <a:r>
              <a:rPr lang="en-GB" dirty="0" smtClean="0"/>
              <a:t>Be fair / be reasonable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Technology / Future-proofing</a:t>
            </a:r>
          </a:p>
          <a:p>
            <a:r>
              <a:rPr lang="en-GB" dirty="0" smtClean="0"/>
              <a:t>Consistency</a:t>
            </a:r>
          </a:p>
          <a:p>
            <a:r>
              <a:rPr lang="en-GB" dirty="0" smtClean="0"/>
              <a:t>We pay, we access …?</a:t>
            </a:r>
          </a:p>
          <a:p>
            <a:r>
              <a:rPr lang="en-GB" dirty="0" smtClean="0"/>
              <a:t>Be realistic / be brave</a:t>
            </a:r>
          </a:p>
          <a:p>
            <a:r>
              <a:rPr lang="en-GB" dirty="0" smtClean="0"/>
              <a:t>Know your audience / know your market</a:t>
            </a:r>
          </a:p>
          <a:p>
            <a:r>
              <a:rPr lang="en-GB" dirty="0" smtClean="0"/>
              <a:t>Lead by example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of concern now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JIBS/Eduserv event 13 July 2015</a:t>
            </a:r>
            <a:endParaRPr lang="en-GB" dirty="0"/>
          </a:p>
        </p:txBody>
      </p:sp>
      <p:pic>
        <p:nvPicPr>
          <p:cNvPr id="9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4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Language of licences often wrapped up in legalese</a:t>
            </a:r>
          </a:p>
          <a:p>
            <a:r>
              <a:rPr lang="en-GB" dirty="0" smtClean="0"/>
              <a:t>Looking for:</a:t>
            </a:r>
          </a:p>
          <a:p>
            <a:pPr lvl="1"/>
            <a:r>
              <a:rPr lang="en-GB" dirty="0" smtClean="0"/>
              <a:t>What’s allowed (who can use, what for, where from, and how)</a:t>
            </a:r>
          </a:p>
          <a:p>
            <a:pPr lvl="1"/>
            <a:r>
              <a:rPr lang="en-GB" dirty="0" smtClean="0"/>
              <a:t>What’s not allowed</a:t>
            </a:r>
          </a:p>
          <a:p>
            <a:pPr lvl="1"/>
            <a:r>
              <a:rPr lang="en-GB" dirty="0" smtClean="0"/>
              <a:t>Notice period</a:t>
            </a:r>
          </a:p>
          <a:p>
            <a:pPr lvl="1"/>
            <a:r>
              <a:rPr lang="en-GB" dirty="0" smtClean="0"/>
              <a:t>Charges and service levels</a:t>
            </a:r>
          </a:p>
          <a:p>
            <a:r>
              <a:rPr lang="en-GB" dirty="0" smtClean="0"/>
              <a:t>5 pages at the most, and not in tiny font!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Simplicity/brevity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JIBS/Eduserv event 13 July 2015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Until 2014 legal changes, terms in a contract overrode any copyright exemptions</a:t>
            </a:r>
          </a:p>
          <a:p>
            <a:r>
              <a:rPr lang="en-GB" dirty="0" smtClean="0"/>
              <a:t>No longer the case – in practice, “</a:t>
            </a:r>
            <a:r>
              <a:rPr lang="en-US" dirty="0" smtClean="0"/>
              <a:t>a </a:t>
            </a:r>
            <a:r>
              <a:rPr lang="en-US" dirty="0"/>
              <a:t>restriction placed by a copyright owner on a licensee under a contract existing before the date of these new laws may not now be enforceable by the copyright owner if the prohibited use falls within the exception”. </a:t>
            </a:r>
            <a:r>
              <a:rPr lang="en-US" sz="900" dirty="0">
                <a:hlinkClick r:id="rId3"/>
              </a:rPr>
              <a:t>http://www.harbottle.com/copyright-freedoms-trump-contract</a:t>
            </a:r>
            <a:r>
              <a:rPr lang="en-US" sz="900" dirty="0" smtClean="0">
                <a:hlinkClick r:id="rId3"/>
              </a:rPr>
              <a:t>/</a:t>
            </a:r>
            <a:r>
              <a:rPr lang="en-US" sz="900" dirty="0" smtClean="0"/>
              <a:t> </a:t>
            </a:r>
            <a:endParaRPr lang="en-US" dirty="0" smtClean="0"/>
          </a:p>
          <a:p>
            <a:r>
              <a:rPr lang="en-US" dirty="0" smtClean="0"/>
              <a:t>Should we be signing away rights if copyright exemptions now allow them?</a:t>
            </a:r>
          </a:p>
          <a:p>
            <a:endParaRPr lang="en-GB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Copyright v contracts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a contract legal without the signatures of both parties?</a:t>
            </a:r>
          </a:p>
          <a:p>
            <a:r>
              <a:rPr lang="en-GB" dirty="0" smtClean="0"/>
              <a:t>If no, why do so many publishers fail to sign documentation when received and return it to the licensee?</a:t>
            </a:r>
          </a:p>
          <a:p>
            <a:pPr lvl="1"/>
            <a:r>
              <a:rPr lang="en-GB" dirty="0" smtClean="0"/>
              <a:t>Especially where changes in wording have been agreed, and a signature would denote ‘acceptance’</a:t>
            </a:r>
          </a:p>
          <a:p>
            <a:r>
              <a:rPr lang="en-GB" dirty="0" smtClean="0"/>
              <a:t>Legal status of ‘click through’ documentation which does not require signature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Signing licences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2 - 5    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Self-explanatory: if a licence is large enough for the paper copy to require binding, it might be too wordy …</a:t>
            </a:r>
          </a:p>
          <a:p>
            <a:r>
              <a:rPr lang="en-GB" dirty="0" smtClean="0"/>
              <a:t>(JISC Model Licence typically 15 pages, Eduserv General and Standard Licences are slightly shorter)</a:t>
            </a:r>
          </a:p>
          <a:p>
            <a:r>
              <a:rPr lang="en-GB" dirty="0" smtClean="0"/>
              <a:t>Sometimes …</a:t>
            </a:r>
          </a:p>
          <a:p>
            <a:pPr lvl="1"/>
            <a:r>
              <a:rPr lang="en-GB" dirty="0" smtClean="0"/>
              <a:t>Order form +</a:t>
            </a:r>
          </a:p>
          <a:p>
            <a:pPr lvl="1"/>
            <a:r>
              <a:rPr lang="en-GB" dirty="0" smtClean="0"/>
              <a:t>Licence agreement +</a:t>
            </a:r>
          </a:p>
          <a:p>
            <a:pPr lvl="1"/>
            <a:r>
              <a:rPr lang="en-GB" dirty="0" smtClean="0"/>
              <a:t>Additional t’s and c’s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 much paperwork!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Model licences allow both flexibility (generous terms) and consistency (like with like)</a:t>
            </a:r>
          </a:p>
          <a:p>
            <a:r>
              <a:rPr lang="en-GB" dirty="0" smtClean="0"/>
              <a:t>Quote from my presentation in 2003: </a:t>
            </a:r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sz="1800" dirty="0" smtClean="0"/>
              <a:t>publishers may use a modified ‘model licence’ (changing or omitting certain clauses) or issue a licence of their own, which may or may not be of a similar format and which might have different definitions and terms/conditions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Little has changed – and model licencing does make life easier for the practitioner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Non-model licences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UWL PPT Guidelines - Version 2 -</a:t>
            </a:r>
            <a:endParaRPr lang="en-GB" dirty="0"/>
          </a:p>
        </p:txBody>
      </p:sp>
      <p:pic>
        <p:nvPicPr>
          <p:cNvPr id="6" name="Picture 1" descr="imag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46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duser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8" y="6336102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L PPT_Template May 2013 (3)">
  <a:themeElements>
    <a:clrScheme name="University of West London 1">
      <a:dk1>
        <a:srgbClr val="000000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9A6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lIns="46800" rIns="46800" rtlCol="0" anchor="ctr">
        <a:noAutofit/>
      </a:bodyPr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D4B839E6E044EBC1C3559D6F5F9F9" ma:contentTypeVersion="2" ma:contentTypeDescription="Create a new document." ma:contentTypeScope="" ma:versionID="b61c29d5acf332c6ffe38381fa99b26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8beda3639128f09face6fac63f93e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A22BA-9A79-4086-A909-6C7E46CD67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5726D8-EBA6-4137-8FF4-3C9ECF856578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479A47-A809-48AE-A0D1-578CF08AE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UWL PPT_Template May 2013 (3)</Template>
  <TotalTime>480</TotalTime>
  <Words>1285</Words>
  <Application>Microsoft Office PowerPoint</Application>
  <PresentationFormat>On-screen Show (4:3)</PresentationFormat>
  <Paragraphs>175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UWL PPT_Template May 2013 (3)</vt:lpstr>
      <vt:lpstr>E-resource licences</vt:lpstr>
      <vt:lpstr>Introduction and context</vt:lpstr>
      <vt:lpstr>Issues of concern in 2003/2010</vt:lpstr>
      <vt:lpstr>Issues of concern now</vt:lpstr>
      <vt:lpstr>Simplicity/brevity</vt:lpstr>
      <vt:lpstr>Copyright v contracts</vt:lpstr>
      <vt:lpstr>Signing licences</vt:lpstr>
      <vt:lpstr>Too much paperwork!</vt:lpstr>
      <vt:lpstr>Non-model licences</vt:lpstr>
      <vt:lpstr>Negotiation</vt:lpstr>
      <vt:lpstr>Interpretation</vt:lpstr>
      <vt:lpstr>Be fair / be reasonable</vt:lpstr>
      <vt:lpstr>Technology / future-proofing</vt:lpstr>
      <vt:lpstr>Consistency</vt:lpstr>
      <vt:lpstr>We pay, we access?</vt:lpstr>
      <vt:lpstr>Be realistic / be brave</vt:lpstr>
      <vt:lpstr>Know your audience / your market</vt:lpstr>
      <vt:lpstr>Conclude: hops, skips and jumps</vt:lpstr>
      <vt:lpstr>Thank you!</vt:lpstr>
    </vt:vector>
  </TitlesOfParts>
  <Company>University of West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UWL PPT Guidelines</dc:title>
  <dc:creator>University of West London</dc:creator>
  <cp:lastModifiedBy>Colin Penn</cp:lastModifiedBy>
  <cp:revision>49</cp:revision>
  <cp:lastPrinted>2013-02-14T16:28:41Z</cp:lastPrinted>
  <dcterms:created xsi:type="dcterms:W3CDTF">2013-05-09T14:51:02Z</dcterms:created>
  <dcterms:modified xsi:type="dcterms:W3CDTF">2015-07-12T15:54:48Z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0x010100D1CD4B839E6E044EBC1C3559D6F5F9F9</vt:lpwstr>
  </property>
</Properties>
</file>