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1"/>
  </p:notesMasterIdLst>
  <p:handoutMasterIdLst>
    <p:handoutMasterId r:id="rId22"/>
  </p:handoutMasterIdLst>
  <p:sldIdLst>
    <p:sldId id="257" r:id="rId6"/>
    <p:sldId id="260" r:id="rId7"/>
    <p:sldId id="264" r:id="rId8"/>
    <p:sldId id="267" r:id="rId9"/>
    <p:sldId id="268" r:id="rId10"/>
    <p:sldId id="269" r:id="rId11"/>
    <p:sldId id="270" r:id="rId12"/>
    <p:sldId id="271" r:id="rId13"/>
    <p:sldId id="261" r:id="rId14"/>
    <p:sldId id="265" r:id="rId15"/>
    <p:sldId id="266" r:id="rId16"/>
    <p:sldId id="259" r:id="rId17"/>
    <p:sldId id="263" r:id="rId18"/>
    <p:sldId id="262" r:id="rId19"/>
    <p:sldId id="273" r:id="rId20"/>
  </p:sldIdLst>
  <p:sldSz cx="9144000" cy="6858000" type="screen4x3"/>
  <p:notesSz cx="6781800" cy="9880600"/>
  <p:custDataLst>
    <p:tags r:id="rId23"/>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7FC30"/>
    <a:srgbClr val="483608"/>
    <a:srgbClr val="1195D3"/>
    <a:srgbClr val="E8B22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2" autoAdjust="0"/>
    <p:restoredTop sz="63086" autoAdjust="0"/>
  </p:normalViewPr>
  <p:slideViewPr>
    <p:cSldViewPr snapToGrid="0">
      <p:cViewPr varScale="1">
        <p:scale>
          <a:sx n="70" d="100"/>
          <a:sy n="70" d="100"/>
        </p:scale>
        <p:origin x="-2094" y="-90"/>
      </p:cViewPr>
      <p:guideLst>
        <p:guide orient="horz" pos="914"/>
        <p:guide pos="76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7" d="100"/>
          <a:sy n="67" d="100"/>
        </p:scale>
        <p:origin x="-2796" y="-108"/>
      </p:cViewPr>
      <p:guideLst>
        <p:guide orient="horz" pos="165"/>
        <p:guide pos="41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E0FE8-A048-42EA-B93A-363919A294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66DE558-E82E-4AD3-B642-BD105BCC4454}">
      <dgm:prSet phldrT="[Text]"/>
      <dgm:spPr>
        <a:solidFill>
          <a:srgbClr val="FF0000"/>
        </a:solidFill>
      </dgm:spPr>
      <dgm:t>
        <a:bodyPr/>
        <a:lstStyle/>
        <a:p>
          <a:r>
            <a:rPr lang="en-GB" dirty="0" smtClean="0"/>
            <a:t>Multiple voices</a:t>
          </a:r>
          <a:endParaRPr lang="en-GB" dirty="0"/>
        </a:p>
      </dgm:t>
    </dgm:pt>
    <dgm:pt modelId="{01351669-D478-445B-A886-2DCDF1D87CB7}" type="parTrans" cxnId="{5B829C91-EF85-44B0-9384-67A1E99F9898}">
      <dgm:prSet/>
      <dgm:spPr/>
      <dgm:t>
        <a:bodyPr/>
        <a:lstStyle/>
        <a:p>
          <a:endParaRPr lang="en-GB"/>
        </a:p>
      </dgm:t>
    </dgm:pt>
    <dgm:pt modelId="{FCEBE3BD-C513-4B36-826E-EDE4F0FC39A6}" type="sibTrans" cxnId="{5B829C91-EF85-44B0-9384-67A1E99F9898}">
      <dgm:prSet/>
      <dgm:spPr/>
      <dgm:t>
        <a:bodyPr/>
        <a:lstStyle/>
        <a:p>
          <a:endParaRPr lang="en-GB"/>
        </a:p>
      </dgm:t>
    </dgm:pt>
    <dgm:pt modelId="{1980C71A-15E6-4423-98C7-11ADF167D274}">
      <dgm:prSet phldrT="[Text]"/>
      <dgm:spPr>
        <a:solidFill>
          <a:srgbClr val="00B050"/>
        </a:solidFill>
      </dgm:spPr>
      <dgm:t>
        <a:bodyPr/>
        <a:lstStyle/>
        <a:p>
          <a:r>
            <a:rPr lang="en-GB" dirty="0" smtClean="0"/>
            <a:t>Interactive</a:t>
          </a:r>
          <a:endParaRPr lang="en-GB" dirty="0"/>
        </a:p>
      </dgm:t>
    </dgm:pt>
    <dgm:pt modelId="{FA145831-F380-4B97-90D4-3E5849DDFF7C}" type="parTrans" cxnId="{C139E314-FDDA-4143-A642-6F870728C83F}">
      <dgm:prSet/>
      <dgm:spPr/>
      <dgm:t>
        <a:bodyPr/>
        <a:lstStyle/>
        <a:p>
          <a:endParaRPr lang="en-GB"/>
        </a:p>
      </dgm:t>
    </dgm:pt>
    <dgm:pt modelId="{59CC24D3-6DA9-43F2-876A-6E28B1E124C1}" type="sibTrans" cxnId="{C139E314-FDDA-4143-A642-6F870728C83F}">
      <dgm:prSet/>
      <dgm:spPr/>
      <dgm:t>
        <a:bodyPr/>
        <a:lstStyle/>
        <a:p>
          <a:endParaRPr lang="en-GB"/>
        </a:p>
      </dgm:t>
    </dgm:pt>
    <dgm:pt modelId="{4366DDC8-6E0A-419A-B4B8-D20628061770}">
      <dgm:prSet phldrT="[Text]"/>
      <dgm:spPr>
        <a:solidFill>
          <a:srgbClr val="FFC000"/>
        </a:solidFill>
      </dgm:spPr>
      <dgm:t>
        <a:bodyPr/>
        <a:lstStyle/>
        <a:p>
          <a:r>
            <a:rPr lang="en-GB" dirty="0" smtClean="0"/>
            <a:t>Regular</a:t>
          </a:r>
          <a:endParaRPr lang="en-GB" dirty="0"/>
        </a:p>
      </dgm:t>
    </dgm:pt>
    <dgm:pt modelId="{42C22475-BE6A-4BF5-B1C4-837CE427BB61}" type="parTrans" cxnId="{B4CDA4CB-C0DB-4FBC-ACBE-7834F103B088}">
      <dgm:prSet/>
      <dgm:spPr/>
      <dgm:t>
        <a:bodyPr/>
        <a:lstStyle/>
        <a:p>
          <a:endParaRPr lang="en-GB"/>
        </a:p>
      </dgm:t>
    </dgm:pt>
    <dgm:pt modelId="{46452478-66C4-40DA-8AF4-A757DC33CC3C}" type="sibTrans" cxnId="{B4CDA4CB-C0DB-4FBC-ACBE-7834F103B088}">
      <dgm:prSet/>
      <dgm:spPr/>
      <dgm:t>
        <a:bodyPr/>
        <a:lstStyle/>
        <a:p>
          <a:endParaRPr lang="en-GB"/>
        </a:p>
      </dgm:t>
    </dgm:pt>
    <dgm:pt modelId="{04D18A5F-549C-4A0F-BB86-364BB37AA81D}">
      <dgm:prSet phldrT="[Text]"/>
      <dgm:spPr>
        <a:solidFill>
          <a:srgbClr val="0070C0"/>
        </a:solidFill>
      </dgm:spPr>
      <dgm:t>
        <a:bodyPr/>
        <a:lstStyle/>
        <a:p>
          <a:r>
            <a:rPr lang="en-GB" dirty="0" smtClean="0"/>
            <a:t>Fun and serious</a:t>
          </a:r>
          <a:endParaRPr lang="en-GB" dirty="0"/>
        </a:p>
      </dgm:t>
    </dgm:pt>
    <dgm:pt modelId="{0DDF7827-B1CD-4BF2-A969-057946D87315}" type="parTrans" cxnId="{D6512A31-602A-4CF2-9FAB-AB50339EE173}">
      <dgm:prSet/>
      <dgm:spPr/>
      <dgm:t>
        <a:bodyPr/>
        <a:lstStyle/>
        <a:p>
          <a:endParaRPr lang="en-GB"/>
        </a:p>
      </dgm:t>
    </dgm:pt>
    <dgm:pt modelId="{D6FF8491-314C-4D69-8622-4F29BCC76994}" type="sibTrans" cxnId="{D6512A31-602A-4CF2-9FAB-AB50339EE173}">
      <dgm:prSet/>
      <dgm:spPr/>
      <dgm:t>
        <a:bodyPr/>
        <a:lstStyle/>
        <a:p>
          <a:endParaRPr lang="en-GB"/>
        </a:p>
      </dgm:t>
    </dgm:pt>
    <dgm:pt modelId="{13464F6F-BA7B-47C7-8B7E-122CEBB8A01E}">
      <dgm:prSet phldrT="[Text]"/>
      <dgm:spPr>
        <a:solidFill>
          <a:srgbClr val="663300"/>
        </a:solidFill>
      </dgm:spPr>
      <dgm:t>
        <a:bodyPr/>
        <a:lstStyle/>
        <a:p>
          <a:r>
            <a:rPr lang="en-GB" dirty="0" smtClean="0"/>
            <a:t>Aimed at all</a:t>
          </a:r>
          <a:endParaRPr lang="en-GB" dirty="0"/>
        </a:p>
      </dgm:t>
    </dgm:pt>
    <dgm:pt modelId="{201EDC33-54C6-427E-B14E-815CAD29C3E8}" type="parTrans" cxnId="{6BA1751A-A7A3-4AE8-B4B7-302E0A268A2A}">
      <dgm:prSet/>
      <dgm:spPr/>
      <dgm:t>
        <a:bodyPr/>
        <a:lstStyle/>
        <a:p>
          <a:endParaRPr lang="en-GB"/>
        </a:p>
      </dgm:t>
    </dgm:pt>
    <dgm:pt modelId="{717FBEAE-6DBB-491B-B9D4-EBD9557DA254}" type="sibTrans" cxnId="{6BA1751A-A7A3-4AE8-B4B7-302E0A268A2A}">
      <dgm:prSet/>
      <dgm:spPr/>
      <dgm:t>
        <a:bodyPr/>
        <a:lstStyle/>
        <a:p>
          <a:endParaRPr lang="en-GB"/>
        </a:p>
      </dgm:t>
    </dgm:pt>
    <dgm:pt modelId="{BB32E294-9A07-4C8B-9BC9-7FE1C078A448}" type="pres">
      <dgm:prSet presAssocID="{829E0FE8-A048-42EA-B93A-363919A29451}" presName="diagram" presStyleCnt="0">
        <dgm:presLayoutVars>
          <dgm:dir/>
          <dgm:resizeHandles val="exact"/>
        </dgm:presLayoutVars>
      </dgm:prSet>
      <dgm:spPr/>
      <dgm:t>
        <a:bodyPr/>
        <a:lstStyle/>
        <a:p>
          <a:endParaRPr lang="en-GB"/>
        </a:p>
      </dgm:t>
    </dgm:pt>
    <dgm:pt modelId="{5CAA7A55-E348-4CAF-A3DE-BF63BB1A7811}" type="pres">
      <dgm:prSet presAssocID="{C66DE558-E82E-4AD3-B642-BD105BCC4454}" presName="node" presStyleLbl="node1" presStyleIdx="0" presStyleCnt="5">
        <dgm:presLayoutVars>
          <dgm:bulletEnabled val="1"/>
        </dgm:presLayoutVars>
      </dgm:prSet>
      <dgm:spPr/>
      <dgm:t>
        <a:bodyPr/>
        <a:lstStyle/>
        <a:p>
          <a:endParaRPr lang="en-GB"/>
        </a:p>
      </dgm:t>
    </dgm:pt>
    <dgm:pt modelId="{E3A37860-3244-49F7-80BD-1D5EF393596A}" type="pres">
      <dgm:prSet presAssocID="{FCEBE3BD-C513-4B36-826E-EDE4F0FC39A6}" presName="sibTrans" presStyleCnt="0"/>
      <dgm:spPr/>
    </dgm:pt>
    <dgm:pt modelId="{90E57D76-EA54-4681-9287-9F99F8222B8F}" type="pres">
      <dgm:prSet presAssocID="{1980C71A-15E6-4423-98C7-11ADF167D274}" presName="node" presStyleLbl="node1" presStyleIdx="1" presStyleCnt="5">
        <dgm:presLayoutVars>
          <dgm:bulletEnabled val="1"/>
        </dgm:presLayoutVars>
      </dgm:prSet>
      <dgm:spPr/>
      <dgm:t>
        <a:bodyPr/>
        <a:lstStyle/>
        <a:p>
          <a:endParaRPr lang="en-GB"/>
        </a:p>
      </dgm:t>
    </dgm:pt>
    <dgm:pt modelId="{10607CBE-6828-4DE4-9DBE-CE5CD4C2BDE5}" type="pres">
      <dgm:prSet presAssocID="{59CC24D3-6DA9-43F2-876A-6E28B1E124C1}" presName="sibTrans" presStyleCnt="0"/>
      <dgm:spPr/>
    </dgm:pt>
    <dgm:pt modelId="{D6E10D85-BF53-4054-9BC4-9EC5DDCC5385}" type="pres">
      <dgm:prSet presAssocID="{4366DDC8-6E0A-419A-B4B8-D20628061770}" presName="node" presStyleLbl="node1" presStyleIdx="2" presStyleCnt="5">
        <dgm:presLayoutVars>
          <dgm:bulletEnabled val="1"/>
        </dgm:presLayoutVars>
      </dgm:prSet>
      <dgm:spPr/>
      <dgm:t>
        <a:bodyPr/>
        <a:lstStyle/>
        <a:p>
          <a:endParaRPr lang="en-GB"/>
        </a:p>
      </dgm:t>
    </dgm:pt>
    <dgm:pt modelId="{627F25A4-A4AA-42F7-97A8-2F425B56D2FC}" type="pres">
      <dgm:prSet presAssocID="{46452478-66C4-40DA-8AF4-A757DC33CC3C}" presName="sibTrans" presStyleCnt="0"/>
      <dgm:spPr/>
    </dgm:pt>
    <dgm:pt modelId="{ACDE182B-3623-4A6C-B7E6-F7F1259044D5}" type="pres">
      <dgm:prSet presAssocID="{04D18A5F-549C-4A0F-BB86-364BB37AA81D}" presName="node" presStyleLbl="node1" presStyleIdx="3" presStyleCnt="5">
        <dgm:presLayoutVars>
          <dgm:bulletEnabled val="1"/>
        </dgm:presLayoutVars>
      </dgm:prSet>
      <dgm:spPr/>
      <dgm:t>
        <a:bodyPr/>
        <a:lstStyle/>
        <a:p>
          <a:endParaRPr lang="en-GB"/>
        </a:p>
      </dgm:t>
    </dgm:pt>
    <dgm:pt modelId="{1CEE60DB-2B7F-407C-93CA-3CDA6463B3DB}" type="pres">
      <dgm:prSet presAssocID="{D6FF8491-314C-4D69-8622-4F29BCC76994}" presName="sibTrans" presStyleCnt="0"/>
      <dgm:spPr/>
    </dgm:pt>
    <dgm:pt modelId="{2A512E67-DC8E-44BD-8D5D-A82CC3ACAEC7}" type="pres">
      <dgm:prSet presAssocID="{13464F6F-BA7B-47C7-8B7E-122CEBB8A01E}" presName="node" presStyleLbl="node1" presStyleIdx="4" presStyleCnt="5">
        <dgm:presLayoutVars>
          <dgm:bulletEnabled val="1"/>
        </dgm:presLayoutVars>
      </dgm:prSet>
      <dgm:spPr/>
      <dgm:t>
        <a:bodyPr/>
        <a:lstStyle/>
        <a:p>
          <a:endParaRPr lang="en-GB"/>
        </a:p>
      </dgm:t>
    </dgm:pt>
  </dgm:ptLst>
  <dgm:cxnLst>
    <dgm:cxn modelId="{DECEA826-5B23-4475-B1EF-D60372F3AC54}" type="presOf" srcId="{13464F6F-BA7B-47C7-8B7E-122CEBB8A01E}" destId="{2A512E67-DC8E-44BD-8D5D-A82CC3ACAEC7}" srcOrd="0" destOrd="0" presId="urn:microsoft.com/office/officeart/2005/8/layout/default"/>
    <dgm:cxn modelId="{51DD0C33-E7CA-4CE7-B920-E86ACF8A569D}" type="presOf" srcId="{4366DDC8-6E0A-419A-B4B8-D20628061770}" destId="{D6E10D85-BF53-4054-9BC4-9EC5DDCC5385}" srcOrd="0" destOrd="0" presId="urn:microsoft.com/office/officeart/2005/8/layout/default"/>
    <dgm:cxn modelId="{6BA1751A-A7A3-4AE8-B4B7-302E0A268A2A}" srcId="{829E0FE8-A048-42EA-B93A-363919A29451}" destId="{13464F6F-BA7B-47C7-8B7E-122CEBB8A01E}" srcOrd="4" destOrd="0" parTransId="{201EDC33-54C6-427E-B14E-815CAD29C3E8}" sibTransId="{717FBEAE-6DBB-491B-B9D4-EBD9557DA254}"/>
    <dgm:cxn modelId="{EC679E1F-5579-45A4-BB1B-6542E2E7F12B}" type="presOf" srcId="{829E0FE8-A048-42EA-B93A-363919A29451}" destId="{BB32E294-9A07-4C8B-9BC9-7FE1C078A448}" srcOrd="0" destOrd="0" presId="urn:microsoft.com/office/officeart/2005/8/layout/default"/>
    <dgm:cxn modelId="{CA7FFB56-9EF1-4DA8-B793-1C085E4105D2}" type="presOf" srcId="{1980C71A-15E6-4423-98C7-11ADF167D274}" destId="{90E57D76-EA54-4681-9287-9F99F8222B8F}" srcOrd="0" destOrd="0" presId="urn:microsoft.com/office/officeart/2005/8/layout/default"/>
    <dgm:cxn modelId="{B4CDA4CB-C0DB-4FBC-ACBE-7834F103B088}" srcId="{829E0FE8-A048-42EA-B93A-363919A29451}" destId="{4366DDC8-6E0A-419A-B4B8-D20628061770}" srcOrd="2" destOrd="0" parTransId="{42C22475-BE6A-4BF5-B1C4-837CE427BB61}" sibTransId="{46452478-66C4-40DA-8AF4-A757DC33CC3C}"/>
    <dgm:cxn modelId="{13D9749F-8DB3-439D-BED3-DAFB6728798E}" type="presOf" srcId="{C66DE558-E82E-4AD3-B642-BD105BCC4454}" destId="{5CAA7A55-E348-4CAF-A3DE-BF63BB1A7811}" srcOrd="0" destOrd="0" presId="urn:microsoft.com/office/officeart/2005/8/layout/default"/>
    <dgm:cxn modelId="{C139E314-FDDA-4143-A642-6F870728C83F}" srcId="{829E0FE8-A048-42EA-B93A-363919A29451}" destId="{1980C71A-15E6-4423-98C7-11ADF167D274}" srcOrd="1" destOrd="0" parTransId="{FA145831-F380-4B97-90D4-3E5849DDFF7C}" sibTransId="{59CC24D3-6DA9-43F2-876A-6E28B1E124C1}"/>
    <dgm:cxn modelId="{FFC3A713-7599-45F9-AF0B-0407384B4EA2}" type="presOf" srcId="{04D18A5F-549C-4A0F-BB86-364BB37AA81D}" destId="{ACDE182B-3623-4A6C-B7E6-F7F1259044D5}" srcOrd="0" destOrd="0" presId="urn:microsoft.com/office/officeart/2005/8/layout/default"/>
    <dgm:cxn modelId="{D6512A31-602A-4CF2-9FAB-AB50339EE173}" srcId="{829E0FE8-A048-42EA-B93A-363919A29451}" destId="{04D18A5F-549C-4A0F-BB86-364BB37AA81D}" srcOrd="3" destOrd="0" parTransId="{0DDF7827-B1CD-4BF2-A969-057946D87315}" sibTransId="{D6FF8491-314C-4D69-8622-4F29BCC76994}"/>
    <dgm:cxn modelId="{5B829C91-EF85-44B0-9384-67A1E99F9898}" srcId="{829E0FE8-A048-42EA-B93A-363919A29451}" destId="{C66DE558-E82E-4AD3-B642-BD105BCC4454}" srcOrd="0" destOrd="0" parTransId="{01351669-D478-445B-A886-2DCDF1D87CB7}" sibTransId="{FCEBE3BD-C513-4B36-826E-EDE4F0FC39A6}"/>
    <dgm:cxn modelId="{6BE13A23-F6E6-4D2C-8A60-F6623F050127}" type="presParOf" srcId="{BB32E294-9A07-4C8B-9BC9-7FE1C078A448}" destId="{5CAA7A55-E348-4CAF-A3DE-BF63BB1A7811}" srcOrd="0" destOrd="0" presId="urn:microsoft.com/office/officeart/2005/8/layout/default"/>
    <dgm:cxn modelId="{7EAF2FE4-4C5E-436B-8A81-E3CCF5E0EACA}" type="presParOf" srcId="{BB32E294-9A07-4C8B-9BC9-7FE1C078A448}" destId="{E3A37860-3244-49F7-80BD-1D5EF393596A}" srcOrd="1" destOrd="0" presId="urn:microsoft.com/office/officeart/2005/8/layout/default"/>
    <dgm:cxn modelId="{08D1E689-11E6-4CD0-8CF2-6DDBBFFF2781}" type="presParOf" srcId="{BB32E294-9A07-4C8B-9BC9-7FE1C078A448}" destId="{90E57D76-EA54-4681-9287-9F99F8222B8F}" srcOrd="2" destOrd="0" presId="urn:microsoft.com/office/officeart/2005/8/layout/default"/>
    <dgm:cxn modelId="{F3A9A0CC-50CC-492D-B815-61C7EF714A5E}" type="presParOf" srcId="{BB32E294-9A07-4C8B-9BC9-7FE1C078A448}" destId="{10607CBE-6828-4DE4-9DBE-CE5CD4C2BDE5}" srcOrd="3" destOrd="0" presId="urn:microsoft.com/office/officeart/2005/8/layout/default"/>
    <dgm:cxn modelId="{6C6223E0-8401-4F81-93B3-5A13F5E2CAE5}" type="presParOf" srcId="{BB32E294-9A07-4C8B-9BC9-7FE1C078A448}" destId="{D6E10D85-BF53-4054-9BC4-9EC5DDCC5385}" srcOrd="4" destOrd="0" presId="urn:microsoft.com/office/officeart/2005/8/layout/default"/>
    <dgm:cxn modelId="{3F448DB5-11B0-4A49-97EA-B48C26AC7315}" type="presParOf" srcId="{BB32E294-9A07-4C8B-9BC9-7FE1C078A448}" destId="{627F25A4-A4AA-42F7-97A8-2F425B56D2FC}" srcOrd="5" destOrd="0" presId="urn:microsoft.com/office/officeart/2005/8/layout/default"/>
    <dgm:cxn modelId="{3F153BBE-95D6-4BDA-B029-199691290FA3}" type="presParOf" srcId="{BB32E294-9A07-4C8B-9BC9-7FE1C078A448}" destId="{ACDE182B-3623-4A6C-B7E6-F7F1259044D5}" srcOrd="6" destOrd="0" presId="urn:microsoft.com/office/officeart/2005/8/layout/default"/>
    <dgm:cxn modelId="{3D08EE60-B12C-4A9F-AF18-0B69B1088D34}" type="presParOf" srcId="{BB32E294-9A07-4C8B-9BC9-7FE1C078A448}" destId="{1CEE60DB-2B7F-407C-93CA-3CDA6463B3DB}" srcOrd="7" destOrd="0" presId="urn:microsoft.com/office/officeart/2005/8/layout/default"/>
    <dgm:cxn modelId="{2E4DF9EA-6D08-44DA-A25D-2DD3A1E3C41F}" type="presParOf" srcId="{BB32E294-9A07-4C8B-9BC9-7FE1C078A448}" destId="{2A512E67-DC8E-44BD-8D5D-A82CC3ACAEC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19D58-03A9-4BE7-A1C3-F494F8E7D73E}"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310F3C69-4911-4257-834E-FA309D177FB0}">
      <dgm:prSet phldrT="[Text]"/>
      <dgm:spPr/>
      <dgm:t>
        <a:bodyPr/>
        <a:lstStyle/>
        <a:p>
          <a:r>
            <a:rPr lang="en-GB" dirty="0" smtClean="0"/>
            <a:t>Twitter</a:t>
          </a:r>
          <a:endParaRPr lang="en-GB" dirty="0"/>
        </a:p>
      </dgm:t>
    </dgm:pt>
    <dgm:pt modelId="{82C64520-D28E-4C24-8E38-B6C6D49C5F78}" type="parTrans" cxnId="{ABDF5C9E-1C83-468B-BDB9-3D55D775610C}">
      <dgm:prSet/>
      <dgm:spPr/>
      <dgm:t>
        <a:bodyPr/>
        <a:lstStyle/>
        <a:p>
          <a:endParaRPr lang="en-GB"/>
        </a:p>
      </dgm:t>
    </dgm:pt>
    <dgm:pt modelId="{DC0A43EA-FFD0-4100-9885-66BF99CDC8EB}" type="sibTrans" cxnId="{ABDF5C9E-1C83-468B-BDB9-3D55D775610C}">
      <dgm:prSet/>
      <dgm:spPr/>
      <dgm:t>
        <a:bodyPr/>
        <a:lstStyle/>
        <a:p>
          <a:endParaRPr lang="en-GB"/>
        </a:p>
      </dgm:t>
    </dgm:pt>
    <dgm:pt modelId="{10C2DCB8-9C65-4498-843F-567A1D1A036C}">
      <dgm:prSet phldrT="[Text]"/>
      <dgm:spPr/>
      <dgm:t>
        <a:bodyPr/>
        <a:lstStyle/>
        <a:p>
          <a:r>
            <a:rPr lang="en-GB" dirty="0" smtClean="0"/>
            <a:t>Assignments</a:t>
          </a:r>
          <a:endParaRPr lang="en-GB" dirty="0"/>
        </a:p>
      </dgm:t>
    </dgm:pt>
    <dgm:pt modelId="{B7D161D6-2C55-49CE-A84E-BF83E21C12A8}" type="parTrans" cxnId="{3BA9CE1F-E7FE-488D-997B-5C207772EC22}">
      <dgm:prSet/>
      <dgm:spPr/>
      <dgm:t>
        <a:bodyPr/>
        <a:lstStyle/>
        <a:p>
          <a:endParaRPr lang="en-GB"/>
        </a:p>
      </dgm:t>
    </dgm:pt>
    <dgm:pt modelId="{1460219B-7195-4EC5-BD6D-AFFC087E9748}" type="sibTrans" cxnId="{3BA9CE1F-E7FE-488D-997B-5C207772EC22}">
      <dgm:prSet/>
      <dgm:spPr/>
      <dgm:t>
        <a:bodyPr/>
        <a:lstStyle/>
        <a:p>
          <a:endParaRPr lang="en-GB"/>
        </a:p>
      </dgm:t>
    </dgm:pt>
    <dgm:pt modelId="{2A86C41C-D5A0-4158-A6CA-28449E89A72D}">
      <dgm:prSet phldrT="[Text]"/>
      <dgm:spPr/>
      <dgm:t>
        <a:bodyPr/>
        <a:lstStyle/>
        <a:p>
          <a:r>
            <a:rPr lang="en-GB" dirty="0" smtClean="0"/>
            <a:t>Bookings</a:t>
          </a:r>
          <a:endParaRPr lang="en-GB" dirty="0"/>
        </a:p>
      </dgm:t>
    </dgm:pt>
    <dgm:pt modelId="{4F9A9BC0-6E8D-448C-B2A1-4AE00E028757}" type="parTrans" cxnId="{7B269C3D-CDE6-4B4F-83B0-11E6425D6CE3}">
      <dgm:prSet/>
      <dgm:spPr/>
      <dgm:t>
        <a:bodyPr/>
        <a:lstStyle/>
        <a:p>
          <a:endParaRPr lang="en-GB"/>
        </a:p>
      </dgm:t>
    </dgm:pt>
    <dgm:pt modelId="{6A0D532E-A424-4C59-9F74-AF13925DDA8F}" type="sibTrans" cxnId="{7B269C3D-CDE6-4B4F-83B0-11E6425D6CE3}">
      <dgm:prSet/>
      <dgm:spPr/>
      <dgm:t>
        <a:bodyPr/>
        <a:lstStyle/>
        <a:p>
          <a:endParaRPr lang="en-GB"/>
        </a:p>
      </dgm:t>
    </dgm:pt>
    <dgm:pt modelId="{A965FAA3-5B23-4642-9AB7-D94D219158DA}">
      <dgm:prSet phldrT="[Text]"/>
      <dgm:spPr/>
      <dgm:t>
        <a:bodyPr/>
        <a:lstStyle/>
        <a:p>
          <a:r>
            <a:rPr lang="en-GB" dirty="0" smtClean="0"/>
            <a:t>Search engine compatible</a:t>
          </a:r>
          <a:endParaRPr lang="en-GB" dirty="0"/>
        </a:p>
      </dgm:t>
    </dgm:pt>
    <dgm:pt modelId="{89F8D037-F5BC-4469-BDD7-6B0000B5E32F}" type="parTrans" cxnId="{B9A93338-C0E4-4AA4-9A13-92EFF7C3DF6E}">
      <dgm:prSet/>
      <dgm:spPr/>
      <dgm:t>
        <a:bodyPr/>
        <a:lstStyle/>
        <a:p>
          <a:endParaRPr lang="en-GB"/>
        </a:p>
      </dgm:t>
    </dgm:pt>
    <dgm:pt modelId="{F7754BB9-B539-456F-B68E-E74FA31CD4F3}" type="sibTrans" cxnId="{B9A93338-C0E4-4AA4-9A13-92EFF7C3DF6E}">
      <dgm:prSet/>
      <dgm:spPr/>
      <dgm:t>
        <a:bodyPr/>
        <a:lstStyle/>
        <a:p>
          <a:endParaRPr lang="en-GB"/>
        </a:p>
      </dgm:t>
    </dgm:pt>
    <dgm:pt modelId="{155A20AC-4273-48F5-8E1F-9C4FBF796E27}">
      <dgm:prSet phldrT="[Text]"/>
      <dgm:spPr/>
      <dgm:t>
        <a:bodyPr/>
        <a:lstStyle/>
        <a:p>
          <a:r>
            <a:rPr lang="en-GB" dirty="0" smtClean="0"/>
            <a:t>Lots and lots of content</a:t>
          </a:r>
          <a:endParaRPr lang="en-GB" dirty="0"/>
        </a:p>
      </dgm:t>
    </dgm:pt>
    <dgm:pt modelId="{5FB98D9D-ECFB-4BAE-AA8E-8C99BF268E04}" type="parTrans" cxnId="{B60E75E4-4AB6-4B29-A6F1-1050CB10FAFD}">
      <dgm:prSet/>
      <dgm:spPr/>
      <dgm:t>
        <a:bodyPr/>
        <a:lstStyle/>
        <a:p>
          <a:endParaRPr lang="en-GB"/>
        </a:p>
      </dgm:t>
    </dgm:pt>
    <dgm:pt modelId="{FE529B49-5689-4B4B-B89C-532C2680CD0F}" type="sibTrans" cxnId="{B60E75E4-4AB6-4B29-A6F1-1050CB10FAFD}">
      <dgm:prSet/>
      <dgm:spPr/>
      <dgm:t>
        <a:bodyPr/>
        <a:lstStyle/>
        <a:p>
          <a:endParaRPr lang="en-GB"/>
        </a:p>
      </dgm:t>
    </dgm:pt>
    <dgm:pt modelId="{7D1F7F59-BA10-4F4F-AFC1-E7B62340C1D5}" type="pres">
      <dgm:prSet presAssocID="{C5219D58-03A9-4BE7-A1C3-F494F8E7D73E}" presName="diagram" presStyleCnt="0">
        <dgm:presLayoutVars>
          <dgm:dir/>
          <dgm:resizeHandles val="exact"/>
        </dgm:presLayoutVars>
      </dgm:prSet>
      <dgm:spPr/>
      <dgm:t>
        <a:bodyPr/>
        <a:lstStyle/>
        <a:p>
          <a:endParaRPr lang="en-GB"/>
        </a:p>
      </dgm:t>
    </dgm:pt>
    <dgm:pt modelId="{DEF9443E-CDE1-4F5E-8ECC-E0CC0688802A}" type="pres">
      <dgm:prSet presAssocID="{310F3C69-4911-4257-834E-FA309D177FB0}" presName="node" presStyleLbl="node1" presStyleIdx="0" presStyleCnt="5">
        <dgm:presLayoutVars>
          <dgm:bulletEnabled val="1"/>
        </dgm:presLayoutVars>
      </dgm:prSet>
      <dgm:spPr/>
      <dgm:t>
        <a:bodyPr/>
        <a:lstStyle/>
        <a:p>
          <a:endParaRPr lang="en-GB"/>
        </a:p>
      </dgm:t>
    </dgm:pt>
    <dgm:pt modelId="{861A3726-A232-44F7-A1D6-DD6D318899C8}" type="pres">
      <dgm:prSet presAssocID="{DC0A43EA-FFD0-4100-9885-66BF99CDC8EB}" presName="sibTrans" presStyleCnt="0"/>
      <dgm:spPr/>
    </dgm:pt>
    <dgm:pt modelId="{2559D1B4-38C2-4998-84DF-067E99987A46}" type="pres">
      <dgm:prSet presAssocID="{10C2DCB8-9C65-4498-843F-567A1D1A036C}" presName="node" presStyleLbl="node1" presStyleIdx="1" presStyleCnt="5">
        <dgm:presLayoutVars>
          <dgm:bulletEnabled val="1"/>
        </dgm:presLayoutVars>
      </dgm:prSet>
      <dgm:spPr/>
      <dgm:t>
        <a:bodyPr/>
        <a:lstStyle/>
        <a:p>
          <a:endParaRPr lang="en-GB"/>
        </a:p>
      </dgm:t>
    </dgm:pt>
    <dgm:pt modelId="{2F6BCB19-92EF-4FEC-A3F3-08626ADE1863}" type="pres">
      <dgm:prSet presAssocID="{1460219B-7195-4EC5-BD6D-AFFC087E9748}" presName="sibTrans" presStyleCnt="0"/>
      <dgm:spPr/>
    </dgm:pt>
    <dgm:pt modelId="{22380BCE-ECB3-485B-826D-9827DFEB14A3}" type="pres">
      <dgm:prSet presAssocID="{2A86C41C-D5A0-4158-A6CA-28449E89A72D}" presName="node" presStyleLbl="node1" presStyleIdx="2" presStyleCnt="5">
        <dgm:presLayoutVars>
          <dgm:bulletEnabled val="1"/>
        </dgm:presLayoutVars>
      </dgm:prSet>
      <dgm:spPr/>
      <dgm:t>
        <a:bodyPr/>
        <a:lstStyle/>
        <a:p>
          <a:endParaRPr lang="en-GB"/>
        </a:p>
      </dgm:t>
    </dgm:pt>
    <dgm:pt modelId="{CBB266F8-F92D-4FCD-A010-6C816CA6961E}" type="pres">
      <dgm:prSet presAssocID="{6A0D532E-A424-4C59-9F74-AF13925DDA8F}" presName="sibTrans" presStyleCnt="0"/>
      <dgm:spPr/>
    </dgm:pt>
    <dgm:pt modelId="{81563784-9248-466B-A9E4-37B886C19921}" type="pres">
      <dgm:prSet presAssocID="{A965FAA3-5B23-4642-9AB7-D94D219158DA}" presName="node" presStyleLbl="node1" presStyleIdx="3" presStyleCnt="5">
        <dgm:presLayoutVars>
          <dgm:bulletEnabled val="1"/>
        </dgm:presLayoutVars>
      </dgm:prSet>
      <dgm:spPr/>
      <dgm:t>
        <a:bodyPr/>
        <a:lstStyle/>
        <a:p>
          <a:endParaRPr lang="en-GB"/>
        </a:p>
      </dgm:t>
    </dgm:pt>
    <dgm:pt modelId="{9B1DC3A1-39EC-4001-B4F0-5697F6369029}" type="pres">
      <dgm:prSet presAssocID="{F7754BB9-B539-456F-B68E-E74FA31CD4F3}" presName="sibTrans" presStyleCnt="0"/>
      <dgm:spPr/>
    </dgm:pt>
    <dgm:pt modelId="{1E8C3E28-839A-440F-AE6D-3A31B220B7A7}" type="pres">
      <dgm:prSet presAssocID="{155A20AC-4273-48F5-8E1F-9C4FBF796E27}" presName="node" presStyleLbl="node1" presStyleIdx="4" presStyleCnt="5">
        <dgm:presLayoutVars>
          <dgm:bulletEnabled val="1"/>
        </dgm:presLayoutVars>
      </dgm:prSet>
      <dgm:spPr/>
      <dgm:t>
        <a:bodyPr/>
        <a:lstStyle/>
        <a:p>
          <a:endParaRPr lang="en-GB"/>
        </a:p>
      </dgm:t>
    </dgm:pt>
  </dgm:ptLst>
  <dgm:cxnLst>
    <dgm:cxn modelId="{707E57DF-3BBF-49AA-AA5E-DF63D47DBD99}" type="presOf" srcId="{C5219D58-03A9-4BE7-A1C3-F494F8E7D73E}" destId="{7D1F7F59-BA10-4F4F-AFC1-E7B62340C1D5}" srcOrd="0" destOrd="0" presId="urn:microsoft.com/office/officeart/2005/8/layout/default"/>
    <dgm:cxn modelId="{655F287B-D973-4F7A-BD32-E93793252BFC}" type="presOf" srcId="{310F3C69-4911-4257-834E-FA309D177FB0}" destId="{DEF9443E-CDE1-4F5E-8ECC-E0CC0688802A}" srcOrd="0" destOrd="0" presId="urn:microsoft.com/office/officeart/2005/8/layout/default"/>
    <dgm:cxn modelId="{2024824F-CEB4-4F2C-88EF-21D0E8366FF2}" type="presOf" srcId="{A965FAA3-5B23-4642-9AB7-D94D219158DA}" destId="{81563784-9248-466B-A9E4-37B886C19921}" srcOrd="0" destOrd="0" presId="urn:microsoft.com/office/officeart/2005/8/layout/default"/>
    <dgm:cxn modelId="{B9A93338-C0E4-4AA4-9A13-92EFF7C3DF6E}" srcId="{C5219D58-03A9-4BE7-A1C3-F494F8E7D73E}" destId="{A965FAA3-5B23-4642-9AB7-D94D219158DA}" srcOrd="3" destOrd="0" parTransId="{89F8D037-F5BC-4469-BDD7-6B0000B5E32F}" sibTransId="{F7754BB9-B539-456F-B68E-E74FA31CD4F3}"/>
    <dgm:cxn modelId="{B60E75E4-4AB6-4B29-A6F1-1050CB10FAFD}" srcId="{C5219D58-03A9-4BE7-A1C3-F494F8E7D73E}" destId="{155A20AC-4273-48F5-8E1F-9C4FBF796E27}" srcOrd="4" destOrd="0" parTransId="{5FB98D9D-ECFB-4BAE-AA8E-8C99BF268E04}" sibTransId="{FE529B49-5689-4B4B-B89C-532C2680CD0F}"/>
    <dgm:cxn modelId="{ABDF5C9E-1C83-468B-BDB9-3D55D775610C}" srcId="{C5219D58-03A9-4BE7-A1C3-F494F8E7D73E}" destId="{310F3C69-4911-4257-834E-FA309D177FB0}" srcOrd="0" destOrd="0" parTransId="{82C64520-D28E-4C24-8E38-B6C6D49C5F78}" sibTransId="{DC0A43EA-FFD0-4100-9885-66BF99CDC8EB}"/>
    <dgm:cxn modelId="{CF0B8254-5D80-4465-81DE-1D4B530B258C}" type="presOf" srcId="{10C2DCB8-9C65-4498-843F-567A1D1A036C}" destId="{2559D1B4-38C2-4998-84DF-067E99987A46}" srcOrd="0" destOrd="0" presId="urn:microsoft.com/office/officeart/2005/8/layout/default"/>
    <dgm:cxn modelId="{690E5D34-EAEE-4913-BCEF-69751DE03313}" type="presOf" srcId="{155A20AC-4273-48F5-8E1F-9C4FBF796E27}" destId="{1E8C3E28-839A-440F-AE6D-3A31B220B7A7}" srcOrd="0" destOrd="0" presId="urn:microsoft.com/office/officeart/2005/8/layout/default"/>
    <dgm:cxn modelId="{83BCBDBC-B962-43A1-8E11-38260D2493F4}" type="presOf" srcId="{2A86C41C-D5A0-4158-A6CA-28449E89A72D}" destId="{22380BCE-ECB3-485B-826D-9827DFEB14A3}" srcOrd="0" destOrd="0" presId="urn:microsoft.com/office/officeart/2005/8/layout/default"/>
    <dgm:cxn modelId="{7B269C3D-CDE6-4B4F-83B0-11E6425D6CE3}" srcId="{C5219D58-03A9-4BE7-A1C3-F494F8E7D73E}" destId="{2A86C41C-D5A0-4158-A6CA-28449E89A72D}" srcOrd="2" destOrd="0" parTransId="{4F9A9BC0-6E8D-448C-B2A1-4AE00E028757}" sibTransId="{6A0D532E-A424-4C59-9F74-AF13925DDA8F}"/>
    <dgm:cxn modelId="{3BA9CE1F-E7FE-488D-997B-5C207772EC22}" srcId="{C5219D58-03A9-4BE7-A1C3-F494F8E7D73E}" destId="{10C2DCB8-9C65-4498-843F-567A1D1A036C}" srcOrd="1" destOrd="0" parTransId="{B7D161D6-2C55-49CE-A84E-BF83E21C12A8}" sibTransId="{1460219B-7195-4EC5-BD6D-AFFC087E9748}"/>
    <dgm:cxn modelId="{FF0F3E07-AFF6-44CC-B30A-01E6BF7E936A}" type="presParOf" srcId="{7D1F7F59-BA10-4F4F-AFC1-E7B62340C1D5}" destId="{DEF9443E-CDE1-4F5E-8ECC-E0CC0688802A}" srcOrd="0" destOrd="0" presId="urn:microsoft.com/office/officeart/2005/8/layout/default"/>
    <dgm:cxn modelId="{5D04E3EC-613F-45E8-93DB-EFF6D0B7F62D}" type="presParOf" srcId="{7D1F7F59-BA10-4F4F-AFC1-E7B62340C1D5}" destId="{861A3726-A232-44F7-A1D6-DD6D318899C8}" srcOrd="1" destOrd="0" presId="urn:microsoft.com/office/officeart/2005/8/layout/default"/>
    <dgm:cxn modelId="{A2388182-DBAC-4105-8EFE-CA41F7567ACB}" type="presParOf" srcId="{7D1F7F59-BA10-4F4F-AFC1-E7B62340C1D5}" destId="{2559D1B4-38C2-4998-84DF-067E99987A46}" srcOrd="2" destOrd="0" presId="urn:microsoft.com/office/officeart/2005/8/layout/default"/>
    <dgm:cxn modelId="{19ACC566-674C-465E-BCEC-1AE5E9F7DC0B}" type="presParOf" srcId="{7D1F7F59-BA10-4F4F-AFC1-E7B62340C1D5}" destId="{2F6BCB19-92EF-4FEC-A3F3-08626ADE1863}" srcOrd="3" destOrd="0" presId="urn:microsoft.com/office/officeart/2005/8/layout/default"/>
    <dgm:cxn modelId="{10897912-B380-4AF0-9FC9-0E04828D6BC6}" type="presParOf" srcId="{7D1F7F59-BA10-4F4F-AFC1-E7B62340C1D5}" destId="{22380BCE-ECB3-485B-826D-9827DFEB14A3}" srcOrd="4" destOrd="0" presId="urn:microsoft.com/office/officeart/2005/8/layout/default"/>
    <dgm:cxn modelId="{307BA600-CAD8-4A7E-93E2-8CD062FAD5F0}" type="presParOf" srcId="{7D1F7F59-BA10-4F4F-AFC1-E7B62340C1D5}" destId="{CBB266F8-F92D-4FCD-A010-6C816CA6961E}" srcOrd="5" destOrd="0" presId="urn:microsoft.com/office/officeart/2005/8/layout/default"/>
    <dgm:cxn modelId="{373D6765-3AF6-478B-B295-1EAF20FEB6C5}" type="presParOf" srcId="{7D1F7F59-BA10-4F4F-AFC1-E7B62340C1D5}" destId="{81563784-9248-466B-A9E4-37B886C19921}" srcOrd="6" destOrd="0" presId="urn:microsoft.com/office/officeart/2005/8/layout/default"/>
    <dgm:cxn modelId="{AB0DC0BA-5781-45DF-996E-B4470DBD7A33}" type="presParOf" srcId="{7D1F7F59-BA10-4F4F-AFC1-E7B62340C1D5}" destId="{9B1DC3A1-39EC-4001-B4F0-5697F6369029}" srcOrd="7" destOrd="0" presId="urn:microsoft.com/office/officeart/2005/8/layout/default"/>
    <dgm:cxn modelId="{3A03C20F-355E-46C1-B4B0-EA509EA3A4AE}" type="presParOf" srcId="{7D1F7F59-BA10-4F4F-AFC1-E7B62340C1D5}" destId="{1E8C3E28-839A-440F-AE6D-3A31B220B7A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A7A55-E348-4CAF-A3DE-BF63BB1A7811}">
      <dsp:nvSpPr>
        <dsp:cNvPr id="0" name=""/>
        <dsp:cNvSpPr/>
      </dsp:nvSpPr>
      <dsp:spPr>
        <a:xfrm>
          <a:off x="0" y="144065"/>
          <a:ext cx="2357437" cy="141446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Multiple voices</a:t>
          </a:r>
          <a:endParaRPr lang="en-GB" sz="3500" kern="1200" dirty="0"/>
        </a:p>
      </dsp:txBody>
      <dsp:txXfrm>
        <a:off x="0" y="144065"/>
        <a:ext cx="2357437" cy="1414462"/>
      </dsp:txXfrm>
    </dsp:sp>
    <dsp:sp modelId="{90E57D76-EA54-4681-9287-9F99F8222B8F}">
      <dsp:nvSpPr>
        <dsp:cNvPr id="0" name=""/>
        <dsp:cNvSpPr/>
      </dsp:nvSpPr>
      <dsp:spPr>
        <a:xfrm>
          <a:off x="2593181" y="144065"/>
          <a:ext cx="2357437" cy="1414462"/>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Interactive</a:t>
          </a:r>
          <a:endParaRPr lang="en-GB" sz="3500" kern="1200" dirty="0"/>
        </a:p>
      </dsp:txBody>
      <dsp:txXfrm>
        <a:off x="2593181" y="144065"/>
        <a:ext cx="2357437" cy="1414462"/>
      </dsp:txXfrm>
    </dsp:sp>
    <dsp:sp modelId="{D6E10D85-BF53-4054-9BC4-9EC5DDCC5385}">
      <dsp:nvSpPr>
        <dsp:cNvPr id="0" name=""/>
        <dsp:cNvSpPr/>
      </dsp:nvSpPr>
      <dsp:spPr>
        <a:xfrm>
          <a:off x="5186362" y="144065"/>
          <a:ext cx="2357437" cy="1414462"/>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Regular</a:t>
          </a:r>
          <a:endParaRPr lang="en-GB" sz="3500" kern="1200" dirty="0"/>
        </a:p>
      </dsp:txBody>
      <dsp:txXfrm>
        <a:off x="5186362" y="144065"/>
        <a:ext cx="2357437" cy="1414462"/>
      </dsp:txXfrm>
    </dsp:sp>
    <dsp:sp modelId="{ACDE182B-3623-4A6C-B7E6-F7F1259044D5}">
      <dsp:nvSpPr>
        <dsp:cNvPr id="0" name=""/>
        <dsp:cNvSpPr/>
      </dsp:nvSpPr>
      <dsp:spPr>
        <a:xfrm>
          <a:off x="1296590" y="1794271"/>
          <a:ext cx="2357437" cy="1414462"/>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Fun and serious</a:t>
          </a:r>
          <a:endParaRPr lang="en-GB" sz="3500" kern="1200" dirty="0"/>
        </a:p>
      </dsp:txBody>
      <dsp:txXfrm>
        <a:off x="1296590" y="1794271"/>
        <a:ext cx="2357437" cy="1414462"/>
      </dsp:txXfrm>
    </dsp:sp>
    <dsp:sp modelId="{2A512E67-DC8E-44BD-8D5D-A82CC3ACAEC7}">
      <dsp:nvSpPr>
        <dsp:cNvPr id="0" name=""/>
        <dsp:cNvSpPr/>
      </dsp:nvSpPr>
      <dsp:spPr>
        <a:xfrm>
          <a:off x="3889771" y="1794271"/>
          <a:ext cx="2357437" cy="1414462"/>
        </a:xfrm>
        <a:prstGeom prst="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Aimed at all</a:t>
          </a:r>
          <a:endParaRPr lang="en-GB" sz="3500" kern="1200" dirty="0"/>
        </a:p>
      </dsp:txBody>
      <dsp:txXfrm>
        <a:off x="3889771" y="1794271"/>
        <a:ext cx="2357437" cy="1414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657600" y="200025"/>
            <a:ext cx="2938463" cy="495300"/>
          </a:xfrm>
          <a:prstGeom prst="rect">
            <a:avLst/>
          </a:prstGeom>
        </p:spPr>
        <p:txBody>
          <a:bodyPr vert="horz" lIns="91440" tIns="45720" rIns="91440" bIns="45720" rtlCol="0"/>
          <a:lstStyle>
            <a:lvl1pPr algn="r" eaLnBrk="0" hangingPunct="0">
              <a:defRPr sz="1200">
                <a:ea typeface="ＭＳ Ｐゴシック" pitchFamily="-64" charset="-128"/>
                <a:cs typeface="+mn-cs"/>
              </a:defRPr>
            </a:lvl1pPr>
          </a:lstStyle>
          <a:p>
            <a:pPr>
              <a:defRPr/>
            </a:pPr>
            <a:fld id="{677AC5E6-309E-41B1-9CDC-8654792D40DB}" type="datetimeFigureOut">
              <a:rPr lang="en-US"/>
              <a:pPr>
                <a:defRPr/>
              </a:pPr>
              <a:t>11/19/2014</a:t>
            </a:fld>
            <a:endParaRPr lang="en-GB" dirty="0"/>
          </a:p>
        </p:txBody>
      </p:sp>
      <p:sp>
        <p:nvSpPr>
          <p:cNvPr id="5" name="Slide Number Placeholder 4"/>
          <p:cNvSpPr>
            <a:spLocks noGrp="1"/>
          </p:cNvSpPr>
          <p:nvPr>
            <p:ph type="sldNum" sz="quarter" idx="3"/>
          </p:nvPr>
        </p:nvSpPr>
        <p:spPr>
          <a:xfrm>
            <a:off x="3671888" y="9215438"/>
            <a:ext cx="2938462" cy="493712"/>
          </a:xfrm>
          <a:prstGeom prst="rect">
            <a:avLst/>
          </a:prstGeom>
        </p:spPr>
        <p:txBody>
          <a:bodyPr vert="horz" lIns="91440" tIns="45720" rIns="91440" bIns="45720" rtlCol="0" anchor="b"/>
          <a:lstStyle>
            <a:lvl1pPr algn="r" eaLnBrk="0" hangingPunct="0">
              <a:defRPr sz="1200">
                <a:ea typeface="ＭＳ Ｐゴシック" pitchFamily="-64" charset="-128"/>
                <a:cs typeface="+mn-cs"/>
              </a:defRPr>
            </a:lvl1pPr>
          </a:lstStyle>
          <a:p>
            <a:pPr>
              <a:defRPr/>
            </a:pPr>
            <a:fld id="{D1B4AA6E-A1B6-41A3-9FE9-9AF889897405}" type="slidenum">
              <a:rPr lang="en-GB"/>
              <a:pPr>
                <a:defRPr/>
              </a:pPr>
              <a:t>‹#›</a:t>
            </a:fld>
            <a:endParaRPr lang="en-GB"/>
          </a:p>
        </p:txBody>
      </p:sp>
      <p:pic>
        <p:nvPicPr>
          <p:cNvPr id="145412" name="Picture 7" descr="Kingston_University_London_Main_RGB_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257175"/>
            <a:ext cx="5699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010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770313" y="200025"/>
            <a:ext cx="2940050" cy="495300"/>
          </a:xfrm>
          <a:prstGeom prst="rect">
            <a:avLst/>
          </a:prstGeom>
        </p:spPr>
        <p:txBody>
          <a:bodyPr vert="horz" lIns="91440" tIns="45720" rIns="91440" bIns="45720" rtlCol="0"/>
          <a:lstStyle>
            <a:lvl1pPr algn="r" eaLnBrk="0" hangingPunct="0">
              <a:defRPr sz="1200">
                <a:ea typeface="ＭＳ Ｐゴシック" pitchFamily="-64" charset="-128"/>
                <a:cs typeface="+mn-cs"/>
              </a:defRPr>
            </a:lvl1pPr>
          </a:lstStyle>
          <a:p>
            <a:pPr>
              <a:defRPr/>
            </a:pPr>
            <a:fld id="{105A37BD-D4D2-4506-85A8-A38EB3728E68}" type="datetimeFigureOut">
              <a:rPr lang="en-US"/>
              <a:pPr>
                <a:defRPr/>
              </a:pPr>
              <a:t>11/19/2014</a:t>
            </a:fld>
            <a:endParaRPr lang="en-GB" dirty="0"/>
          </a:p>
        </p:txBody>
      </p:sp>
      <p:sp>
        <p:nvSpPr>
          <p:cNvPr id="4" name="Slide Image Placeholder 3"/>
          <p:cNvSpPr>
            <a:spLocks noGrp="1" noRot="1" noChangeAspect="1"/>
          </p:cNvSpPr>
          <p:nvPr>
            <p:ph type="sldImg" idx="2"/>
          </p:nvPr>
        </p:nvSpPr>
        <p:spPr>
          <a:xfrm>
            <a:off x="920750" y="911225"/>
            <a:ext cx="4940300" cy="37052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7" name="Slide Number Placeholder 6"/>
          <p:cNvSpPr>
            <a:spLocks noGrp="1"/>
          </p:cNvSpPr>
          <p:nvPr>
            <p:ph type="sldNum" sz="quarter" idx="5"/>
          </p:nvPr>
        </p:nvSpPr>
        <p:spPr>
          <a:xfrm>
            <a:off x="3798888" y="9245600"/>
            <a:ext cx="2938462" cy="493713"/>
          </a:xfrm>
          <a:prstGeom prst="rect">
            <a:avLst/>
          </a:prstGeom>
        </p:spPr>
        <p:txBody>
          <a:bodyPr vert="horz" lIns="91440" tIns="45720" rIns="91440" bIns="45720" rtlCol="0" anchor="b"/>
          <a:lstStyle>
            <a:lvl1pPr algn="r" eaLnBrk="0" hangingPunct="0">
              <a:defRPr sz="1200">
                <a:ea typeface="ＭＳ Ｐゴシック" pitchFamily="-64" charset="-128"/>
                <a:cs typeface="+mn-cs"/>
              </a:defRPr>
            </a:lvl1pPr>
          </a:lstStyle>
          <a:p>
            <a:pPr>
              <a:defRPr/>
            </a:pPr>
            <a:fld id="{99BA6AD7-9C58-4CDF-88CF-D7EAAB26D947}" type="slidenum">
              <a:rPr lang="en-GB"/>
              <a:pPr>
                <a:defRPr/>
              </a:pPr>
              <a:t>‹#›</a:t>
            </a:fld>
            <a:endParaRPr lang="en-GB" dirty="0"/>
          </a:p>
        </p:txBody>
      </p:sp>
      <p:sp>
        <p:nvSpPr>
          <p:cNvPr id="8" name="Notes Placeholder 7"/>
          <p:cNvSpPr>
            <a:spLocks noGrp="1"/>
          </p:cNvSpPr>
          <p:nvPr>
            <p:ph type="body" sz="quarter" idx="3"/>
          </p:nvPr>
        </p:nvSpPr>
        <p:spPr>
          <a:xfrm>
            <a:off x="677863" y="4986338"/>
            <a:ext cx="5426075" cy="41529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pic>
        <p:nvPicPr>
          <p:cNvPr id="84998" name="Picture 7" descr="Kingston_University_London_Main_RGB_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257175"/>
            <a:ext cx="5699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052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AE427060-C023-4D3C-9890-CFC4D4C1E5CF}" type="slidenum">
              <a:rPr lang="en-GB" altLang="en-US" smtClean="0">
                <a:latin typeface="Arial" charset="0"/>
                <a:ea typeface="ＭＳ Ｐゴシック" pitchFamily="34" charset="-128"/>
              </a:rPr>
              <a:pPr>
                <a:spcBef>
                  <a:spcPct val="0"/>
                </a:spcBef>
                <a:defRPr/>
              </a:pPr>
              <a:t>1</a:t>
            </a:fld>
            <a:endParaRPr lang="en-GB" altLang="en-US"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a:t>
            </a:r>
            <a:r>
              <a:rPr lang="en-GB" baseline="0" dirty="0" smtClean="0"/>
              <a:t> still static content within the blog which is similar to the material we had in our original pages. These are guides for different levels of the subjects, information on dissertations, referencing etc.</a:t>
            </a:r>
          </a:p>
          <a:p>
            <a:endParaRPr lang="en-GB" baseline="0" dirty="0" smtClean="0"/>
          </a:p>
          <a:p>
            <a:r>
              <a:rPr lang="en-GB" baseline="0" dirty="0" smtClean="0"/>
              <a:t>One change we have made with the static content is to update this throughout the year and not think of it as a summer job.</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10</a:t>
            </a:fld>
            <a:endParaRPr lang="en-GB" dirty="0"/>
          </a:p>
        </p:txBody>
      </p:sp>
    </p:spTree>
    <p:extLst>
      <p:ext uri="{BB962C8B-B14F-4D97-AF65-F5344CB8AC3E}">
        <p14:creationId xmlns:p14="http://schemas.microsoft.com/office/powerpoint/2010/main" val="9013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also recently created a library cloud which is attached to email signatures as well as the blog.</a:t>
            </a:r>
            <a:r>
              <a:rPr lang="en-GB" baseline="0" dirty="0" smtClean="0"/>
              <a:t>  This brings all the links to content into one place for the students</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11</a:t>
            </a:fld>
            <a:endParaRPr lang="en-GB" dirty="0"/>
          </a:p>
        </p:txBody>
      </p:sp>
    </p:spTree>
    <p:extLst>
      <p:ext uri="{BB962C8B-B14F-4D97-AF65-F5344CB8AC3E}">
        <p14:creationId xmlns:p14="http://schemas.microsoft.com/office/powerpoint/2010/main" val="15947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what it looks like now.</a:t>
            </a:r>
          </a:p>
          <a:p>
            <a:endParaRPr lang="en-GB" dirty="0" smtClean="0"/>
          </a:p>
          <a:p>
            <a:r>
              <a:rPr lang="en-GB" dirty="0" err="1" smtClean="0"/>
              <a:t>dIScover</a:t>
            </a:r>
            <a:r>
              <a:rPr lang="en-GB" baseline="0" dirty="0" smtClean="0"/>
              <a:t> is our branding for our drop ins as well as our enquiry desk so we followed through with this name for the blog.</a:t>
            </a:r>
          </a:p>
          <a:p>
            <a:endParaRPr lang="en-GB" baseline="0" dirty="0" smtClean="0"/>
          </a:p>
          <a:p>
            <a:r>
              <a:rPr lang="en-GB" baseline="0" dirty="0" smtClean="0"/>
              <a:t>The static content is mainly from the top menu but the majority of the screen is taken up with posts.</a:t>
            </a:r>
          </a:p>
          <a:p>
            <a:endParaRPr lang="en-GB" baseline="0" dirty="0" smtClean="0"/>
          </a:p>
          <a:p>
            <a:r>
              <a:rPr lang="en-GB" baseline="0" dirty="0" smtClean="0"/>
              <a:t>The categories and tags can be found on the right-hand side.</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12</a:t>
            </a:fld>
            <a:endParaRPr lang="en-GB" dirty="0"/>
          </a:p>
        </p:txBody>
      </p:sp>
    </p:spTree>
    <p:extLst>
      <p:ext uri="{BB962C8B-B14F-4D97-AF65-F5344CB8AC3E}">
        <p14:creationId xmlns:p14="http://schemas.microsoft.com/office/powerpoint/2010/main" val="143658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of our posts are automatically tweeted out so we need to be careful</a:t>
            </a:r>
            <a:r>
              <a:rPr lang="en-GB" baseline="0" dirty="0" smtClean="0"/>
              <a:t> of the first 109 characters of the post as this is what will form the tweet (along with a link to get to the next bit of content)</a:t>
            </a:r>
          </a:p>
          <a:p>
            <a:endParaRPr lang="en-GB" baseline="0" dirty="0" smtClean="0"/>
          </a:p>
          <a:p>
            <a:r>
              <a:rPr lang="en-GB" baseline="0" dirty="0" smtClean="0"/>
              <a:t>We also have assignments for most of our first year modules and the guidebooks will be uploaded to the blog as well as the information to answer some of the questions.</a:t>
            </a:r>
          </a:p>
          <a:p>
            <a:endParaRPr lang="en-GB" baseline="0" dirty="0" smtClean="0"/>
          </a:p>
          <a:p>
            <a:r>
              <a:rPr lang="en-GB" baseline="0" dirty="0" smtClean="0"/>
              <a:t>We book tutorial sessions through the blog.</a:t>
            </a:r>
          </a:p>
          <a:p>
            <a:endParaRPr lang="en-GB" baseline="0" dirty="0" smtClean="0"/>
          </a:p>
          <a:p>
            <a:r>
              <a:rPr lang="en-GB" baseline="0" dirty="0" smtClean="0"/>
              <a:t>We originally made the blogs hidden from search engines but we have recently changed this policy. It does have one downside which means we get so much spam that it is no longer possible to see genuine student comments to the posts.</a:t>
            </a:r>
          </a:p>
          <a:p>
            <a:endParaRPr lang="en-GB" baseline="0" dirty="0" smtClean="0"/>
          </a:p>
          <a:p>
            <a:r>
              <a:rPr lang="en-GB" baseline="0" dirty="0" smtClean="0"/>
              <a:t>And mostly we add lots and lots of content to entice people in</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13</a:t>
            </a:fld>
            <a:endParaRPr lang="en-GB" dirty="0"/>
          </a:p>
        </p:txBody>
      </p:sp>
    </p:spTree>
    <p:extLst>
      <p:ext uri="{BB962C8B-B14F-4D97-AF65-F5344CB8AC3E}">
        <p14:creationId xmlns:p14="http://schemas.microsoft.com/office/powerpoint/2010/main" val="98147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really helpful that the blog automatically</a:t>
            </a:r>
            <a:r>
              <a:rPr lang="en-GB" baseline="0" dirty="0" smtClean="0"/>
              <a:t> links with our twitter account but we are increasing the number of tweets that we do separately to the blog ones for topics that are quick/simple and don’t require a full blog post</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14</a:t>
            </a:fld>
            <a:endParaRPr lang="en-GB" dirty="0"/>
          </a:p>
        </p:txBody>
      </p:sp>
    </p:spTree>
    <p:extLst>
      <p:ext uri="{BB962C8B-B14F-4D97-AF65-F5344CB8AC3E}">
        <p14:creationId xmlns:p14="http://schemas.microsoft.com/office/powerpoint/2010/main" val="282098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Although the blog</a:t>
            </a:r>
            <a:r>
              <a:rPr lang="en-GB" altLang="en-US" baseline="0" dirty="0" smtClean="0"/>
              <a:t> has now been running since 2011 in various different guises, we are still trying to develop it and see how we can get more usage.</a:t>
            </a:r>
          </a:p>
          <a:p>
            <a:endParaRPr lang="en-GB" altLang="en-US" baseline="0" dirty="0" smtClean="0"/>
          </a:p>
          <a:p>
            <a:r>
              <a:rPr lang="en-GB" altLang="en-US" baseline="0" dirty="0" smtClean="0"/>
              <a:t>We monitor page views and traffic to the blog so we know how much usage we are having and since we opened them up to search engines, we can see the types of searches that are bring people to the blog.</a:t>
            </a:r>
          </a:p>
          <a:p>
            <a:endParaRPr lang="en-GB" altLang="en-US" baseline="0" dirty="0" smtClean="0"/>
          </a:p>
          <a:p>
            <a:r>
              <a:rPr lang="en-GB" altLang="en-US" baseline="0" dirty="0" smtClean="0"/>
              <a:t>We need to do lots and lots more to increase the usage so that is what the rest of the session will be about. How do we as librarians use social media and how do we increase traffic to the </a:t>
            </a:r>
            <a:r>
              <a:rPr lang="en-GB" altLang="en-US" baseline="0" smtClean="0"/>
              <a:t>things that we do?</a:t>
            </a:r>
            <a:endParaRPr lang="en-GB" altLang="en-US" dirty="0" smtClean="0"/>
          </a:p>
          <a:p>
            <a:endParaRPr lang="en-GB"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0647" indent="-284864" eaLnBrk="0" hangingPunct="0">
              <a:defRPr>
                <a:solidFill>
                  <a:schemeClr val="tx1"/>
                </a:solidFill>
                <a:latin typeface="Arial" pitchFamily="34" charset="0"/>
                <a:cs typeface="Arial" pitchFamily="34" charset="0"/>
              </a:defRPr>
            </a:lvl2pPr>
            <a:lvl3pPr marL="1139457" indent="-227891" eaLnBrk="0" hangingPunct="0">
              <a:defRPr>
                <a:solidFill>
                  <a:schemeClr val="tx1"/>
                </a:solidFill>
                <a:latin typeface="Arial" pitchFamily="34" charset="0"/>
                <a:cs typeface="Arial" pitchFamily="34" charset="0"/>
              </a:defRPr>
            </a:lvl3pPr>
            <a:lvl4pPr marL="1595239" indent="-227891" eaLnBrk="0" hangingPunct="0">
              <a:defRPr>
                <a:solidFill>
                  <a:schemeClr val="tx1"/>
                </a:solidFill>
                <a:latin typeface="Arial" pitchFamily="34" charset="0"/>
                <a:cs typeface="Arial" pitchFamily="34" charset="0"/>
              </a:defRPr>
            </a:lvl4pPr>
            <a:lvl5pPr marL="2051022" indent="-227891" eaLnBrk="0" hangingPunct="0">
              <a:defRPr>
                <a:solidFill>
                  <a:schemeClr val="tx1"/>
                </a:solidFill>
                <a:latin typeface="Arial" pitchFamily="34" charset="0"/>
                <a:cs typeface="Arial" pitchFamily="34" charset="0"/>
              </a:defRPr>
            </a:lvl5pPr>
            <a:lvl6pPr marL="2506805" indent="-227891" eaLnBrk="0" fontAlgn="base" hangingPunct="0">
              <a:spcBef>
                <a:spcPct val="0"/>
              </a:spcBef>
              <a:spcAft>
                <a:spcPct val="0"/>
              </a:spcAft>
              <a:defRPr>
                <a:solidFill>
                  <a:schemeClr val="tx1"/>
                </a:solidFill>
                <a:latin typeface="Arial" pitchFamily="34" charset="0"/>
                <a:cs typeface="Arial" pitchFamily="34" charset="0"/>
              </a:defRPr>
            </a:lvl6pPr>
            <a:lvl7pPr marL="2962587" indent="-227891" eaLnBrk="0" fontAlgn="base" hangingPunct="0">
              <a:spcBef>
                <a:spcPct val="0"/>
              </a:spcBef>
              <a:spcAft>
                <a:spcPct val="0"/>
              </a:spcAft>
              <a:defRPr>
                <a:solidFill>
                  <a:schemeClr val="tx1"/>
                </a:solidFill>
                <a:latin typeface="Arial" pitchFamily="34" charset="0"/>
                <a:cs typeface="Arial" pitchFamily="34" charset="0"/>
              </a:defRPr>
            </a:lvl7pPr>
            <a:lvl8pPr marL="3418370" indent="-227891" eaLnBrk="0" fontAlgn="base" hangingPunct="0">
              <a:spcBef>
                <a:spcPct val="0"/>
              </a:spcBef>
              <a:spcAft>
                <a:spcPct val="0"/>
              </a:spcAft>
              <a:defRPr>
                <a:solidFill>
                  <a:schemeClr val="tx1"/>
                </a:solidFill>
                <a:latin typeface="Arial" pitchFamily="34" charset="0"/>
                <a:cs typeface="Arial" pitchFamily="34" charset="0"/>
              </a:defRPr>
            </a:lvl8pPr>
            <a:lvl9pPr marL="3874153" indent="-22789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EA8D9DB-638C-44CB-B0E8-84F578FFCF28}" type="slidenum">
              <a:rPr lang="en-GB" altLang="en-US" smtClean="0"/>
              <a:pPr eaLnBrk="1" hangingPunct="1"/>
              <a:t>15</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dirty="0" smtClean="0"/>
              <a:t>Starting Point was static. A traditional subject page. We were aware that it was very difficult to</a:t>
            </a:r>
            <a:r>
              <a:rPr lang="en-GB" sz="1200" baseline="0" dirty="0" smtClean="0"/>
              <a:t> update the information and we weren’t able to include all the information we needed to. For example, if we had given some advice to a student on a computer science course about a piece of coursework, there was no way to easily provide this same info to other students who would need it. We also had no way of saying when new books were arriving or if we knew a book was in heavy demand, no way of reminding students we had an e-book copy.</a:t>
            </a:r>
          </a:p>
          <a:p>
            <a:endParaRPr lang="en-GB" sz="1200" baseline="0" dirty="0" smtClean="0"/>
          </a:p>
          <a:p>
            <a:r>
              <a:rPr lang="en-GB" sz="1200" baseline="0" dirty="0" smtClean="0"/>
              <a:t>We set up a working group in October 2010 with interested people from the subject teams and our e-team. We almost immediately settled on the idea of using blogs to replicate the material we wanted to keep from the current subject pages and to provide the interactive ingredient. We trialled some blogs for a couple of months to see whether we would have enough content for them – we agreed there needed to be a minimum of 2 posts per week per blog. Once we were happy to go ahead, the blogs launched in September 2011.</a:t>
            </a:r>
          </a:p>
          <a:p>
            <a:endParaRPr lang="en-GB" sz="1200" baseline="0" dirty="0" smtClean="0"/>
          </a:p>
          <a:p>
            <a:r>
              <a:rPr lang="en-GB" sz="1200" baseline="0" dirty="0" smtClean="0"/>
              <a:t>We originally had 22 blogs but we are now down to 11 as we have refined what we are doing with them.</a:t>
            </a:r>
          </a:p>
          <a:p>
            <a:endParaRPr lang="en-GB" sz="1200" baseline="0" dirty="0" smtClean="0"/>
          </a:p>
          <a:p>
            <a:r>
              <a:rPr lang="en-GB" sz="1200" baseline="0" dirty="0" smtClean="0"/>
              <a:t>All the subject team members contribute to their own blog as well as people from customer services and collections.</a:t>
            </a:r>
          </a:p>
          <a:p>
            <a:endParaRPr lang="en-GB" sz="1200" baseline="0" dirty="0" smtClean="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2</a:t>
            </a:fld>
            <a:endParaRPr lang="en-GB" dirty="0"/>
          </a:p>
        </p:txBody>
      </p:sp>
    </p:spTree>
    <p:extLst>
      <p:ext uri="{BB962C8B-B14F-4D97-AF65-F5344CB8AC3E}">
        <p14:creationId xmlns:p14="http://schemas.microsoft.com/office/powerpoint/2010/main" val="210592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The main blog I am responsible for is the SEC library blog. This covers the full faculty so needs to be relevant to students studying in 8 different schools.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We do categorize each blog post so students can just look at the posts relevant to their subjects.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We also tag all the posts. Originally we didn’t worry about the names of the tags and were very imaginative in the ones that we used. It meant we ended up with over 180 different tags which made the word cloud very difficult to use. We have now decided to be more like librarians and have a controlled vocabulary for the tags so that they are more meaningful to staff and students.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The blog is aimed at everyone in the faculty but also for fellow librarians. They are often used to answer questions that come to the help desks so have become a knowledgebase for library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We try to include series of posts which we all contribute to. For example recently, we have had:</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Summer visiting (looking at professional libraries to visit)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Going beyond google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Hidden gem (highlighting different </a:t>
            </a:r>
            <a:r>
              <a:rPr lang="en-GB" sz="1200" baseline="0" dirty="0" err="1" smtClean="0"/>
              <a:t>shelfmarks</a:t>
            </a:r>
            <a:r>
              <a:rPr lang="en-GB" sz="1200" baseline="0" dirty="0" smtClean="0"/>
              <a:t> in the library)</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Tips for returning students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Smart Tuesday (educational apps)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We also have ‘something for the weekend’ where we highlight videos/events/programmes that students might want to watch which are related to their topics but have a fun element.</a:t>
            </a:r>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3</a:t>
            </a:fld>
            <a:endParaRPr lang="en-GB" dirty="0"/>
          </a:p>
        </p:txBody>
      </p:sp>
    </p:spTree>
    <p:extLst>
      <p:ext uri="{BB962C8B-B14F-4D97-AF65-F5344CB8AC3E}">
        <p14:creationId xmlns:p14="http://schemas.microsoft.com/office/powerpoint/2010/main" val="26648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our regular</a:t>
            </a:r>
            <a:r>
              <a:rPr lang="en-GB" baseline="0" dirty="0" smtClean="0"/>
              <a:t> features to pull up items for students social life</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4</a:t>
            </a:fld>
            <a:endParaRPr lang="en-GB" dirty="0"/>
          </a:p>
        </p:txBody>
      </p:sp>
    </p:spTree>
    <p:extLst>
      <p:ext uri="{BB962C8B-B14F-4D97-AF65-F5344CB8AC3E}">
        <p14:creationId xmlns:p14="http://schemas.microsoft.com/office/powerpoint/2010/main" val="115555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try to have series that run at none</a:t>
            </a:r>
            <a:r>
              <a:rPr lang="en-GB" baseline="0" dirty="0" smtClean="0"/>
              <a:t> busy time to keep content and interest in the blog so over the summer we did a series on professional libraries.</a:t>
            </a:r>
          </a:p>
          <a:p>
            <a:endParaRPr lang="en-GB" baseline="0" dirty="0" smtClean="0"/>
          </a:p>
          <a:p>
            <a:r>
              <a:rPr lang="en-GB" baseline="0" dirty="0" smtClean="0"/>
              <a:t>One of the original concerns had been the summer period and having enough content but that fear for us was ungrounded.</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5</a:t>
            </a:fld>
            <a:endParaRPr lang="en-GB" dirty="0"/>
          </a:p>
        </p:txBody>
      </p:sp>
    </p:spTree>
    <p:extLst>
      <p:ext uri="{BB962C8B-B14F-4D97-AF65-F5344CB8AC3E}">
        <p14:creationId xmlns:p14="http://schemas.microsoft.com/office/powerpoint/2010/main" val="330692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features are run by different members of the team depending</a:t>
            </a:r>
            <a:r>
              <a:rPr lang="en-GB" baseline="0" dirty="0" smtClean="0"/>
              <a:t> on their interests and knowledge.</a:t>
            </a:r>
          </a:p>
          <a:p>
            <a:endParaRPr lang="en-GB" baseline="0" dirty="0" smtClean="0"/>
          </a:p>
          <a:p>
            <a:r>
              <a:rPr lang="en-GB" baseline="0" dirty="0" smtClean="0"/>
              <a:t>We do though have one key member of staff (Maren Schroeder) who keeps a watching eye over the blog and develops a lot of our features</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6</a:t>
            </a:fld>
            <a:endParaRPr lang="en-GB" dirty="0"/>
          </a:p>
        </p:txBody>
      </p:sp>
    </p:spTree>
    <p:extLst>
      <p:ext uri="{BB962C8B-B14F-4D97-AF65-F5344CB8AC3E}">
        <p14:creationId xmlns:p14="http://schemas.microsoft.com/office/powerpoint/2010/main" val="31000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often talking about digital</a:t>
            </a:r>
            <a:r>
              <a:rPr lang="en-GB" baseline="0" dirty="0" smtClean="0"/>
              <a:t> material in the blog but we do make a special effort to highlight the print stock in different posts</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7</a:t>
            </a:fld>
            <a:endParaRPr lang="en-GB" dirty="0"/>
          </a:p>
        </p:txBody>
      </p:sp>
    </p:spTree>
    <p:extLst>
      <p:ext uri="{BB962C8B-B14F-4D97-AF65-F5344CB8AC3E}">
        <p14:creationId xmlns:p14="http://schemas.microsoft.com/office/powerpoint/2010/main" val="316653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blog</a:t>
            </a:r>
            <a:r>
              <a:rPr lang="en-GB" baseline="0" dirty="0" smtClean="0"/>
              <a:t> is incredible useful for highlighting general changes to library services and buildings. There are often written by people outside the subject team which is great.</a:t>
            </a:r>
          </a:p>
          <a:p>
            <a:endParaRPr lang="en-GB" baseline="0" dirty="0" smtClean="0"/>
          </a:p>
          <a:p>
            <a:r>
              <a:rPr lang="en-GB" baseline="0" dirty="0" smtClean="0"/>
              <a:t>We all have our individual writing styles which I think is crucial for the blog as it makes the content more dynamic and simply more interesting to read.</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8</a:t>
            </a:fld>
            <a:endParaRPr lang="en-GB" dirty="0"/>
          </a:p>
        </p:txBody>
      </p:sp>
    </p:spTree>
    <p:extLst>
      <p:ext uri="{BB962C8B-B14F-4D97-AF65-F5344CB8AC3E}">
        <p14:creationId xmlns:p14="http://schemas.microsoft.com/office/powerpoint/2010/main" val="45131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intended</a:t>
            </a:r>
            <a:r>
              <a:rPr lang="en-GB" baseline="0" dirty="0" smtClean="0"/>
              <a:t> for the blogs to be a tool for providing teaching material to students but we have now formalised this and make sure that we cover all aspects of information literacy as set out by CILIP.</a:t>
            </a:r>
          </a:p>
          <a:p>
            <a:endParaRPr lang="en-GB" baseline="0" dirty="0" smtClean="0"/>
          </a:p>
          <a:p>
            <a:r>
              <a:rPr lang="en-GB" baseline="0" dirty="0" smtClean="0"/>
              <a:t>Most of this content has been included in the blog for years but we are now making a special effort to include more on less core topics like ethics and responsibility of use.</a:t>
            </a:r>
          </a:p>
          <a:p>
            <a:endParaRPr lang="en-GB" baseline="0" dirty="0" smtClean="0"/>
          </a:p>
          <a:p>
            <a:r>
              <a:rPr lang="en-GB" baseline="0" dirty="0" smtClean="0"/>
              <a:t>Our original aim was to have a minimum of 2 posts a week  but we have more than exceeded this. We have had to implement a weekly update which brings together all of the posts from that week</a:t>
            </a:r>
            <a:endParaRPr lang="en-GB" dirty="0"/>
          </a:p>
        </p:txBody>
      </p:sp>
      <p:sp>
        <p:nvSpPr>
          <p:cNvPr id="4" name="Slide Number Placeholder 3"/>
          <p:cNvSpPr>
            <a:spLocks noGrp="1"/>
          </p:cNvSpPr>
          <p:nvPr>
            <p:ph type="sldNum" sz="quarter" idx="10"/>
          </p:nvPr>
        </p:nvSpPr>
        <p:spPr/>
        <p:txBody>
          <a:bodyPr/>
          <a:lstStyle/>
          <a:p>
            <a:pPr>
              <a:defRPr/>
            </a:pPr>
            <a:fld id="{99BA6AD7-9C58-4CDF-88CF-D7EAAB26D947}" type="slidenum">
              <a:rPr lang="en-GB" smtClean="0"/>
              <a:pPr>
                <a:defRPr/>
              </a:pPr>
              <a:t>9</a:t>
            </a:fld>
            <a:endParaRPr lang="en-GB" dirty="0"/>
          </a:p>
        </p:txBody>
      </p:sp>
    </p:spTree>
    <p:extLst>
      <p:ext uri="{BB962C8B-B14F-4D97-AF65-F5344CB8AC3E}">
        <p14:creationId xmlns:p14="http://schemas.microsoft.com/office/powerpoint/2010/main" val="1632938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 y="1584325"/>
            <a:ext cx="8382000" cy="4908550"/>
          </a:xfrm>
          <a:prstGeom prst="rect">
            <a:avLst/>
          </a:prstGeom>
          <a:solidFill>
            <a:srgbClr val="1195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GB" altLang="en-US" smtClean="0"/>
          </a:p>
        </p:txBody>
      </p:sp>
      <p:pic>
        <p:nvPicPr>
          <p:cNvPr id="5" name="Picture 7" descr="Kingston_University_London_Main_RGB_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
        <p:nvSpPr>
          <p:cNvPr id="8" name="Text Box 11"/>
          <p:cNvSpPr txBox="1">
            <a:spLocks noChangeArrowheads="1"/>
          </p:cNvSpPr>
          <p:nvPr userDrawn="1"/>
        </p:nvSpPr>
        <p:spPr bwMode="auto">
          <a:xfrm>
            <a:off x="2971800" y="457200"/>
            <a:ext cx="5791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altLang="en-US" sz="800" b="1" smtClean="0"/>
              <a:t>Presenter’s Name &amp; Job Title   </a:t>
            </a:r>
            <a:r>
              <a:rPr lang="en-US" altLang="en-US" sz="800" b="1" smtClean="0">
                <a:solidFill>
                  <a:srgbClr val="1195D3"/>
                </a:solidFill>
              </a:rPr>
              <a:t>| </a:t>
            </a:r>
            <a:r>
              <a:rPr lang="en-US" altLang="en-US" sz="800" b="1" smtClean="0"/>
              <a:t>  </a:t>
            </a:r>
            <a:r>
              <a:rPr lang="en-US" altLang="en-US" sz="800" smtClean="0"/>
              <a:t>Date</a:t>
            </a:r>
            <a:endParaRPr lang="en-US" altLang="en-US" smtClean="0"/>
          </a:p>
        </p:txBody>
      </p:sp>
      <p:sp>
        <p:nvSpPr>
          <p:cNvPr id="9218" name="Rectangle 2"/>
          <p:cNvSpPr>
            <a:spLocks noGrp="1" noChangeArrowheads="1"/>
          </p:cNvSpPr>
          <p:nvPr>
            <p:ph type="ctrTitle"/>
          </p:nvPr>
        </p:nvSpPr>
        <p:spPr>
          <a:xfrm>
            <a:off x="2971800" y="1752600"/>
            <a:ext cx="5410200" cy="1143000"/>
          </a:xfrm>
        </p:spPr>
        <p:txBody>
          <a:bodyPr/>
          <a:lstStyle>
            <a:lvl1pPr>
              <a:defRPr baseline="0">
                <a:solidFill>
                  <a:schemeClr val="bg1"/>
                </a:solidFill>
              </a:defRPr>
            </a:lvl1pPr>
          </a:lstStyle>
          <a:p>
            <a:r>
              <a:rPr lang="en-US" smtClean="0"/>
              <a:t>Click to edit Master title style</a:t>
            </a:r>
            <a:endParaRPr lang="en-US" dirty="0"/>
          </a:p>
        </p:txBody>
      </p:sp>
      <p:sp>
        <p:nvSpPr>
          <p:cNvPr id="9219" name="Rectangle 3"/>
          <p:cNvSpPr>
            <a:spLocks noGrp="1" noChangeArrowheads="1"/>
          </p:cNvSpPr>
          <p:nvPr>
            <p:ph type="subTitle" idx="1"/>
          </p:nvPr>
        </p:nvSpPr>
        <p:spPr>
          <a:xfrm>
            <a:off x="2971800" y="3124200"/>
            <a:ext cx="4724400" cy="685800"/>
          </a:xfrm>
        </p:spPr>
        <p:txBody>
          <a:bodyPr/>
          <a:lstStyle>
            <a:lvl1pPr marL="0" indent="0">
              <a:buFont typeface="Wingdings" pitchFamily="-64" charset="2"/>
              <a:buNone/>
              <a:defRPr sz="1600" b="1">
                <a:solidFill>
                  <a:schemeClr val="bg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84565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KU 01">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1144775" y="2650159"/>
            <a:ext cx="7542025" cy="357188"/>
          </a:xfrm>
        </p:spPr>
        <p:txBody>
          <a:bodyPr/>
          <a:lstStyle>
            <a:lvl1pPr>
              <a:buNone/>
              <a:defRPr sz="1400" b="1" baseline="0">
                <a:solidFill>
                  <a:srgbClr val="1195D3"/>
                </a:solidFill>
              </a:defRPr>
            </a:lvl1pPr>
          </a:lstStyle>
          <a:p>
            <a:pPr lvl="0"/>
            <a:r>
              <a:rPr lang="en-US" smtClean="0"/>
              <a:t>Click to edit Master text styles</a:t>
            </a:r>
          </a:p>
        </p:txBody>
      </p:sp>
      <p:sp>
        <p:nvSpPr>
          <p:cNvPr id="6" name="Rectangle 3"/>
          <p:cNvSpPr>
            <a:spLocks noGrp="1" noChangeArrowheads="1"/>
          </p:cNvSpPr>
          <p:nvPr>
            <p:ph idx="1"/>
          </p:nvPr>
        </p:nvSpPr>
        <p:spPr bwMode="auto">
          <a:xfrm>
            <a:off x="1143000" y="3069265"/>
            <a:ext cx="75438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2844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136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1430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9911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5298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769" y="1450975"/>
            <a:ext cx="7520766"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1144768" y="2658146"/>
            <a:ext cx="3714311" cy="319305"/>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4768" y="3042904"/>
            <a:ext cx="3714311" cy="33578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986670" y="3042903"/>
            <a:ext cx="3700130" cy="3357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4"/>
          <p:cNvSpPr>
            <a:spLocks noGrp="1"/>
          </p:cNvSpPr>
          <p:nvPr>
            <p:ph type="body" sz="quarter" idx="3"/>
          </p:nvPr>
        </p:nvSpPr>
        <p:spPr>
          <a:xfrm>
            <a:off x="4997302" y="2668772"/>
            <a:ext cx="3689498" cy="297712"/>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45838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0753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402" y="1446015"/>
            <a:ext cx="7542031" cy="387423"/>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284921" y="1903226"/>
            <a:ext cx="4401879" cy="4497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166035" y="1903217"/>
            <a:ext cx="3008313" cy="44975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819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9986"/>
          </a:xfrm>
        </p:spPr>
        <p:txBody>
          <a:bodyPr anchor="b"/>
          <a:lstStyle>
            <a:lvl1pPr algn="l">
              <a:defRPr sz="2000" b="1">
                <a:solidFill>
                  <a:srgbClr val="1195D3"/>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50975"/>
            <a:ext cx="5486400" cy="327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05647"/>
            <a:ext cx="5486400" cy="1148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460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14478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43000" y="3048000"/>
            <a:ext cx="754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Kingston_University_London_Main_RGB_H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0"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64" charset="-128"/>
        </a:defRPr>
      </a:lvl2pPr>
      <a:lvl3pPr algn="l" rtl="0" eaLnBrk="0" fontAlgn="base" hangingPunct="0">
        <a:spcBef>
          <a:spcPct val="0"/>
        </a:spcBef>
        <a:spcAft>
          <a:spcPct val="0"/>
        </a:spcAft>
        <a:defRPr sz="3600" b="1">
          <a:solidFill>
            <a:schemeClr val="tx2"/>
          </a:solidFill>
          <a:latin typeface="Arial" charset="0"/>
          <a:ea typeface="ＭＳ Ｐゴシック" pitchFamily="-64" charset="-128"/>
        </a:defRPr>
      </a:lvl3pPr>
      <a:lvl4pPr algn="l" rtl="0" eaLnBrk="0" fontAlgn="base" hangingPunct="0">
        <a:spcBef>
          <a:spcPct val="0"/>
        </a:spcBef>
        <a:spcAft>
          <a:spcPct val="0"/>
        </a:spcAft>
        <a:defRPr sz="3600" b="1">
          <a:solidFill>
            <a:schemeClr val="tx2"/>
          </a:solidFill>
          <a:latin typeface="Arial" charset="0"/>
          <a:ea typeface="ＭＳ Ｐゴシック" pitchFamily="-64" charset="-128"/>
        </a:defRPr>
      </a:lvl4pPr>
      <a:lvl5pPr algn="l" rtl="0" eaLnBrk="0" fontAlgn="base" hangingPunct="0">
        <a:spcBef>
          <a:spcPct val="0"/>
        </a:spcBef>
        <a:spcAft>
          <a:spcPct val="0"/>
        </a:spcAft>
        <a:defRPr sz="3600" b="1">
          <a:solidFill>
            <a:schemeClr val="tx2"/>
          </a:solidFill>
          <a:latin typeface="Arial" charset="0"/>
          <a:ea typeface="ＭＳ Ｐゴシック" pitchFamily="-64" charset="-128"/>
        </a:defRPr>
      </a:lvl5pPr>
      <a:lvl6pPr marL="457200" algn="l" rtl="0" eaLnBrk="1" fontAlgn="base" hangingPunct="1">
        <a:spcBef>
          <a:spcPct val="0"/>
        </a:spcBef>
        <a:spcAft>
          <a:spcPct val="0"/>
        </a:spcAft>
        <a:defRPr sz="3600" b="1">
          <a:solidFill>
            <a:schemeClr val="tx2"/>
          </a:solidFill>
          <a:latin typeface="Arial" charset="0"/>
          <a:ea typeface="ＭＳ Ｐゴシック" pitchFamily="-64" charset="-128"/>
        </a:defRPr>
      </a:lvl6pPr>
      <a:lvl7pPr marL="914400" algn="l" rtl="0" eaLnBrk="1" fontAlgn="base" hangingPunct="1">
        <a:spcBef>
          <a:spcPct val="0"/>
        </a:spcBef>
        <a:spcAft>
          <a:spcPct val="0"/>
        </a:spcAft>
        <a:defRPr sz="3600" b="1">
          <a:solidFill>
            <a:schemeClr val="tx2"/>
          </a:solidFill>
          <a:latin typeface="Arial" charset="0"/>
          <a:ea typeface="ＭＳ Ｐゴシック" pitchFamily="-64" charset="-128"/>
        </a:defRPr>
      </a:lvl7pPr>
      <a:lvl8pPr marL="1371600" algn="l" rtl="0" eaLnBrk="1" fontAlgn="base" hangingPunct="1">
        <a:spcBef>
          <a:spcPct val="0"/>
        </a:spcBef>
        <a:spcAft>
          <a:spcPct val="0"/>
        </a:spcAft>
        <a:defRPr sz="3600" b="1">
          <a:solidFill>
            <a:schemeClr val="tx2"/>
          </a:solidFill>
          <a:latin typeface="Arial" charset="0"/>
          <a:ea typeface="ＭＳ Ｐゴシック" pitchFamily="-64" charset="-128"/>
        </a:defRPr>
      </a:lvl8pPr>
      <a:lvl9pPr marL="1828800" algn="l" rtl="0" eaLnBrk="1" fontAlgn="base" hangingPunct="1">
        <a:spcBef>
          <a:spcPct val="0"/>
        </a:spcBef>
        <a:spcAft>
          <a:spcPct val="0"/>
        </a:spcAft>
        <a:defRPr sz="3600" b="1">
          <a:solidFill>
            <a:schemeClr val="tx2"/>
          </a:solidFill>
          <a:latin typeface="Arial" charset="0"/>
          <a:ea typeface="ＭＳ Ｐゴシック" pitchFamily="-64" charset="-128"/>
        </a:defRPr>
      </a:lvl9pPr>
    </p:titleStyle>
    <p:bodyStyle>
      <a:lvl1pPr marL="342900" indent="-342900" algn="l" rtl="0" eaLnBrk="0" fontAlgn="base" hangingPunct="0">
        <a:spcBef>
          <a:spcPct val="20000"/>
        </a:spcBef>
        <a:spcAft>
          <a:spcPct val="0"/>
        </a:spcAft>
        <a:buClr>
          <a:srgbClr val="1195D3"/>
        </a:buClr>
        <a:buFont typeface="Wingdings" pitchFamily="2" charset="2"/>
        <a:buChar char="§"/>
        <a:defRPr sz="3200">
          <a:solidFill>
            <a:schemeClr val="tx1"/>
          </a:solidFill>
          <a:latin typeface="+mn-lt"/>
          <a:ea typeface="+mn-ea"/>
          <a:cs typeface="+mn-cs"/>
        </a:defRPr>
      </a:lvl1pPr>
      <a:lvl2pPr marL="819150" indent="-285750" algn="l" rtl="0" eaLnBrk="0" fontAlgn="base" hangingPunct="0">
        <a:spcBef>
          <a:spcPct val="20000"/>
        </a:spcBef>
        <a:spcAft>
          <a:spcPct val="0"/>
        </a:spcAft>
        <a:buClr>
          <a:srgbClr val="1195D3"/>
        </a:buClr>
        <a:buFont typeface="Wingdings" pitchFamily="2" charset="2"/>
        <a:buChar char="§"/>
        <a:defRPr sz="2800">
          <a:solidFill>
            <a:schemeClr val="tx1"/>
          </a:solidFill>
          <a:latin typeface="+mn-lt"/>
          <a:ea typeface="+mn-ea"/>
        </a:defRPr>
      </a:lvl2pPr>
      <a:lvl3pPr marL="1238250" indent="-228600" algn="l" rtl="0" eaLnBrk="0" fontAlgn="base" hangingPunct="0">
        <a:spcBef>
          <a:spcPct val="20000"/>
        </a:spcBef>
        <a:spcAft>
          <a:spcPct val="0"/>
        </a:spcAft>
        <a:buClr>
          <a:srgbClr val="1195D3"/>
        </a:buClr>
        <a:buFont typeface="Wingdings" pitchFamily="2" charset="2"/>
        <a:buChar char="§"/>
        <a:defRPr sz="2400">
          <a:solidFill>
            <a:schemeClr val="tx1"/>
          </a:solidFill>
          <a:latin typeface="+mn-lt"/>
          <a:ea typeface="+mn-ea"/>
        </a:defRPr>
      </a:lvl3pPr>
      <a:lvl4pPr marL="1657350" indent="-228600" algn="l" rtl="0" eaLnBrk="0" fontAlgn="base" hangingPunct="0">
        <a:spcBef>
          <a:spcPct val="20000"/>
        </a:spcBef>
        <a:spcAft>
          <a:spcPct val="0"/>
        </a:spcAft>
        <a:buClr>
          <a:srgbClr val="1195D3"/>
        </a:buClr>
        <a:buFont typeface="Wingdings" pitchFamily="2" charset="2"/>
        <a:buChar char="§"/>
        <a:defRPr sz="2000">
          <a:solidFill>
            <a:schemeClr val="tx1"/>
          </a:solidFill>
          <a:latin typeface="+mn-lt"/>
          <a:ea typeface="+mn-ea"/>
        </a:defRPr>
      </a:lvl4pPr>
      <a:lvl5pPr marL="2076450" indent="-228600" algn="l" rtl="0" eaLnBrk="0" fontAlgn="base" hangingPunct="0">
        <a:spcBef>
          <a:spcPct val="20000"/>
        </a:spcBef>
        <a:spcAft>
          <a:spcPct val="0"/>
        </a:spcAft>
        <a:buClr>
          <a:srgbClr val="1195D3"/>
        </a:buClr>
        <a:buFont typeface="Wingdings" pitchFamily="2" charset="2"/>
        <a:buChar char="§"/>
        <a:defRPr sz="2000">
          <a:solidFill>
            <a:schemeClr val="tx1"/>
          </a:solidFill>
          <a:latin typeface="+mn-lt"/>
          <a:ea typeface="+mn-ea"/>
        </a:defRPr>
      </a:lvl5pPr>
      <a:lvl6pPr marL="25336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hyperlink" Target="http://creativecommons.org/licenses/by-nc-nd/4.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logs.kingston.ac.uk/seclibra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ilip.org.uk/cilip/advocacy-campaigns-awards/advocacy-campaigns/information-literacy/information-liter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616764" y="909638"/>
            <a:ext cx="7527235" cy="4298466"/>
          </a:xfrm>
        </p:spPr>
        <p:txBody>
          <a:bodyPr/>
          <a:lstStyle/>
          <a:p>
            <a:pPr eaLnBrk="1" hangingPunct="1"/>
            <a:r>
              <a:rPr lang="en-GB" altLang="en-US" sz="5400" dirty="0" smtClean="0"/>
              <a:t>Social Media – an information literacy approach</a:t>
            </a:r>
          </a:p>
        </p:txBody>
      </p:sp>
      <p:sp>
        <p:nvSpPr>
          <p:cNvPr id="3075" name="Content Placeholder 3"/>
          <p:cNvSpPr>
            <a:spLocks noGrp="1"/>
          </p:cNvSpPr>
          <p:nvPr>
            <p:ph idx="1"/>
          </p:nvPr>
        </p:nvSpPr>
        <p:spPr>
          <a:xfrm>
            <a:off x="4851086" y="4560527"/>
            <a:ext cx="3863009" cy="550725"/>
          </a:xfrm>
          <a:ln/>
        </p:spPr>
        <p:txBody>
          <a:bodyPr/>
          <a:lstStyle/>
          <a:p>
            <a:pPr eaLnBrk="1" hangingPunct="1"/>
            <a:r>
              <a:rPr lang="en-GB" altLang="en-US" b="1" dirty="0" smtClean="0"/>
              <a:t>Davina Omar</a:t>
            </a:r>
          </a:p>
          <a:p>
            <a:pPr eaLnBrk="1" hangingPunct="1"/>
            <a:r>
              <a:rPr lang="en-GB" altLang="en-US" b="1" dirty="0" smtClean="0"/>
              <a:t>Information </a:t>
            </a:r>
            <a:r>
              <a:rPr lang="en-GB" altLang="en-US" b="1" dirty="0" smtClean="0"/>
              <a:t>Specialist</a:t>
            </a:r>
          </a:p>
          <a:p>
            <a:pPr eaLnBrk="1" hangingPunct="1"/>
            <a:r>
              <a:rPr lang="en-GB" altLang="en-US" b="1" dirty="0" smtClean="0"/>
              <a:t>Library and Learning Services</a:t>
            </a:r>
          </a:p>
          <a:p>
            <a:pPr eaLnBrk="1" hangingPunct="1"/>
            <a:r>
              <a:rPr lang="en-GB" altLang="en-US" b="1" dirty="0" smtClean="0"/>
              <a:t>Kingston University</a:t>
            </a:r>
            <a:endParaRPr lang="en-GB" altLang="en-US" dirty="0" smtClean="0"/>
          </a:p>
          <a:p>
            <a:pPr eaLnBrk="1" hangingPunct="1"/>
            <a:endParaRPr lang="en-GB" altLang="en-US" dirty="0" smtClean="0"/>
          </a:p>
        </p:txBody>
      </p:sp>
      <p:pic>
        <p:nvPicPr>
          <p:cNvPr id="1029" name="Picture 5">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482" t="56768" r="25982" b="33857"/>
          <a:stretch/>
        </p:blipFill>
        <p:spPr bwMode="auto">
          <a:xfrm>
            <a:off x="214312" y="5791768"/>
            <a:ext cx="3286125" cy="93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713" y="3620535"/>
            <a:ext cx="13716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4177" y="939870"/>
            <a:ext cx="13906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17" y="3582850"/>
            <a:ext cx="14001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7040" y="939870"/>
            <a:ext cx="13811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852" y="2092395"/>
            <a:ext cx="11906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739" y="4335931"/>
            <a:ext cx="1391892" cy="203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4537" y="1636438"/>
            <a:ext cx="14097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810" y="2949645"/>
            <a:ext cx="14097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3661" y="4382121"/>
            <a:ext cx="14001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363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05" t="10215" r="24851" b="52558"/>
          <a:stretch/>
        </p:blipFill>
        <p:spPr bwMode="auto">
          <a:xfrm>
            <a:off x="914401" y="2031540"/>
            <a:ext cx="8001702" cy="328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165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14745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54" t="7430" r="24925" b="9917"/>
          <a:stretch/>
        </p:blipFill>
        <p:spPr bwMode="auto">
          <a:xfrm>
            <a:off x="0" y="-1"/>
            <a:ext cx="9144000" cy="824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66717"/>
            <a:ext cx="6718852" cy="339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001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5163647"/>
              </p:ext>
            </p:extLst>
          </p:nvPr>
        </p:nvGraphicFramePr>
        <p:xfrm>
          <a:off x="1143000" y="3068638"/>
          <a:ext cx="7543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GB" dirty="0" smtClean="0"/>
              <a:t>How do we drive traffic?</a:t>
            </a:r>
            <a:endParaRPr lang="en-GB"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6463" y="166480"/>
            <a:ext cx="28289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728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149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94" t="5828" r="36045" b="11950"/>
          <a:stretch/>
        </p:blipFill>
        <p:spPr bwMode="auto">
          <a:xfrm>
            <a:off x="2010725" y="-447260"/>
            <a:ext cx="7133275" cy="730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899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C:\Documents and Settings\KU32250\Local Settings\Temporary Internet Files\Content.IE5\D647E66M\MP9004276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 descr="Kingston_University_London_Main_RGB_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598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7540199"/>
              </p:ext>
            </p:extLst>
          </p:nvPr>
        </p:nvGraphicFramePr>
        <p:xfrm>
          <a:off x="1143000" y="3068638"/>
          <a:ext cx="7543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GB" dirty="0" smtClean="0"/>
              <a:t>What we aimed to do</a:t>
            </a:r>
            <a:endParaRPr lang="en-GB" dirty="0"/>
          </a:p>
        </p:txBody>
      </p:sp>
    </p:spTree>
    <p:extLst>
      <p:ext uri="{BB962C8B-B14F-4D97-AF65-F5344CB8AC3E}">
        <p14:creationId xmlns:p14="http://schemas.microsoft.com/office/powerpoint/2010/main" val="3794446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567" t="45373" r="25149" b="37380"/>
          <a:stretch/>
        </p:blipFill>
        <p:spPr bwMode="auto">
          <a:xfrm>
            <a:off x="543735" y="2177906"/>
            <a:ext cx="3640974" cy="265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594" t="61369" r="25000" b="12351"/>
          <a:stretch/>
        </p:blipFill>
        <p:spPr bwMode="auto">
          <a:xfrm>
            <a:off x="4648535" y="980660"/>
            <a:ext cx="4084647" cy="450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19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79" t="19635" r="35970" b="13234"/>
          <a:stretch/>
        </p:blipFill>
        <p:spPr bwMode="auto">
          <a:xfrm>
            <a:off x="1824447" y="98304"/>
            <a:ext cx="6895483" cy="653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40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30" t="13665" r="37761" b="14163"/>
          <a:stretch/>
        </p:blipFill>
        <p:spPr bwMode="auto">
          <a:xfrm>
            <a:off x="2260979" y="531075"/>
            <a:ext cx="5651779" cy="600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72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80" t="18441" r="38806" b="11510"/>
          <a:stretch/>
        </p:blipFill>
        <p:spPr bwMode="auto">
          <a:xfrm>
            <a:off x="2282309" y="238540"/>
            <a:ext cx="5987047" cy="632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51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54" t="11504" r="39776" b="15788"/>
          <a:stretch/>
        </p:blipFill>
        <p:spPr bwMode="auto">
          <a:xfrm>
            <a:off x="2579426" y="107940"/>
            <a:ext cx="5936777" cy="675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12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79" t="32593" r="37910" b="21858"/>
          <a:stretch/>
        </p:blipFill>
        <p:spPr bwMode="auto">
          <a:xfrm>
            <a:off x="1261556" y="1285461"/>
            <a:ext cx="7882444" cy="532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92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148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88" t="8889" r="42687" b="32338"/>
          <a:stretch/>
        </p:blipFill>
        <p:spPr bwMode="auto">
          <a:xfrm>
            <a:off x="1496902" y="516834"/>
            <a:ext cx="7301553" cy="604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5042" y="6562792"/>
            <a:ext cx="8878957" cy="338554"/>
          </a:xfrm>
          <a:prstGeom prst="rect">
            <a:avLst/>
          </a:prstGeom>
          <a:noFill/>
        </p:spPr>
        <p:txBody>
          <a:bodyPr wrap="square" rtlCol="0">
            <a:spAutoFit/>
          </a:bodyPr>
          <a:lstStyle/>
          <a:p>
            <a:r>
              <a:rPr lang="en-GB" sz="800" dirty="0" smtClean="0"/>
              <a:t>CILIP (2014) Information Literacy – definition. Available at: </a:t>
            </a:r>
            <a:r>
              <a:rPr lang="en-GB" sz="800" dirty="0" smtClean="0">
                <a:hlinkClick r:id="rId4"/>
              </a:rPr>
              <a:t>http://www.cilip.org.uk/cilip/advocacy-campaigns-awards/advocacy-campaigns/information-literacy/information-literacy</a:t>
            </a:r>
            <a:r>
              <a:rPr lang="en-GB" sz="800" dirty="0" smtClean="0"/>
              <a:t> (Accessed: 10/11/14)</a:t>
            </a:r>
            <a:endParaRPr lang="en-GB" sz="800" dirty="0"/>
          </a:p>
        </p:txBody>
      </p:sp>
    </p:spTree>
    <p:extLst>
      <p:ext uri="{BB962C8B-B14F-4D97-AF65-F5344CB8AC3E}">
        <p14:creationId xmlns:p14="http://schemas.microsoft.com/office/powerpoint/2010/main" val="319834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0"/>
  <p:tag name="PRRESPONSE6" val="0"/>
  <p:tag name="PRRESPONSE10" val="0"/>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0"/>
  <p:tag name="PRRESPONSE8" val="0"/>
  <p:tag name="TPVERSION" val="2008"/>
  <p:tag name="ANSWERNOWSTYLE" val="-1"/>
  <p:tag name="COUNTDOWNSECONDS" val="10"/>
  <p:tag name="AUTOADVANCE" val="True"/>
  <p:tag name="SKIPREMAININGRACESLIDES" val="True"/>
  <p:tag name="BUBBLEGROUPING" val="3"/>
  <p:tag name="CUSTOMCELLBACKCOLOR3" val="-268652"/>
  <p:tag name="AUTOSIZEGRID" val="True"/>
  <p:tag name="RESETCHARTS" val="True"/>
  <p:tag name="REALTIMEBACKUP" val="False"/>
  <p:tag name="FIBINCLUDEOTHER" val="True"/>
  <p:tag name="PRRESPONSE5" val="0"/>
  <p:tag name="ALWAYSOPENPOLL" val="False"/>
  <p:tag name="ANSWERNOWTEXT" val="Answer Now"/>
  <p:tag name="BACKUPSESSIONS" val="True"/>
  <p:tag name="RACEENDPOINTS" val="100"/>
  <p:tag name="DEFAULTNUMTEAMS" val="5"/>
  <p:tag name="DISPLAYDEVICENUMBER" val="True"/>
  <p:tag name="CHARTLABELS" val="1"/>
  <p:tag name="ZEROBASED" val="False"/>
  <p:tag name="PRRESPONSE1" val="0"/>
  <p:tag name="SHOWFLASHWARNING" val="True"/>
  <p:tag name="COUNTDOWNSTYLE" val="4"/>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0"/>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0"/>
  <p:tag name="GRIDFONTSIZE" val="12"/>
  <p:tag name="STDCHART" val="1"/>
  <p:tag name="RESPTABLESTYLE" val="0"/>
  <p:tag name="CUSTOMCELLBACKCOLOR1" val="-657956"/>
  <p:tag name="PRRESPONSE4" val="0"/>
  <p:tag name="ADVANCEDSETTINGSVIEW"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KU-PPT-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39C5CD62074D49A77E30A35E0F0F13" ma:contentTypeVersion="1" ma:contentTypeDescription="Create a new document." ma:contentTypeScope="" ma:versionID="993b1c76121b82553a2c13953e331ed6">
  <xsd:schema xmlns:xsd="http://www.w3.org/2001/XMLSchema" xmlns:xs="http://www.w3.org/2001/XMLSchema" xmlns:p="http://schemas.microsoft.com/office/2006/metadata/properties" xmlns:ns2="dd3ddf1c-e687-4f82-be8a-14869fca983f" xmlns:ns3="3b41eb9b-02ed-4700-a2ff-16ad2fe869ae" targetNamespace="http://schemas.microsoft.com/office/2006/metadata/properties" ma:root="true" ma:fieldsID="24a0cb1269b041f96dae5f116f90f921" ns2:_="" ns3:_="">
    <xsd:import namespace="dd3ddf1c-e687-4f82-be8a-14869fca983f"/>
    <xsd:import namespace="3b41eb9b-02ed-4700-a2ff-16ad2fe869ae"/>
    <xsd:element name="properties">
      <xsd:complexType>
        <xsd:sequence>
          <xsd:element name="documentManagement">
            <xsd:complexType>
              <xsd:all>
                <xsd:element ref="ns2:TaxKeywordTaxHTField" minOccurs="0"/>
                <xsd:element ref="ns2:TaxCatchAll" minOccurs="0"/>
                <xsd:element ref="ns2:TaxCatchAllLabel" minOccurs="0"/>
                <xsd:element ref="ns3: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ddf1c-e687-4f82-be8a-14869fca983f"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false" ma:fieldId="{23f27201-bee3-471e-b2e7-b64fd8b7ca38}" ma:taxonomyMulti="true" ma:sspId="1cd6c9ca-4bf1-4230-9247-5bb6426ff516"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0d519a12-9480-4624-b7df-e1b9bd650163}" ma:internalName="TaxCatchAll" ma:showField="CatchAllData" ma:web="dd3ddf1c-e687-4f82-be8a-14869fca983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d519a12-9480-4624-b7df-e1b9bd650163}" ma:internalName="TaxCatchAllLabel" ma:readOnly="true" ma:showField="CatchAllDataLabel" ma:web="dd3ddf1c-e687-4f82-be8a-14869fca98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41eb9b-02ed-4700-a2ff-16ad2fe869ae" elementFormDefault="qualified">
    <xsd:import namespace="http://schemas.microsoft.com/office/2006/documentManagement/types"/>
    <xsd:import namespace="http://schemas.microsoft.com/office/infopath/2007/PartnerControls"/>
    <xsd:element name="year" ma:index="12"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dd3ddf1c-e687-4f82-be8a-14869fca983f"/>
    <TaxKeywordTaxHTField xmlns="dd3ddf1c-e687-4f82-be8a-14869fca983f">
      <Terms xmlns="http://schemas.microsoft.com/office/infopath/2007/PartnerControls"/>
    </TaxKeywordTaxHTField>
    <year xmlns="3b41eb9b-02ed-4700-a2ff-16ad2fe869ae">2012</year>
  </documentManagement>
</p:properties>
</file>

<file path=customXml/itemProps1.xml><?xml version="1.0" encoding="utf-8"?>
<ds:datastoreItem xmlns:ds="http://schemas.openxmlformats.org/officeDocument/2006/customXml" ds:itemID="{48BAE2EC-003A-446C-82D8-159EBAC89061}">
  <ds:schemaRefs>
    <ds:schemaRef ds:uri="http://schemas.microsoft.com/sharepoint/v3/contenttype/forms"/>
  </ds:schemaRefs>
</ds:datastoreItem>
</file>

<file path=customXml/itemProps2.xml><?xml version="1.0" encoding="utf-8"?>
<ds:datastoreItem xmlns:ds="http://schemas.openxmlformats.org/officeDocument/2006/customXml" ds:itemID="{D3505046-A769-4338-B52C-0D09E2F6E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3ddf1c-e687-4f82-be8a-14869fca983f"/>
    <ds:schemaRef ds:uri="3b41eb9b-02ed-4700-a2ff-16ad2fe86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612D6B-7153-4154-A51D-D38E98A901C5}">
  <ds:schemaRefs>
    <ds:schemaRef ds:uri="http://schemas.microsoft.com/office/2006/metadata/longProperties"/>
  </ds:schemaRefs>
</ds:datastoreItem>
</file>

<file path=customXml/itemProps4.xml><?xml version="1.0" encoding="utf-8"?>
<ds:datastoreItem xmlns:ds="http://schemas.openxmlformats.org/officeDocument/2006/customXml" ds:itemID="{7FE3C639-77E1-4362-BC79-5E975FFF1D1D}">
  <ds:schemaRefs>
    <ds:schemaRef ds:uri="http://purl.org/dc/terms/"/>
    <ds:schemaRef ds:uri="http://purl.org/dc/dcmitype/"/>
    <ds:schemaRef ds:uri="http://schemas.openxmlformats.org/package/2006/metadata/core-properties"/>
    <ds:schemaRef ds:uri="dd3ddf1c-e687-4f82-be8a-14869fca983f"/>
    <ds:schemaRef ds:uri="http://schemas.microsoft.com/office/2006/documentManagement/types"/>
    <ds:schemaRef ds:uri="http://purl.org/dc/elements/1.1/"/>
    <ds:schemaRef ds:uri="http://schemas.microsoft.com/office/infopath/2007/PartnerControls"/>
    <ds:schemaRef ds:uri="3b41eb9b-02ed-4700-a2ff-16ad2fe869a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KU-PPT-Template</Template>
  <TotalTime>3545</TotalTime>
  <Words>1355</Words>
  <Application>Microsoft Office PowerPoint</Application>
  <PresentationFormat>On-screen Show (4:3)</PresentationFormat>
  <Paragraphs>98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KU-PPT-Template</vt:lpstr>
      <vt:lpstr>Social Media – an information literacy approach</vt:lpstr>
      <vt:lpstr>What we aimed to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drive traffic?</vt:lpstr>
      <vt:lpstr>PowerPoint Presentation</vt:lpstr>
      <vt:lpstr>PowerPoint Presentation</vt:lpstr>
    </vt:vector>
  </TitlesOfParts>
  <Company>Kingston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information for your assignments: Information literacy 2012-201</dc:title>
  <dc:creator>KU13880</dc:creator>
  <cp:lastModifiedBy>Omar, Davina</cp:lastModifiedBy>
  <cp:revision>309</cp:revision>
  <dcterms:created xsi:type="dcterms:W3CDTF">2011-10-07T13:06:48Z</dcterms:created>
  <dcterms:modified xsi:type="dcterms:W3CDTF">2014-11-19T18:26:21Z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0x0101009C39C5CD62074D49A77E30A35E0F0F13</vt:lpwstr>
  </property>
  <property fmtid="{D5CDD505-2E9C-101B-9397-08002B2CF9AE}" pid="3" name="TaxKeyword">
    <vt:lpwstr/>
  </property>
</Properties>
</file>