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7" r:id="rId3"/>
    <p:sldId id="268" r:id="rId4"/>
    <p:sldId id="279" r:id="rId5"/>
    <p:sldId id="269" r:id="rId6"/>
    <p:sldId id="278" r:id="rId7"/>
    <p:sldId id="280" r:id="rId8"/>
    <p:sldId id="281" r:id="rId9"/>
    <p:sldId id="282" r:id="rId10"/>
    <p:sldId id="288" r:id="rId11"/>
    <p:sldId id="283" r:id="rId12"/>
    <p:sldId id="284" r:id="rId13"/>
    <p:sldId id="286" r:id="rId14"/>
    <p:sldId id="285" r:id="rId15"/>
    <p:sldId id="289" r:id="rId16"/>
    <p:sldId id="287" r:id="rId17"/>
    <p:sldId id="301" r:id="rId18"/>
    <p:sldId id="314" r:id="rId19"/>
    <p:sldId id="302" r:id="rId20"/>
    <p:sldId id="315" r:id="rId21"/>
    <p:sldId id="317" r:id="rId22"/>
    <p:sldId id="273" r:id="rId23"/>
    <p:sldId id="318" r:id="rId24"/>
    <p:sldId id="319" r:id="rId25"/>
    <p:sldId id="274" r:id="rId26"/>
    <p:sldId id="320" r:id="rId27"/>
    <p:sldId id="275" r:id="rId28"/>
    <p:sldId id="321" r:id="rId29"/>
    <p:sldId id="290" r:id="rId30"/>
    <p:sldId id="291" r:id="rId31"/>
    <p:sldId id="300" r:id="rId32"/>
    <p:sldId id="316" r:id="rId33"/>
    <p:sldId id="32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98"/>
    <p:restoredTop sz="85507"/>
  </p:normalViewPr>
  <p:slideViewPr>
    <p:cSldViewPr>
      <p:cViewPr varScale="1">
        <p:scale>
          <a:sx n="75" d="100"/>
          <a:sy n="75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64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10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C6838-7FD6-42DD-A779-7F31F234052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480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3FBBA-7C25-1848-939D-8D51B51A7E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78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6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3FBBA-7C25-1848-939D-8D51B51A7E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8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49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44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00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1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04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59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815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87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11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33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6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46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40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0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23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900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8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485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5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4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3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2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5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en.Hine@uw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enandboyscoalition.org.uk/" TargetMode="External"/><Relationship Id="rId4" Type="http://schemas.openxmlformats.org/officeDocument/2006/relationships/hyperlink" Target="https://www.uwl.ac.uk/users/ben-hin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7m5v8pLto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M0MW6ON48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MBL9I5lzMk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en.Hine@uwl.ac.u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nandboyscoalition.org.uk/" TargetMode="External"/><Relationship Id="rId4" Type="http://schemas.openxmlformats.org/officeDocument/2006/relationships/hyperlink" Target="https://www.uwl.ac.uk/users/ben-hine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9736" y="2579249"/>
            <a:ext cx="5105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Challenging the Gendered Discourse of Domestic Violence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49530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Dr</a:t>
            </a:r>
            <a:r>
              <a:rPr lang="en-US" dirty="0" smtClean="0"/>
              <a:t> Ben Hine</a:t>
            </a:r>
          </a:p>
          <a:p>
            <a:r>
              <a:rPr lang="en-US" dirty="0" smtClean="0"/>
              <a:t>Senior Lecturer in Psychology</a:t>
            </a:r>
          </a:p>
          <a:p>
            <a:r>
              <a:rPr lang="en-US" dirty="0" smtClean="0"/>
              <a:t>University of West London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95936" y="5548711"/>
            <a:ext cx="4953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Twitter : @</a:t>
            </a:r>
            <a:r>
              <a:rPr lang="en-US" dirty="0" err="1" smtClean="0"/>
              <a:t>drbahine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Ben.Hine@uwl.ac.uk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www.uwl.ac.uk/users/ben-hine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http://www.menandboyscoalition.org.uk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2276" y="646311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UCL </a:t>
            </a:r>
            <a:r>
              <a:rPr lang="mr-IN" sz="1200" dirty="0" smtClean="0"/>
              <a:t>–</a:t>
            </a:r>
            <a:r>
              <a:rPr lang="en-GB" sz="1200" dirty="0" smtClean="0"/>
              <a:t> Gender Equity Network </a:t>
            </a:r>
            <a:r>
              <a:rPr lang="mr-IN" sz="1200" dirty="0" smtClean="0"/>
              <a:t>–</a:t>
            </a:r>
            <a:r>
              <a:rPr lang="en-GB" sz="1200" dirty="0" smtClean="0"/>
              <a:t> 15.12.16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do stereotypes regarding Domestic Violence come from?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Cognition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78036"/>
            <a:ext cx="8229600" cy="45259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Heuristics: Rules of Thumb</a:t>
            </a:r>
          </a:p>
          <a:p>
            <a:pPr lvl="1"/>
            <a:r>
              <a:rPr lang="en-GB" sz="3200" dirty="0" smtClean="0"/>
              <a:t>Availability</a:t>
            </a:r>
          </a:p>
          <a:p>
            <a:pPr lvl="1"/>
            <a:r>
              <a:rPr lang="en-GB" sz="3200" dirty="0" smtClean="0"/>
              <a:t>Representativeness</a:t>
            </a:r>
          </a:p>
          <a:p>
            <a:endParaRPr lang="en-GB" sz="1800" dirty="0" smtClean="0"/>
          </a:p>
          <a:p>
            <a:r>
              <a:rPr lang="en-GB" sz="3600" dirty="0" smtClean="0"/>
              <a:t>Schemas: Representations of the world</a:t>
            </a:r>
          </a:p>
        </p:txBody>
      </p:sp>
      <p:pic>
        <p:nvPicPr>
          <p:cNvPr id="4" name="Picture 2" descr="http://cdn.rootfin.com/images/various/Life%20Insurance%20Rule%20of%20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035" y="1124744"/>
            <a:ext cx="1592538" cy="230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oodbirmingham.co.uk/wp-content/uploads/2015/08/Prezzo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5" y="4797152"/>
            <a:ext cx="3617119" cy="1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ilipparatcliffe.co.uk/wp-content/uploads/2015/11/wagamama_logo-blac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79" y="4945326"/>
            <a:ext cx="3569494" cy="155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425325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Person schemas</a:t>
            </a:r>
          </a:p>
          <a:p>
            <a:pPr lvl="1"/>
            <a:r>
              <a:rPr lang="en-GB" dirty="0" smtClean="0"/>
              <a:t>Best friend</a:t>
            </a:r>
          </a:p>
          <a:p>
            <a:r>
              <a:rPr lang="en-GB" sz="3200" dirty="0" smtClean="0"/>
              <a:t>Role schemas</a:t>
            </a:r>
          </a:p>
          <a:p>
            <a:pPr lvl="1"/>
            <a:r>
              <a:rPr lang="en-GB" dirty="0" smtClean="0"/>
              <a:t>Police officer</a:t>
            </a:r>
          </a:p>
          <a:p>
            <a:r>
              <a:rPr lang="en-GB" sz="3200" dirty="0" smtClean="0"/>
              <a:t>Scripts</a:t>
            </a:r>
          </a:p>
          <a:p>
            <a:pPr lvl="1"/>
            <a:r>
              <a:rPr lang="en-GB" dirty="0" smtClean="0"/>
              <a:t>Events</a:t>
            </a:r>
          </a:p>
          <a:p>
            <a:r>
              <a:rPr lang="en-GB" sz="3200" dirty="0" smtClean="0"/>
              <a:t>Self-schemas</a:t>
            </a:r>
          </a:p>
          <a:p>
            <a:pPr lvl="1"/>
            <a:r>
              <a:rPr lang="en-GB" dirty="0" smtClean="0"/>
              <a:t>About yourself</a:t>
            </a:r>
            <a:endParaRPr lang="en-GB" dirty="0"/>
          </a:p>
        </p:txBody>
      </p:sp>
      <p:pic>
        <p:nvPicPr>
          <p:cNvPr id="4098" name="Picture 2" descr="http://101fundraising.org/wp-content/uploads/2015/01/5-Soulful-Ways-To-Support-Your-Best-Frie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80" y="365125"/>
            <a:ext cx="2503846" cy="21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hirdyearabroad.com/media/k2/items/cache/0ea760dfa8da32111175f3c77ef13d15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83283"/>
            <a:ext cx="2520732" cy="210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egionofleia.com/wp-content/uploads/2015/12/Rap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736" y="4193139"/>
            <a:ext cx="2752186" cy="206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Schemas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Sandra </a:t>
            </a:r>
            <a:r>
              <a:rPr lang="en-US" dirty="0" err="1" smtClean="0"/>
              <a:t>Bem</a:t>
            </a:r>
            <a:r>
              <a:rPr lang="en-US" dirty="0" smtClean="0"/>
              <a:t>, 1981</a:t>
            </a:r>
          </a:p>
          <a:p>
            <a:pPr lvl="1"/>
            <a:r>
              <a:rPr lang="en-US" dirty="0" smtClean="0"/>
              <a:t>Networks of information regarding gender</a:t>
            </a:r>
          </a:p>
          <a:p>
            <a:pPr lvl="1"/>
            <a:r>
              <a:rPr lang="en-US" dirty="0" smtClean="0"/>
              <a:t>Own-sex and Other-sex schemas</a:t>
            </a:r>
          </a:p>
          <a:p>
            <a:pPr lvl="1"/>
            <a:r>
              <a:rPr lang="en-US" dirty="0" smtClean="0"/>
              <a:t>Information comes from a number of sources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818134"/>
              </p:ext>
            </p:extLst>
          </p:nvPr>
        </p:nvGraphicFramePr>
        <p:xfrm>
          <a:off x="611560" y="3429000"/>
          <a:ext cx="7920880" cy="2992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320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Masculinity (Men)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Femininity</a:t>
                      </a:r>
                      <a:r>
                        <a:rPr lang="en-US" baseline="0" dirty="0" smtClean="0"/>
                        <a:t> (Women)</a:t>
                      </a:r>
                      <a:endParaRPr lang="en-US" dirty="0"/>
                    </a:p>
                  </a:txBody>
                  <a:tcPr/>
                </a:tc>
              </a:tr>
              <a:tr h="127474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Aggressive</a:t>
                      </a:r>
                    </a:p>
                    <a:p>
                      <a:pPr algn="ctr"/>
                      <a:r>
                        <a:rPr lang="en-US" dirty="0" smtClean="0"/>
                        <a:t>Independent</a:t>
                      </a:r>
                    </a:p>
                    <a:p>
                      <a:pPr algn="ctr"/>
                      <a:r>
                        <a:rPr lang="en-US" dirty="0" smtClean="0"/>
                        <a:t>Strong</a:t>
                      </a:r>
                    </a:p>
                    <a:p>
                      <a:pPr algn="ctr"/>
                      <a:r>
                        <a:rPr lang="en-US" dirty="0" smtClean="0"/>
                        <a:t>Dominant</a:t>
                      </a:r>
                    </a:p>
                    <a:p>
                      <a:pPr algn="ctr"/>
                      <a:r>
                        <a:rPr lang="en-US" dirty="0" smtClean="0"/>
                        <a:t>Stoic</a:t>
                      </a:r>
                      <a:r>
                        <a:rPr lang="en-US" baseline="0" dirty="0" smtClean="0"/>
                        <a:t> &amp; Unemotional</a:t>
                      </a:r>
                    </a:p>
                    <a:p>
                      <a:pPr algn="ctr"/>
                      <a:r>
                        <a:rPr lang="en-US" dirty="0" smtClean="0"/>
                        <a:t>Self-confident</a:t>
                      </a:r>
                    </a:p>
                    <a:p>
                      <a:pPr algn="ctr"/>
                      <a:r>
                        <a:rPr lang="en-US" dirty="0" smtClean="0"/>
                        <a:t>Sexually Dominant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Perpetrators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Non-Aggressive</a:t>
                      </a:r>
                    </a:p>
                    <a:p>
                      <a:pPr algn="ctr"/>
                      <a:r>
                        <a:rPr lang="en-US" dirty="0" smtClean="0"/>
                        <a:t>Interdependent</a:t>
                      </a:r>
                    </a:p>
                    <a:p>
                      <a:pPr algn="ctr"/>
                      <a:r>
                        <a:rPr lang="en-US" dirty="0" smtClean="0"/>
                        <a:t>Weak</a:t>
                      </a:r>
                    </a:p>
                    <a:p>
                      <a:pPr algn="ctr"/>
                      <a:r>
                        <a:rPr lang="en-US" dirty="0" smtClean="0"/>
                        <a:t>Passive</a:t>
                      </a:r>
                    </a:p>
                    <a:p>
                      <a:pPr algn="ctr"/>
                      <a:r>
                        <a:rPr lang="en-US" dirty="0" smtClean="0"/>
                        <a:t>Emotional</a:t>
                      </a:r>
                    </a:p>
                    <a:p>
                      <a:pPr algn="ctr"/>
                      <a:r>
                        <a:rPr lang="en-US" dirty="0" smtClean="0"/>
                        <a:t>Caring/Nurturing</a:t>
                      </a:r>
                    </a:p>
                    <a:p>
                      <a:pPr algn="ctr"/>
                      <a:r>
                        <a:rPr lang="en-US" dirty="0" smtClean="0"/>
                        <a:t>Sexually</a:t>
                      </a:r>
                      <a:r>
                        <a:rPr lang="en-US" baseline="0" dirty="0" smtClean="0"/>
                        <a:t> Submissive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Victims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4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Automatic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36" y="1294454"/>
            <a:ext cx="7512471" cy="4294786"/>
          </a:xfrm>
        </p:spPr>
        <p:txBody>
          <a:bodyPr>
            <a:normAutofit/>
          </a:bodyPr>
          <a:lstStyle/>
          <a:p>
            <a:r>
              <a:rPr lang="en-GB" dirty="0" smtClean="0"/>
              <a:t>Heuristics and schemas are there to cut down on the workload for you brain</a:t>
            </a:r>
          </a:p>
          <a:p>
            <a:r>
              <a:rPr lang="en-GB" dirty="0" smtClean="0"/>
              <a:t>Particularly useful to:</a:t>
            </a:r>
          </a:p>
          <a:p>
            <a:pPr lvl="1"/>
            <a:r>
              <a:rPr lang="en-GB" dirty="0" smtClean="0"/>
              <a:t>Make sense of a situation based on limited information</a:t>
            </a:r>
          </a:p>
          <a:p>
            <a:pPr lvl="1"/>
            <a:r>
              <a:rPr lang="en-GB" dirty="0" smtClean="0"/>
              <a:t>Fills gaps in memory and perception</a:t>
            </a:r>
          </a:p>
          <a:p>
            <a:pPr lvl="1"/>
            <a:r>
              <a:rPr lang="en-GB" dirty="0" smtClean="0"/>
              <a:t>Guide us in uncertain situations</a:t>
            </a:r>
          </a:p>
        </p:txBody>
      </p:sp>
      <p:pic>
        <p:nvPicPr>
          <p:cNvPr id="2050" name="Picture 2" descr="http://www.friendshipcircle.org/blog/wp-content/uploads/2013/03/Special-Needs-Memory-Lo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61115"/>
            <a:ext cx="3334618" cy="222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0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Domestic Violence look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1" y="1291130"/>
            <a:ext cx="7869758" cy="52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Cognition can go wrong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76" y="1291130"/>
            <a:ext cx="8229600" cy="4525963"/>
          </a:xfrm>
        </p:spPr>
        <p:txBody>
          <a:bodyPr/>
          <a:lstStyle/>
          <a:p>
            <a:r>
              <a:rPr lang="en-US" dirty="0" smtClean="0"/>
              <a:t>In certain scenarios, we can make inaccurate assumptions</a:t>
            </a:r>
          </a:p>
          <a:p>
            <a:r>
              <a:rPr lang="en-US" dirty="0" smtClean="0"/>
              <a:t>This happens all the time</a:t>
            </a:r>
          </a:p>
          <a:p>
            <a:r>
              <a:rPr lang="en-US" dirty="0" smtClean="0"/>
              <a:t>Some cases are more detrimental than others</a:t>
            </a:r>
          </a:p>
          <a:p>
            <a:endParaRPr lang="en-US" dirty="0"/>
          </a:p>
          <a:p>
            <a:r>
              <a:rPr lang="en-US" dirty="0" smtClean="0"/>
              <a:t>We also evaluate ourselves against our interacting schemas...</a:t>
            </a:r>
          </a:p>
        </p:txBody>
      </p:sp>
    </p:spTree>
    <p:extLst>
      <p:ext uri="{BB962C8B-B14F-4D97-AF65-F5344CB8AC3E}">
        <p14:creationId xmlns:p14="http://schemas.microsoft.com/office/powerpoint/2010/main" val="128757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effect do our stereotypes and schemas regarding DV have on perceptions of the crime and those involved?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8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Anna Shum-Pearce </a:t>
            </a:r>
            <a:r>
              <a:rPr lang="mr-IN" dirty="0" smtClean="0"/>
              <a:t>–</a:t>
            </a:r>
            <a:r>
              <a:rPr lang="en-US" dirty="0" smtClean="0"/>
              <a:t> Clinical Psychologist </a:t>
            </a:r>
            <a:r>
              <a:rPr lang="mr-IN" dirty="0" smtClean="0"/>
              <a:t>–</a:t>
            </a:r>
            <a:r>
              <a:rPr lang="en-US" dirty="0" smtClean="0"/>
              <a:t>University of Auckland, NZ (2015)</a:t>
            </a:r>
          </a:p>
          <a:p>
            <a:pPr lvl="1"/>
            <a:r>
              <a:rPr lang="en-US" dirty="0" smtClean="0"/>
              <a:t>Interviewed 9 male victims of domestic abuse</a:t>
            </a:r>
          </a:p>
          <a:p>
            <a:pPr marL="2705100" lvl="2" indent="-304800"/>
            <a:r>
              <a:rPr lang="en-US" dirty="0" smtClean="0"/>
              <a:t>Invisibility</a:t>
            </a:r>
          </a:p>
          <a:p>
            <a:pPr marL="2705100" lvl="2" indent="-304800"/>
            <a:r>
              <a:rPr lang="en-US" dirty="0" smtClean="0"/>
              <a:t>Not viewed as a serious issue</a:t>
            </a:r>
          </a:p>
          <a:p>
            <a:pPr marL="2705100" lvl="2" indent="-304800"/>
            <a:r>
              <a:rPr lang="en-US" dirty="0" smtClean="0"/>
              <a:t>Real men don’t seek help</a:t>
            </a:r>
          </a:p>
          <a:p>
            <a:pPr marL="2705100" lvl="2" indent="-304800"/>
            <a:r>
              <a:rPr lang="en-US" dirty="0" smtClean="0"/>
              <a:t>Risk as being labelled as the abuser</a:t>
            </a:r>
          </a:p>
          <a:p>
            <a:pPr marL="2705100" lvl="2" indent="-304800"/>
            <a:r>
              <a:rPr lang="en-US" dirty="0" smtClean="0"/>
              <a:t>Pretend to be OK</a:t>
            </a:r>
          </a:p>
          <a:p>
            <a:pPr marL="2705100" lvl="2" indent="-304800"/>
            <a:r>
              <a:rPr lang="en-US" dirty="0" smtClean="0"/>
              <a:t>Lack of social support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6237312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Presentation given at the Male Psychology Conference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13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ONS CSEW Focus on Violent Crime and Sexual Offences 2014/15</a:t>
            </a:r>
          </a:p>
          <a:p>
            <a:pPr lvl="1"/>
            <a:r>
              <a:rPr lang="en-GB" dirty="0" smtClean="0"/>
              <a:t>Male victims (29%) are over twice as likely than women to not tell anyone about the partner abuse they suffer</a:t>
            </a:r>
          </a:p>
          <a:p>
            <a:pPr lvl="1"/>
            <a:r>
              <a:rPr lang="en-GB" dirty="0" smtClean="0"/>
              <a:t>Only 10% of male victims will tell the police (26% women)</a:t>
            </a:r>
          </a:p>
          <a:p>
            <a:pPr marL="3467100" lvl="1" indent="-317500"/>
            <a:r>
              <a:rPr lang="en-GB" dirty="0" smtClean="0"/>
              <a:t>Only 23% will tell a person in an official position (43% women)</a:t>
            </a:r>
          </a:p>
          <a:p>
            <a:pPr marL="3467100" lvl="1" indent="-317500"/>
            <a:r>
              <a:rPr lang="en-GB" dirty="0" smtClean="0"/>
              <a:t>Only 11% will tell a health profession (23% women)</a:t>
            </a:r>
          </a:p>
          <a:p>
            <a:pPr marL="3467100" lvl="1" indent="-317500"/>
            <a:r>
              <a:rPr lang="en-GB" dirty="0" smtClean="0"/>
              <a:t>80% of the men who call the </a:t>
            </a:r>
            <a:r>
              <a:rPr lang="en-GB" dirty="0" err="1" smtClean="0"/>
              <a:t>ManKind</a:t>
            </a:r>
            <a:r>
              <a:rPr lang="en-GB" dirty="0" smtClean="0"/>
              <a:t> Initiative helpline have never spoken to anyone before about the abuse they are suffering</a:t>
            </a:r>
          </a:p>
        </p:txBody>
      </p:sp>
    </p:spTree>
    <p:extLst>
      <p:ext uri="{BB962C8B-B14F-4D97-AF65-F5344CB8AC3E}">
        <p14:creationId xmlns:p14="http://schemas.microsoft.com/office/powerpoint/2010/main" val="12221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865485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and Statistics for Domestic Violence (DV) in the UK</a:t>
            </a:r>
          </a:p>
          <a:p>
            <a:r>
              <a:rPr lang="en-US" dirty="0" smtClean="0"/>
              <a:t>Stereotypes regarding DV</a:t>
            </a:r>
          </a:p>
          <a:p>
            <a:r>
              <a:rPr lang="en-US" dirty="0" smtClean="0"/>
              <a:t>Effects of Stereotypes on Perceptions</a:t>
            </a:r>
          </a:p>
          <a:p>
            <a:pPr marL="2222500" lvl="1" indent="-317500"/>
            <a:r>
              <a:rPr lang="en-US" dirty="0" smtClean="0"/>
              <a:t>Victim</a:t>
            </a:r>
          </a:p>
          <a:p>
            <a:pPr marL="2616200" lvl="1" indent="-355600"/>
            <a:r>
              <a:rPr lang="en-US" dirty="0" smtClean="0"/>
              <a:t>Peers</a:t>
            </a:r>
          </a:p>
          <a:p>
            <a:pPr marL="3022600" lvl="1" indent="-317500"/>
            <a:r>
              <a:rPr lang="en-US" dirty="0" smtClean="0"/>
              <a:t>Criminal Justice System</a:t>
            </a:r>
          </a:p>
          <a:p>
            <a:pPr marL="3505200" lvl="1" indent="-355600"/>
            <a:r>
              <a:rPr lang="en-US" dirty="0" smtClean="0"/>
              <a:t>General Public</a:t>
            </a:r>
          </a:p>
          <a:p>
            <a:pPr marL="3733800" indent="-406400"/>
            <a:r>
              <a:rPr lang="en-US" dirty="0" smtClean="0"/>
              <a:t>Future Directions and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9374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Dr. Anna Shum-Pearce </a:t>
            </a:r>
            <a:r>
              <a:rPr lang="mr-IN" dirty="0" smtClean="0"/>
              <a:t>–</a:t>
            </a:r>
            <a:r>
              <a:rPr lang="en-US" dirty="0" smtClean="0"/>
              <a:t> Clinical Psychologist </a:t>
            </a:r>
            <a:r>
              <a:rPr lang="mr-IN" dirty="0" smtClean="0"/>
              <a:t>–</a:t>
            </a:r>
            <a:r>
              <a:rPr lang="en-US" dirty="0" smtClean="0"/>
              <a:t>University of Auckland, NZ</a:t>
            </a:r>
          </a:p>
          <a:p>
            <a:pPr lvl="1"/>
            <a:r>
              <a:rPr lang="en-US" dirty="0" smtClean="0"/>
              <a:t>Focus Groups with 19 young adults</a:t>
            </a:r>
          </a:p>
          <a:p>
            <a:pPr marL="2578100" lvl="2"/>
            <a:r>
              <a:rPr lang="en-US" sz="2600" dirty="0"/>
              <a:t>Men as powerful</a:t>
            </a:r>
          </a:p>
          <a:p>
            <a:pPr marL="3035300" lvl="3"/>
            <a:r>
              <a:rPr lang="en-US" sz="2200" dirty="0"/>
              <a:t>In control of the situation</a:t>
            </a:r>
          </a:p>
          <a:p>
            <a:pPr marL="3492500" lvl="4"/>
            <a:r>
              <a:rPr lang="en-US" sz="2200" dirty="0"/>
              <a:t>Allowing it</a:t>
            </a:r>
          </a:p>
          <a:p>
            <a:pPr marL="3492500" lvl="4"/>
            <a:r>
              <a:rPr lang="en-US" sz="2200" dirty="0"/>
              <a:t>Can’t be manipulated</a:t>
            </a:r>
          </a:p>
          <a:p>
            <a:pPr marL="3492500" lvl="4"/>
            <a:r>
              <a:rPr lang="en-US" sz="2200" dirty="0"/>
              <a:t>Could leave easily</a:t>
            </a:r>
          </a:p>
          <a:p>
            <a:pPr marL="3035300" lvl="3"/>
            <a:r>
              <a:rPr lang="en-US" sz="2200" dirty="0"/>
              <a:t>Don’t need our help</a:t>
            </a:r>
          </a:p>
          <a:p>
            <a:pPr marL="2578100" lvl="2"/>
            <a:r>
              <a:rPr lang="en-US" sz="2600" dirty="0"/>
              <a:t>Women as incapable of </a:t>
            </a:r>
            <a:r>
              <a:rPr lang="en-US" sz="2600" dirty="0" smtClean="0"/>
              <a:t>harm</a:t>
            </a:r>
            <a:endParaRPr lang="en-GB" sz="2600" dirty="0" smtClean="0"/>
          </a:p>
          <a:p>
            <a:pPr marL="3149600" lvl="1" indent="-279400"/>
            <a:endParaRPr lang="en-GB" dirty="0" smtClean="0"/>
          </a:p>
          <a:p>
            <a:pPr marL="3505200" lvl="1" indent="-215900"/>
            <a:r>
              <a:rPr lang="en-GB" dirty="0" smtClean="0"/>
              <a:t>Lack </a:t>
            </a:r>
            <a:r>
              <a:rPr lang="en-GB" dirty="0"/>
              <a:t>of support from social network and services (</a:t>
            </a:r>
            <a:r>
              <a:rPr lang="en-GB" dirty="0" err="1"/>
              <a:t>Tsui</a:t>
            </a:r>
            <a:r>
              <a:rPr lang="en-GB" dirty="0"/>
              <a:t> et al, 2010; </a:t>
            </a:r>
            <a:r>
              <a:rPr lang="en-GB" dirty="0" err="1"/>
              <a:t>Tsui</a:t>
            </a:r>
            <a:r>
              <a:rPr lang="en-GB" dirty="0"/>
              <a:t>, 2014</a:t>
            </a:r>
            <a:r>
              <a:rPr lang="en-GB" dirty="0" smtClean="0"/>
              <a:t>)</a:t>
            </a:r>
            <a:endParaRPr lang="en-US" dirty="0" smtClean="0"/>
          </a:p>
          <a:p>
            <a:pPr marL="2578100" lvl="2"/>
            <a:endParaRPr lang="en-US" dirty="0" smtClean="0"/>
          </a:p>
          <a:p>
            <a:pPr marL="3035300" lvl="3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9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400" dirty="0">
                <a:hlinkClick r:id="rId3"/>
              </a:rPr>
              <a:t>https://www.youtube.com/watch?v=C7m5v8pLtog</a:t>
            </a:r>
            <a:endParaRPr lang="en-GB" sz="2400" dirty="0"/>
          </a:p>
          <a:p>
            <a:endParaRPr lang="en-US" dirty="0"/>
          </a:p>
        </p:txBody>
      </p:sp>
      <p:pic>
        <p:nvPicPr>
          <p:cNvPr id="4" name="Picture 2" descr="http://i.tbs.com/v5cache/TBS/Images/Dynamic/i23/friends_episode112_337x233_0320200615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306450"/>
            <a:ext cx="5256584" cy="363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within the CJS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291130"/>
            <a:ext cx="8229600" cy="5018189"/>
          </a:xfrm>
        </p:spPr>
        <p:txBody>
          <a:bodyPr>
            <a:normAutofit/>
          </a:bodyPr>
          <a:lstStyle/>
          <a:p>
            <a:r>
              <a:rPr lang="en-US" dirty="0" smtClean="0"/>
              <a:t>Dr. Jessica </a:t>
            </a:r>
            <a:r>
              <a:rPr lang="en-US" dirty="0" err="1" smtClean="0"/>
              <a:t>McCarrick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Teeside</a:t>
            </a:r>
            <a:r>
              <a:rPr lang="en-US" dirty="0" smtClean="0"/>
              <a:t> University (2016)</a:t>
            </a:r>
          </a:p>
          <a:p>
            <a:pPr lvl="1"/>
            <a:r>
              <a:rPr lang="en-US" sz="2800" dirty="0" smtClean="0"/>
              <a:t>Guilty Until Proven Innocent</a:t>
            </a:r>
          </a:p>
          <a:p>
            <a:pPr lvl="1"/>
            <a:r>
              <a:rPr lang="en-US" sz="2800" dirty="0" smtClean="0"/>
              <a:t>Masculine Identity</a:t>
            </a:r>
          </a:p>
          <a:p>
            <a:pPr lvl="1"/>
            <a:r>
              <a:rPr lang="en-US" sz="2800" dirty="0" smtClean="0"/>
              <a:t>The Pressure Cooker: Negative Psychological Impact</a:t>
            </a:r>
          </a:p>
          <a:p>
            <a:pPr lvl="1"/>
            <a:r>
              <a:rPr lang="en-US" sz="2800" dirty="0" smtClean="0"/>
              <a:t>Light at the End of the Tunnel</a:t>
            </a:r>
          </a:p>
        </p:txBody>
      </p:sp>
    </p:spTree>
    <p:extLst>
      <p:ext uri="{BB962C8B-B14F-4D97-AF65-F5344CB8AC3E}">
        <p14:creationId xmlns:p14="http://schemas.microsoft.com/office/powerpoint/2010/main" val="33505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within the CJS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86548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Male </a:t>
            </a:r>
            <a:r>
              <a:rPr lang="en-US" sz="2800" dirty="0"/>
              <a:t>victims report poor satisfaction with care from officers (</a:t>
            </a:r>
            <a:r>
              <a:rPr lang="en-US" sz="2800" dirty="0" err="1"/>
              <a:t>Buzawa</a:t>
            </a:r>
            <a:r>
              <a:rPr lang="en-US" sz="2800" dirty="0"/>
              <a:t> &amp; Austin, </a:t>
            </a:r>
            <a:r>
              <a:rPr lang="en-US" sz="2800" dirty="0" smtClean="0"/>
              <a:t>1993)</a:t>
            </a:r>
          </a:p>
          <a:p>
            <a:r>
              <a:rPr lang="en-US" sz="2800" dirty="0" smtClean="0"/>
              <a:t>Female </a:t>
            </a:r>
            <a:r>
              <a:rPr lang="en-US" sz="2800" dirty="0"/>
              <a:t>perpetrators are more likely to receive lower sentences or have their cases dismissed (Henning &amp; </a:t>
            </a:r>
            <a:r>
              <a:rPr lang="en-US" sz="2800" dirty="0" err="1"/>
              <a:t>Feder</a:t>
            </a:r>
            <a:r>
              <a:rPr lang="en-US" sz="2800" dirty="0"/>
              <a:t>, 2005</a:t>
            </a:r>
            <a:r>
              <a:rPr lang="en-US" sz="2800" dirty="0" smtClean="0"/>
              <a:t>)</a:t>
            </a:r>
          </a:p>
          <a:p>
            <a:r>
              <a:rPr lang="en-US" dirty="0" smtClean="0"/>
              <a:t>Male victims are more likely to be blamed for their victimization than female victims (Stewart &amp; </a:t>
            </a:r>
            <a:r>
              <a:rPr lang="en-US" dirty="0" err="1" smtClean="0"/>
              <a:t>Maddren</a:t>
            </a:r>
            <a:r>
              <a:rPr lang="en-US" dirty="0" smtClean="0"/>
              <a:t>, 1997)</a:t>
            </a:r>
          </a:p>
          <a:p>
            <a:pPr marL="3467100" indent="-355600"/>
            <a:r>
              <a:rPr lang="en-US" sz="2800" dirty="0" smtClean="0"/>
              <a:t>Male victims believe that officers won’t be able to help to a greater extent than female ones (</a:t>
            </a:r>
            <a:r>
              <a:rPr lang="en-US" sz="2800" dirty="0" err="1" smtClean="0"/>
              <a:t>Drijber</a:t>
            </a:r>
            <a:r>
              <a:rPr lang="en-US" sz="2800" dirty="0" smtClean="0"/>
              <a:t>, </a:t>
            </a:r>
            <a:r>
              <a:rPr lang="en-US" sz="2800" dirty="0" err="1" smtClean="0"/>
              <a:t>Reijnders</a:t>
            </a:r>
            <a:r>
              <a:rPr lang="en-US" sz="2800" dirty="0" smtClean="0"/>
              <a:t>, &amp; </a:t>
            </a:r>
            <a:r>
              <a:rPr lang="en-US" sz="2800" dirty="0" err="1" smtClean="0"/>
              <a:t>Ceelen</a:t>
            </a:r>
            <a:r>
              <a:rPr lang="en-US" sz="2800" dirty="0" smtClean="0"/>
              <a:t>, 2013)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5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Experiences within the CJS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86548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Prejudice against men is extreme, and has link to underreporting (George, 2007), and more men being put into the system if counter charges are made</a:t>
            </a:r>
          </a:p>
          <a:p>
            <a:r>
              <a:rPr lang="en-US" sz="2800" dirty="0" smtClean="0"/>
              <a:t>The same actions are judged as actionable when performed by men as opposed to women (Sorenson &amp; Taylor, 2005)</a:t>
            </a:r>
          </a:p>
          <a:p>
            <a:pPr marL="2717800" indent="-403225"/>
            <a:r>
              <a:rPr lang="en-US" dirty="0" smtClean="0"/>
              <a:t>Male victims are sometimes completely ignore by police and other services (George &amp; </a:t>
            </a:r>
            <a:r>
              <a:rPr lang="en-US" dirty="0" err="1" smtClean="0"/>
              <a:t>Yarwood</a:t>
            </a:r>
            <a:r>
              <a:rPr lang="en-US" dirty="0" smtClean="0"/>
              <a:t>, 2004)</a:t>
            </a:r>
          </a:p>
          <a:p>
            <a:pPr marL="3733800" indent="-431800"/>
            <a:r>
              <a:rPr lang="en-US" dirty="0" smtClean="0"/>
              <a:t>Lack of funding for male services (Pizzey, 2000)</a:t>
            </a:r>
          </a:p>
          <a:p>
            <a:pPr marL="3467100" indent="-3556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Perceptions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by </a:t>
            </a:r>
            <a:r>
              <a:rPr lang="en-US" dirty="0"/>
              <a:t>Harris &amp; Cook (1994</a:t>
            </a:r>
            <a:r>
              <a:rPr lang="en-US" dirty="0" smtClean="0"/>
              <a:t>) &amp; </a:t>
            </a:r>
            <a:r>
              <a:rPr lang="en-US" dirty="0" err="1" smtClean="0"/>
              <a:t>Seelau</a:t>
            </a:r>
            <a:r>
              <a:rPr lang="en-US" dirty="0" smtClean="0"/>
              <a:t>, </a:t>
            </a:r>
            <a:r>
              <a:rPr lang="en-US" dirty="0" err="1" smtClean="0"/>
              <a:t>Seelau</a:t>
            </a:r>
            <a:r>
              <a:rPr lang="en-US" dirty="0" smtClean="0"/>
              <a:t> &amp; </a:t>
            </a:r>
            <a:r>
              <a:rPr lang="en-US" dirty="0" err="1" smtClean="0"/>
              <a:t>Poorman</a:t>
            </a:r>
            <a:r>
              <a:rPr lang="en-US" dirty="0" smtClean="0"/>
              <a:t> (2003 &amp; 2005)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Resolution</a:t>
            </a:r>
          </a:p>
          <a:p>
            <a:pPr lvl="1"/>
            <a:r>
              <a:rPr lang="en-US" dirty="0" smtClean="0"/>
              <a:t>Action by Police</a:t>
            </a:r>
          </a:p>
          <a:p>
            <a:pPr lvl="1"/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Sentencing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2756822"/>
            <a:ext cx="321297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Perceptions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Letellier</a:t>
            </a:r>
            <a:r>
              <a:rPr lang="en-US" dirty="0" smtClean="0"/>
              <a:t> (1994), Brown &amp; </a:t>
            </a:r>
            <a:r>
              <a:rPr lang="en-US" dirty="0" err="1" smtClean="0"/>
              <a:t>Groscup</a:t>
            </a:r>
            <a:r>
              <a:rPr lang="en-US" dirty="0" smtClean="0"/>
              <a:t> (2009), </a:t>
            </a:r>
            <a:r>
              <a:rPr lang="en-US" dirty="0" err="1" smtClean="0"/>
              <a:t>Renzetti</a:t>
            </a:r>
            <a:r>
              <a:rPr lang="en-US" dirty="0"/>
              <a:t> </a:t>
            </a:r>
            <a:r>
              <a:rPr lang="en-US" dirty="0" smtClean="0"/>
              <a:t>&amp; Miley (2014)</a:t>
            </a:r>
          </a:p>
          <a:p>
            <a:pPr lvl="1"/>
            <a:r>
              <a:rPr lang="en-US" dirty="0" smtClean="0"/>
              <a:t>Just as common in these relationships</a:t>
            </a:r>
          </a:p>
          <a:p>
            <a:pPr lvl="1"/>
            <a:r>
              <a:rPr lang="en-US" dirty="0" smtClean="0"/>
              <a:t>Chronically misunderstood</a:t>
            </a:r>
          </a:p>
          <a:p>
            <a:pPr lvl="1"/>
            <a:r>
              <a:rPr lang="en-US" dirty="0" smtClean="0"/>
              <a:t>Chronically under investigated (heterosexism)</a:t>
            </a:r>
          </a:p>
          <a:p>
            <a:pPr lvl="1"/>
            <a:r>
              <a:rPr lang="en-US" dirty="0" smtClean="0"/>
              <a:t>Influenced by Gendered Beliefs</a:t>
            </a:r>
          </a:p>
          <a:p>
            <a:pPr lvl="1"/>
            <a:r>
              <a:rPr lang="en-US" dirty="0" smtClean="0"/>
              <a:t>Perceived as less serious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3706816"/>
            <a:ext cx="3292774" cy="28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2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Perceptions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research project by Hine and colleagues</a:t>
            </a:r>
          </a:p>
          <a:p>
            <a:r>
              <a:rPr lang="en-US" dirty="0" smtClean="0"/>
              <a:t>Data collection scheduled for 2017</a:t>
            </a:r>
          </a:p>
          <a:p>
            <a:r>
              <a:rPr lang="en-US" dirty="0" smtClean="0"/>
              <a:t>Preliminary pilot findings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Responsibility</a:t>
            </a:r>
          </a:p>
          <a:p>
            <a:pPr lvl="1"/>
            <a:r>
              <a:rPr lang="en-US" dirty="0" smtClean="0"/>
              <a:t>Even </a:t>
            </a:r>
            <a:r>
              <a:rPr lang="en-US" dirty="0" err="1" smtClean="0"/>
              <a:t>Humour</a:t>
            </a:r>
            <a:r>
              <a:rPr lang="en-US" dirty="0" smtClean="0"/>
              <a:t>!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www.youtube.com/watch?v=7M0MW6ON484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can we change this? And why should we want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00950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Government and Political Narrative</a:t>
            </a:r>
          </a:p>
          <a:p>
            <a:pPr lvl="1"/>
            <a:r>
              <a:rPr lang="en-US" dirty="0" smtClean="0"/>
              <a:t>Gender Inclusive instead of Gender Exclusive Narrative</a:t>
            </a:r>
          </a:p>
          <a:p>
            <a:r>
              <a:rPr lang="en-US" dirty="0" smtClean="0"/>
              <a:t>Police, Crown Prosecution Service, Other professional bodies</a:t>
            </a:r>
          </a:p>
          <a:p>
            <a:pPr lvl="1"/>
            <a:r>
              <a:rPr lang="en-US" dirty="0" smtClean="0"/>
              <a:t>Gender Inclusive Training and Policy</a:t>
            </a:r>
          </a:p>
          <a:p>
            <a:pPr lvl="1"/>
            <a:r>
              <a:rPr lang="en-US" dirty="0" smtClean="0"/>
              <a:t>VAWG Strategy</a:t>
            </a:r>
          </a:p>
          <a:p>
            <a:r>
              <a:rPr lang="en-US" dirty="0" smtClean="0"/>
              <a:t>Academia</a:t>
            </a:r>
          </a:p>
          <a:p>
            <a:pPr marL="3525838" indent="-358775"/>
            <a:r>
              <a:rPr lang="en-US" dirty="0" smtClean="0"/>
              <a:t>Media</a:t>
            </a:r>
          </a:p>
          <a:p>
            <a:pPr marL="3925888" lvl="1" indent="-358775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www.youtube.com/watch?v=yMBL9I5lzMk</a:t>
            </a:r>
            <a:endParaRPr lang="en-US" dirty="0" smtClean="0"/>
          </a:p>
          <a:p>
            <a:pPr marL="3925888" lvl="1" indent="-358775"/>
            <a:r>
              <a:rPr lang="en-US" dirty="0" err="1" smtClean="0"/>
              <a:t>Hollyoaks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and Brendan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Domestic Violence look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1" y="1291130"/>
            <a:ext cx="7869758" cy="52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Domestic Violence is a crime that is deeply </a:t>
            </a:r>
            <a:r>
              <a:rPr lang="en-US" dirty="0" err="1" smtClean="0"/>
              <a:t>coloured</a:t>
            </a:r>
            <a:r>
              <a:rPr lang="en-US" dirty="0" smtClean="0"/>
              <a:t> by </a:t>
            </a:r>
            <a:r>
              <a:rPr lang="en-US" i="1" dirty="0" smtClean="0"/>
              <a:t>Gender</a:t>
            </a:r>
          </a:p>
          <a:p>
            <a:r>
              <a:rPr lang="en-US" dirty="0" smtClean="0"/>
              <a:t>But it is not a ’Gendered Crime’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772" y="3140968"/>
            <a:ext cx="4512728" cy="33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752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3810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algn="ctr"/>
            <a:r>
              <a:rPr lang="en-US" sz="4400" dirty="0" smtClean="0"/>
              <a:t>Any questions?</a:t>
            </a: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995936" y="4509120"/>
            <a:ext cx="4953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Dr</a:t>
            </a:r>
            <a:r>
              <a:rPr lang="en-US" dirty="0" smtClean="0"/>
              <a:t> Ben Hine</a:t>
            </a:r>
          </a:p>
          <a:p>
            <a:pPr marL="0" indent="0" algn="ctr">
              <a:buNone/>
            </a:pPr>
            <a:r>
              <a:rPr lang="en-US" dirty="0" smtClean="0"/>
              <a:t>Senior Lecturer in Psychology</a:t>
            </a:r>
          </a:p>
          <a:p>
            <a:pPr marL="0" indent="0" algn="ctr">
              <a:buNone/>
            </a:pPr>
            <a:r>
              <a:rPr lang="en-US" dirty="0" smtClean="0"/>
              <a:t>University of West London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95936" y="5548711"/>
            <a:ext cx="4953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Twitter : @</a:t>
            </a:r>
            <a:r>
              <a:rPr lang="en-US" dirty="0" err="1" smtClean="0"/>
              <a:t>drbahine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Ben.Hine@uwl.ac.uk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www.uwl.ac.uk/users/ben-hine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http://www.menandboyscoalition.org.uk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76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225525"/>
          </a:xfrm>
        </p:spPr>
        <p:txBody>
          <a:bodyPr>
            <a:normAutofit fontScale="40000" lnSpcReduction="20000"/>
          </a:bodyPr>
          <a:lstStyle/>
          <a:p>
            <a:r>
              <a:rPr lang="en-US" sz="3500" dirty="0" err="1"/>
              <a:t>Bem</a:t>
            </a:r>
            <a:r>
              <a:rPr lang="en-US" sz="3500" dirty="0"/>
              <a:t>, S. L. (1981). Gender schema theory: A cognitive account of sex typing. </a:t>
            </a:r>
            <a:r>
              <a:rPr lang="en-US" sz="3500" i="1" dirty="0"/>
              <a:t>Psychological Review, 88</a:t>
            </a:r>
            <a:r>
              <a:rPr lang="en-US" sz="3500" dirty="0"/>
              <a:t>, </a:t>
            </a:r>
            <a:r>
              <a:rPr lang="en-US" sz="3500" dirty="0" smtClean="0"/>
              <a:t>354–364</a:t>
            </a:r>
          </a:p>
          <a:p>
            <a:r>
              <a:rPr lang="en-US" sz="3500" dirty="0"/>
              <a:t>Brown, M. J., &amp; </a:t>
            </a:r>
            <a:r>
              <a:rPr lang="en-US" sz="3500" dirty="0" err="1"/>
              <a:t>Groscup</a:t>
            </a:r>
            <a:r>
              <a:rPr lang="en-US" sz="3500" dirty="0"/>
              <a:t>, J. (2009). Perceptions of same-sex domestic violence among crisis center staff. </a:t>
            </a:r>
            <a:r>
              <a:rPr lang="en-US" sz="3500" i="1" dirty="0"/>
              <a:t>Journal of Family Violence</a:t>
            </a:r>
            <a:r>
              <a:rPr lang="en-US" sz="3500" dirty="0"/>
              <a:t>, </a:t>
            </a:r>
            <a:r>
              <a:rPr lang="en-US" sz="3500" i="1" dirty="0"/>
              <a:t>24</a:t>
            </a:r>
            <a:r>
              <a:rPr lang="en-US" sz="3500" dirty="0"/>
              <a:t>(2), 87-93.</a:t>
            </a:r>
          </a:p>
          <a:p>
            <a:r>
              <a:rPr lang="en-US" sz="3500" dirty="0" err="1" smtClean="0"/>
              <a:t>Buzawa</a:t>
            </a:r>
            <a:r>
              <a:rPr lang="en-US" sz="3500" dirty="0"/>
              <a:t>, E. S., &amp; Austin, T. (1993). Determining Police Response to Domestic Violence Victims:" The Role of Victim Preference". </a:t>
            </a:r>
            <a:r>
              <a:rPr lang="en-US" sz="3500" i="1" dirty="0"/>
              <a:t>The American Behavioral Scientist</a:t>
            </a:r>
            <a:r>
              <a:rPr lang="en-US" sz="3500" dirty="0"/>
              <a:t>, </a:t>
            </a:r>
            <a:r>
              <a:rPr lang="en-US" sz="3500" i="1" dirty="0"/>
              <a:t>36</a:t>
            </a:r>
            <a:r>
              <a:rPr lang="en-US" sz="3500" dirty="0"/>
              <a:t>(5), 610</a:t>
            </a:r>
            <a:r>
              <a:rPr lang="en-US" sz="3500" dirty="0" smtClean="0"/>
              <a:t>.</a:t>
            </a:r>
          </a:p>
          <a:p>
            <a:r>
              <a:rPr lang="en-US" sz="3500" dirty="0" err="1"/>
              <a:t>Drijber</a:t>
            </a:r>
            <a:r>
              <a:rPr lang="en-US" sz="3500" dirty="0"/>
              <a:t>, B. C., </a:t>
            </a:r>
            <a:r>
              <a:rPr lang="en-US" sz="3500" dirty="0" err="1"/>
              <a:t>Reijnders</a:t>
            </a:r>
            <a:r>
              <a:rPr lang="en-US" sz="3500" dirty="0"/>
              <a:t>, U. J., &amp; </a:t>
            </a:r>
            <a:r>
              <a:rPr lang="en-US" sz="3500" dirty="0" err="1"/>
              <a:t>Ceelen</a:t>
            </a:r>
            <a:r>
              <a:rPr lang="en-US" sz="3500" dirty="0"/>
              <a:t>, M. (2013). Male victims of domestic violence. </a:t>
            </a:r>
            <a:r>
              <a:rPr lang="en-US" sz="3500" i="1" dirty="0"/>
              <a:t>Journal of Family Violence</a:t>
            </a:r>
            <a:r>
              <a:rPr lang="en-US" sz="3500" dirty="0"/>
              <a:t>, </a:t>
            </a:r>
            <a:r>
              <a:rPr lang="en-US" sz="3500" i="1" dirty="0"/>
              <a:t>28</a:t>
            </a:r>
            <a:r>
              <a:rPr lang="en-US" sz="3500" dirty="0"/>
              <a:t>(2), 173-178</a:t>
            </a:r>
            <a:r>
              <a:rPr lang="en-US" sz="3500" dirty="0" smtClean="0"/>
              <a:t>.</a:t>
            </a:r>
          </a:p>
          <a:p>
            <a:r>
              <a:rPr lang="en-US" sz="3500" dirty="0"/>
              <a:t>George, M. J. (2007). The" great taboo" and the role of patriarchy in husband and wife abuse. </a:t>
            </a:r>
            <a:r>
              <a:rPr lang="en-US" sz="3500" i="1" dirty="0"/>
              <a:t>International Journal of Men's Health</a:t>
            </a:r>
            <a:r>
              <a:rPr lang="en-US" sz="3500" dirty="0"/>
              <a:t>, </a:t>
            </a:r>
            <a:r>
              <a:rPr lang="en-US" sz="3500" i="1" dirty="0"/>
              <a:t>6</a:t>
            </a:r>
            <a:r>
              <a:rPr lang="en-US" sz="3500" dirty="0"/>
              <a:t>(1), 7.</a:t>
            </a:r>
          </a:p>
          <a:p>
            <a:r>
              <a:rPr lang="en-US" sz="3500" dirty="0" smtClean="0"/>
              <a:t>George, M. J., &amp; </a:t>
            </a:r>
            <a:r>
              <a:rPr lang="en-US" sz="3500" dirty="0" err="1" smtClean="0"/>
              <a:t>Yarwood</a:t>
            </a:r>
            <a:r>
              <a:rPr lang="en-US" sz="3500" dirty="0" smtClean="0"/>
              <a:t>, D. J. (2004). </a:t>
            </a:r>
            <a:r>
              <a:rPr lang="en-US" sz="3500" i="1" dirty="0" smtClean="0"/>
              <a:t>Male Domestic Violence Victims Survey 2001: Main findings</a:t>
            </a:r>
            <a:r>
              <a:rPr lang="en-US" sz="3500" dirty="0" smtClean="0"/>
              <a:t>. www.dewar4research.org</a:t>
            </a:r>
          </a:p>
          <a:p>
            <a:r>
              <a:rPr lang="en-US" sz="3500" dirty="0"/>
              <a:t>Henning, K., &amp; </a:t>
            </a:r>
            <a:r>
              <a:rPr lang="en-US" sz="3500" dirty="0" err="1"/>
              <a:t>Feder</a:t>
            </a:r>
            <a:r>
              <a:rPr lang="en-US" sz="3500" dirty="0"/>
              <a:t>, L. (2005). Criminal prosecution of domestic violence offenses an investigation of factors predictive of court outcomes. </a:t>
            </a:r>
            <a:r>
              <a:rPr lang="en-US" sz="3500" i="1" dirty="0"/>
              <a:t>Criminal justice and behavior</a:t>
            </a:r>
            <a:r>
              <a:rPr lang="en-US" sz="3500" dirty="0"/>
              <a:t>, </a:t>
            </a:r>
            <a:r>
              <a:rPr lang="en-US" sz="3500" i="1" dirty="0"/>
              <a:t>32</a:t>
            </a:r>
            <a:r>
              <a:rPr lang="en-US" sz="3500" dirty="0"/>
              <a:t>(6), 612-642</a:t>
            </a:r>
            <a:r>
              <a:rPr lang="en-US" sz="3500" dirty="0" smtClean="0"/>
              <a:t>.</a:t>
            </a:r>
          </a:p>
          <a:p>
            <a:pPr marL="3868738"/>
            <a:r>
              <a:rPr lang="en-US" sz="3500" dirty="0"/>
              <a:t>Harris, R. J., &amp; Cook, C. A. (1994). Attributions about spouse abuse: It matters who the batterers and victims are. </a:t>
            </a:r>
            <a:r>
              <a:rPr lang="en-US" sz="3500" i="1" dirty="0"/>
              <a:t>Sex Roles</a:t>
            </a:r>
            <a:r>
              <a:rPr lang="en-US" sz="3500" dirty="0"/>
              <a:t>, </a:t>
            </a:r>
            <a:r>
              <a:rPr lang="en-US" sz="3500" i="1" dirty="0"/>
              <a:t>30</a:t>
            </a:r>
            <a:r>
              <a:rPr lang="en-US" sz="3500" dirty="0"/>
              <a:t>(7-8), </a:t>
            </a:r>
            <a:r>
              <a:rPr lang="en-US" sz="3500" dirty="0" smtClean="0"/>
              <a:t>553-565</a:t>
            </a:r>
            <a:r>
              <a:rPr lang="en-US" sz="3500" dirty="0"/>
              <a:t>.</a:t>
            </a:r>
            <a:endParaRPr lang="en-US" sz="3500" dirty="0" smtClean="0"/>
          </a:p>
          <a:p>
            <a:pPr marL="3868738"/>
            <a:r>
              <a:rPr lang="en-US" sz="3500" dirty="0" err="1"/>
              <a:t>Letellier</a:t>
            </a:r>
            <a:r>
              <a:rPr lang="en-US" sz="3500" dirty="0"/>
              <a:t>, P. (1994). Gay and bisexual male domestic violence victimization: Challenges to feminist theory and responses to violence. </a:t>
            </a:r>
            <a:r>
              <a:rPr lang="en-US" sz="3500" i="1" dirty="0"/>
              <a:t>Violence and victims</a:t>
            </a:r>
            <a:r>
              <a:rPr lang="en-US" sz="3500" dirty="0"/>
              <a:t>, </a:t>
            </a:r>
            <a:r>
              <a:rPr lang="en-US" sz="3500" i="1" dirty="0"/>
              <a:t>9</a:t>
            </a:r>
            <a:r>
              <a:rPr lang="en-US" sz="3500" dirty="0"/>
              <a:t>(2), 95-106.</a:t>
            </a:r>
          </a:p>
          <a:p>
            <a:pPr marL="3868738"/>
            <a:r>
              <a:rPr lang="en-US" sz="3500" dirty="0" err="1" smtClean="0"/>
              <a:t>McCarrick</a:t>
            </a:r>
            <a:r>
              <a:rPr lang="en-US" sz="3500" dirty="0"/>
              <a:t>, J., Davis-McCabe, C., &amp; </a:t>
            </a:r>
            <a:r>
              <a:rPr lang="en-US" sz="3500" dirty="0" err="1"/>
              <a:t>Hirst</a:t>
            </a:r>
            <a:r>
              <a:rPr lang="en-US" sz="3500" dirty="0"/>
              <a:t>-Winthrop, S. (2016). Men’s Experiences of the Criminal Justice System Following Female Perpetrated Intimate Partner Violence. </a:t>
            </a:r>
            <a:r>
              <a:rPr lang="en-US" sz="3500" i="1" dirty="0"/>
              <a:t>Journal of family violence</a:t>
            </a:r>
            <a:r>
              <a:rPr lang="en-US" sz="3500" dirty="0"/>
              <a:t>, </a:t>
            </a:r>
            <a:r>
              <a:rPr lang="en-US" sz="3500" i="1" dirty="0"/>
              <a:t>31</a:t>
            </a:r>
            <a:r>
              <a:rPr lang="en-US" sz="3500" dirty="0"/>
              <a:t>(2), 203-213</a:t>
            </a:r>
            <a:r>
              <a:rPr lang="en-US" sz="3500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508150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Pizzey, E. (2000). From the personal to the political. In Pizzey, E., Shackleton, L. R., &amp; </a:t>
            </a:r>
            <a:r>
              <a:rPr lang="en-US" dirty="0" err="1" smtClean="0"/>
              <a:t>Urwin</a:t>
            </a:r>
            <a:r>
              <a:rPr lang="en-US" dirty="0" smtClean="0"/>
              <a:t>, P. (</a:t>
            </a:r>
            <a:r>
              <a:rPr lang="en-US" dirty="0" err="1" smtClean="0"/>
              <a:t>Eds</a:t>
            </a:r>
            <a:r>
              <a:rPr lang="en-US" dirty="0" smtClean="0"/>
              <a:t>). </a:t>
            </a:r>
            <a:r>
              <a:rPr lang="en-US" i="1" dirty="0" smtClean="0"/>
              <a:t>Women or men </a:t>
            </a:r>
            <a:r>
              <a:rPr lang="mr-IN" i="1" dirty="0" smtClean="0"/>
              <a:t>–</a:t>
            </a:r>
            <a:r>
              <a:rPr lang="en-US" i="1" dirty="0" smtClean="0"/>
              <a:t> who are the victims?</a:t>
            </a:r>
            <a:r>
              <a:rPr lang="en-US" dirty="0" smtClean="0"/>
              <a:t> (pp. 23-35). London: Institute for the Study of Civil Society</a:t>
            </a:r>
          </a:p>
          <a:p>
            <a:r>
              <a:rPr lang="en-US" dirty="0" err="1"/>
              <a:t>Poorman</a:t>
            </a:r>
            <a:r>
              <a:rPr lang="en-US" dirty="0"/>
              <a:t>, P. B., </a:t>
            </a:r>
            <a:r>
              <a:rPr lang="en-US" dirty="0" err="1"/>
              <a:t>Seelau</a:t>
            </a:r>
            <a:r>
              <a:rPr lang="en-US" dirty="0"/>
              <a:t>, E. P., &amp; </a:t>
            </a:r>
            <a:r>
              <a:rPr lang="en-US" dirty="0" err="1"/>
              <a:t>Seelau</a:t>
            </a:r>
            <a:r>
              <a:rPr lang="en-US" dirty="0"/>
              <a:t>, S. M. (2003). Perceptions of domestic abuse in same-sex relationships and implications for criminal justice and mental health responses. </a:t>
            </a:r>
            <a:r>
              <a:rPr lang="en-US" i="1" dirty="0"/>
              <a:t>Violence and Victims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(6), 659-669</a:t>
            </a:r>
            <a:r>
              <a:rPr lang="en-US" dirty="0" smtClean="0"/>
              <a:t>.</a:t>
            </a:r>
          </a:p>
          <a:p>
            <a:r>
              <a:rPr lang="en-US" dirty="0" err="1"/>
              <a:t>Renzetti</a:t>
            </a:r>
            <a:r>
              <a:rPr lang="en-US" dirty="0"/>
              <a:t>, C. M., &amp; Miley, C. H. (2014). </a:t>
            </a:r>
            <a:r>
              <a:rPr lang="en-US" i="1" dirty="0"/>
              <a:t>Violence in gay and lesbian domestic partnerships</a:t>
            </a:r>
            <a:r>
              <a:rPr lang="en-US" dirty="0"/>
              <a:t>. Routledge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Seelau</a:t>
            </a:r>
            <a:r>
              <a:rPr lang="en-US" dirty="0"/>
              <a:t>, S. M., &amp; </a:t>
            </a:r>
            <a:r>
              <a:rPr lang="en-US" dirty="0" err="1"/>
              <a:t>Seelau</a:t>
            </a:r>
            <a:r>
              <a:rPr lang="en-US" dirty="0"/>
              <a:t>, E. P. (2005). Gender-role stereotypes and perceptions of heterosexual, gay and lesbian domestic violence. </a:t>
            </a:r>
            <a:r>
              <a:rPr lang="en-US" i="1" dirty="0"/>
              <a:t>Journal of family violence</a:t>
            </a:r>
            <a:r>
              <a:rPr lang="en-US" dirty="0"/>
              <a:t>, </a:t>
            </a:r>
            <a:r>
              <a:rPr lang="en-US" i="1" dirty="0"/>
              <a:t>20</a:t>
            </a:r>
            <a:r>
              <a:rPr lang="en-US" dirty="0"/>
              <a:t>(6), 363-371.</a:t>
            </a:r>
          </a:p>
          <a:p>
            <a:r>
              <a:rPr lang="en-US" dirty="0" err="1"/>
              <a:t>Seelau</a:t>
            </a:r>
            <a:r>
              <a:rPr lang="en-US" dirty="0"/>
              <a:t>, E. P., </a:t>
            </a:r>
            <a:r>
              <a:rPr lang="en-US" dirty="0" err="1"/>
              <a:t>Seelau</a:t>
            </a:r>
            <a:r>
              <a:rPr lang="en-US" dirty="0"/>
              <a:t>, S. M., &amp; </a:t>
            </a:r>
            <a:r>
              <a:rPr lang="en-US" dirty="0" err="1"/>
              <a:t>Poorman</a:t>
            </a:r>
            <a:r>
              <a:rPr lang="en-US" dirty="0"/>
              <a:t>, P. B. (2003). Gender and role‐based perceptions of domestic abuse: does sexual orientation matter?. </a:t>
            </a:r>
            <a:r>
              <a:rPr lang="en-US" i="1" dirty="0"/>
              <a:t>Behavioral Sciences &amp; the Law</a:t>
            </a:r>
            <a:r>
              <a:rPr lang="en-US" dirty="0"/>
              <a:t>, </a:t>
            </a:r>
            <a:r>
              <a:rPr lang="en-US" i="1" dirty="0"/>
              <a:t>21</a:t>
            </a:r>
            <a:r>
              <a:rPr lang="en-US" dirty="0"/>
              <a:t>(2), 199-214.</a:t>
            </a:r>
          </a:p>
          <a:p>
            <a:r>
              <a:rPr lang="en-US" dirty="0" smtClean="0"/>
              <a:t>Sorenson</a:t>
            </a:r>
            <a:r>
              <a:rPr lang="en-US" dirty="0"/>
              <a:t>, S. B., &amp; Taylor, C. A. (2005). Female aggression toward male intimate partners: An examination of social norms in a community‐based sample. </a:t>
            </a:r>
            <a:r>
              <a:rPr lang="en-US" i="1" dirty="0"/>
              <a:t>Psychology of Women Quarterly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(1), 78-96.</a:t>
            </a:r>
          </a:p>
          <a:p>
            <a:pPr marL="3302000" indent="-314325"/>
            <a:r>
              <a:rPr lang="en-US" dirty="0" smtClean="0"/>
              <a:t>Stewart</a:t>
            </a:r>
            <a:r>
              <a:rPr lang="en-US" dirty="0"/>
              <a:t>, A., &amp; </a:t>
            </a:r>
            <a:r>
              <a:rPr lang="en-US" dirty="0" err="1"/>
              <a:t>Maddren</a:t>
            </a:r>
            <a:r>
              <a:rPr lang="en-US" dirty="0"/>
              <a:t>, K. (1997). Police officers’ judgements of blame in family violence: The impact of gender and alcohol. </a:t>
            </a:r>
            <a:r>
              <a:rPr lang="en-US" i="1" dirty="0"/>
              <a:t>Sex roles</a:t>
            </a:r>
            <a:r>
              <a:rPr lang="en-US" dirty="0"/>
              <a:t>, </a:t>
            </a:r>
            <a:r>
              <a:rPr lang="en-US" i="1" dirty="0"/>
              <a:t>37</a:t>
            </a:r>
            <a:r>
              <a:rPr lang="en-US" dirty="0"/>
              <a:t>(11-12), 921-933</a:t>
            </a:r>
            <a:r>
              <a:rPr lang="en-US" dirty="0" smtClean="0"/>
              <a:t>.</a:t>
            </a:r>
          </a:p>
          <a:p>
            <a:pPr marL="3302000" indent="-314325"/>
            <a:r>
              <a:rPr lang="en-US" dirty="0" err="1" smtClean="0"/>
              <a:t>Tsui</a:t>
            </a:r>
            <a:r>
              <a:rPr lang="en-US" dirty="0"/>
              <a:t>, V. (2014). Male victims of intimate partner abuse: Use and helpfulness of services. </a:t>
            </a:r>
            <a:r>
              <a:rPr lang="en-US" i="1" dirty="0"/>
              <a:t>Social work</a:t>
            </a:r>
            <a:r>
              <a:rPr lang="en-US" dirty="0"/>
              <a:t>, </a:t>
            </a:r>
            <a:r>
              <a:rPr lang="en-US" i="1" dirty="0"/>
              <a:t>59</a:t>
            </a:r>
            <a:r>
              <a:rPr lang="en-US" dirty="0"/>
              <a:t>(2), 121-130</a:t>
            </a:r>
            <a:r>
              <a:rPr lang="en-US" dirty="0" smtClean="0"/>
              <a:t>.</a:t>
            </a:r>
          </a:p>
          <a:p>
            <a:pPr marL="3302000" indent="-314325"/>
            <a:r>
              <a:rPr lang="en-US" dirty="0" err="1"/>
              <a:t>Tsui</a:t>
            </a:r>
            <a:r>
              <a:rPr lang="en-US" dirty="0"/>
              <a:t>, V., Cheung, M., &amp; Leung, P. (2010). Help‐seeking among male victims of partner abuse: Men's hard times. </a:t>
            </a:r>
            <a:r>
              <a:rPr lang="en-US" i="1" dirty="0"/>
              <a:t>Journal of Community Psychology</a:t>
            </a:r>
            <a:r>
              <a:rPr lang="en-US" dirty="0"/>
              <a:t>, </a:t>
            </a:r>
            <a:r>
              <a:rPr lang="en-US" i="1" dirty="0"/>
              <a:t>38</a:t>
            </a:r>
            <a:r>
              <a:rPr lang="en-US" dirty="0"/>
              <a:t>(6), 769-780.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“Any incident or pattern of incidents of controlling, coercive or threatening </a:t>
            </a:r>
            <a:r>
              <a:rPr lang="en-US" dirty="0" err="1" smtClean="0"/>
              <a:t>behaviour</a:t>
            </a:r>
            <a:r>
              <a:rPr lang="en-US" dirty="0" smtClean="0"/>
              <a:t>, violence or abuse between those aged 16 or over who are or have been intimate partners or family members regardless of </a:t>
            </a:r>
            <a:r>
              <a:rPr lang="en-US" b="1" dirty="0" smtClean="0"/>
              <a:t>gender or sexuality</a:t>
            </a:r>
            <a:r>
              <a:rPr lang="en-US" dirty="0" smtClean="0"/>
              <a:t>. This can encompass but is not limited to the following types of abuse:</a:t>
            </a:r>
          </a:p>
          <a:p>
            <a:pPr marL="5067300" lvl="1" indent="-406400"/>
            <a:r>
              <a:rPr lang="en-US" sz="2800" dirty="0"/>
              <a:t>Psychological</a:t>
            </a:r>
          </a:p>
          <a:p>
            <a:pPr marL="5067300" lvl="1" indent="-406400"/>
            <a:r>
              <a:rPr lang="en-US" sz="2800" dirty="0"/>
              <a:t>Physical</a:t>
            </a:r>
          </a:p>
          <a:p>
            <a:pPr marL="5067300" lvl="1" indent="-406400"/>
            <a:r>
              <a:rPr lang="en-US" sz="2800" dirty="0"/>
              <a:t>Sexual</a:t>
            </a:r>
          </a:p>
          <a:p>
            <a:pPr marL="5067300" lvl="1" indent="-406400"/>
            <a:r>
              <a:rPr lang="en-US" sz="2800" dirty="0"/>
              <a:t>Financial</a:t>
            </a:r>
          </a:p>
          <a:p>
            <a:pPr marL="5067300" lvl="1" indent="-406400"/>
            <a:r>
              <a:rPr lang="en-US" sz="2800" dirty="0"/>
              <a:t>Emotional”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960" y="623731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Domestic Violence in England and Wales </a:t>
            </a:r>
            <a:r>
              <a:rPr lang="mr-IN" sz="1200" dirty="0" smtClean="0"/>
              <a:t>–</a:t>
            </a:r>
            <a:r>
              <a:rPr lang="en-US" sz="1200" dirty="0" smtClean="0"/>
              <a:t> House of Commons Briefing Paper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865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7214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ONS CSEW Focus on Violent Crime and Sexual Offences 2014/15</a:t>
            </a:r>
          </a:p>
          <a:p>
            <a:pPr lvl="1"/>
            <a:r>
              <a:rPr lang="en-US" dirty="0" smtClean="0"/>
              <a:t>27.1% of women (4.5m) and 13.2% (2.2m) of men say they have been a victim of domestic abuse since they were 16</a:t>
            </a:r>
          </a:p>
          <a:p>
            <a:pPr lvl="1"/>
            <a:r>
              <a:rPr lang="mr-IN" dirty="0" smtClean="0"/>
              <a:t>1/4</a:t>
            </a:r>
            <a:r>
              <a:rPr lang="en-GB" dirty="0" smtClean="0"/>
              <a:t> women and 1/6 men will suffer from domestic abuse in their lifetime</a:t>
            </a:r>
          </a:p>
          <a:p>
            <a:pPr lvl="1"/>
            <a:r>
              <a:rPr lang="en-GB" dirty="0" smtClean="0"/>
              <a:t>Year ending March 2015 1.3 million women (8.2%) and 600,000 men (4%) had experienced domestic abuse</a:t>
            </a:r>
          </a:p>
          <a:p>
            <a:pPr marL="3302000" lvl="1" indent="-449263"/>
            <a:r>
              <a:rPr lang="en-US" dirty="0" smtClean="0"/>
              <a:t>1.1m women and 500k men suffered partner abuse during this time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937493"/>
          </a:xfrm>
        </p:spPr>
        <p:txBody>
          <a:bodyPr>
            <a:normAutofit/>
          </a:bodyPr>
          <a:lstStyle/>
          <a:p>
            <a:r>
              <a:rPr lang="en-US" dirty="0" smtClean="0"/>
              <a:t>ONS CSEW Focus on Violent Crime and Sexual Offences 2014/15</a:t>
            </a:r>
          </a:p>
          <a:p>
            <a:pPr lvl="1"/>
            <a:r>
              <a:rPr lang="en-US" dirty="0" smtClean="0"/>
              <a:t>Of those who reported being a victim of domestic abuse once or more, 37% of men and 29% of women suffered forceful abuse</a:t>
            </a:r>
          </a:p>
          <a:p>
            <a:pPr lvl="1"/>
            <a:r>
              <a:rPr lang="en-US" dirty="0" smtClean="0"/>
              <a:t>This was 61% and 63% respectively for emotional and psychological abuse</a:t>
            </a:r>
          </a:p>
          <a:p>
            <a:pPr marL="3505200" lvl="1" indent="-355600"/>
            <a:r>
              <a:rPr lang="en-GB" dirty="0" smtClean="0"/>
              <a:t>16.8% of separated women and 8.7% of separated men suffered partner abuse</a:t>
            </a:r>
          </a:p>
        </p:txBody>
      </p:sp>
    </p:spTree>
    <p:extLst>
      <p:ext uri="{BB962C8B-B14F-4D97-AF65-F5344CB8AC3E}">
        <p14:creationId xmlns:p14="http://schemas.microsoft.com/office/powerpoint/2010/main" val="6824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937493"/>
          </a:xfrm>
        </p:spPr>
        <p:txBody>
          <a:bodyPr>
            <a:normAutofit/>
          </a:bodyPr>
          <a:lstStyle/>
          <a:p>
            <a:r>
              <a:rPr lang="en-US" dirty="0" smtClean="0"/>
              <a:t>ONS CSEW Focus on Violent Crime and Sexual Offences 2014/15</a:t>
            </a:r>
          </a:p>
          <a:p>
            <a:pPr lvl="1"/>
            <a:r>
              <a:rPr lang="en-GB" dirty="0" smtClean="0"/>
              <a:t>Of those abused, men suffered more severe bruising or bleeding (6%) and internal injuries or broken bones (2%) than women (4% and 1% respectively)</a:t>
            </a:r>
          </a:p>
          <a:p>
            <a:pPr lvl="1"/>
            <a:r>
              <a:rPr lang="en-GB" dirty="0" smtClean="0"/>
              <a:t>30% of men and 47% of women have emotional or psychological problems related to abuse</a:t>
            </a:r>
          </a:p>
          <a:p>
            <a:pPr marL="3556000" lvl="1" indent="-266700"/>
            <a:r>
              <a:rPr lang="en-GB" b="1" dirty="0" smtClean="0"/>
              <a:t>19 men and 81 women died at the hands of their partner</a:t>
            </a:r>
          </a:p>
        </p:txBody>
      </p:sp>
    </p:spTree>
    <p:extLst>
      <p:ext uri="{BB962C8B-B14F-4D97-AF65-F5344CB8AC3E}">
        <p14:creationId xmlns:p14="http://schemas.microsoft.com/office/powerpoint/2010/main" val="19500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(UK)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937493"/>
          </a:xfrm>
        </p:spPr>
        <p:txBody>
          <a:bodyPr>
            <a:normAutofit/>
          </a:bodyPr>
          <a:lstStyle/>
          <a:p>
            <a:r>
              <a:rPr lang="en-US" dirty="0" smtClean="0"/>
              <a:t>ONS CSEW Focus on Violent Crime and Sexual Offences 2008/09</a:t>
            </a:r>
          </a:p>
          <a:p>
            <a:pPr lvl="1"/>
            <a:r>
              <a:rPr lang="en-GB" dirty="0"/>
              <a:t>6.2% of gay or bi-sexual men said they had suffered partner abuse (compared to 3.3% of heterosexual men)</a:t>
            </a:r>
          </a:p>
          <a:p>
            <a:pPr lvl="1"/>
            <a:r>
              <a:rPr lang="en-GB" dirty="0"/>
              <a:t>12.4% of lesbian women also suffered more partner abuse compared to heterosexual women (4.3</a:t>
            </a:r>
            <a:r>
              <a:rPr lang="en-GB" dirty="0" smtClean="0"/>
              <a:t>%)</a:t>
            </a:r>
            <a:endParaRPr lang="en-US" dirty="0" smtClean="0"/>
          </a:p>
          <a:p>
            <a:pPr marL="3238500" indent="-266700"/>
            <a:r>
              <a:rPr lang="en-US" dirty="0" smtClean="0"/>
              <a:t>NSPCC (2009)</a:t>
            </a:r>
          </a:p>
          <a:p>
            <a:pPr marL="3638550" lvl="1" indent="-266700"/>
            <a:r>
              <a:rPr lang="en-US" dirty="0" smtClean="0"/>
              <a:t>18% of boys and 25% of girls had been victims of physical violence in a relationship</a:t>
            </a:r>
          </a:p>
        </p:txBody>
      </p:sp>
    </p:spTree>
    <p:extLst>
      <p:ext uri="{BB962C8B-B14F-4D97-AF65-F5344CB8AC3E}">
        <p14:creationId xmlns:p14="http://schemas.microsoft.com/office/powerpoint/2010/main" val="9920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does Domestic Violence look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21" y="1291130"/>
            <a:ext cx="7869758" cy="52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0058-cub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1359</TotalTime>
  <Words>2028</Words>
  <Application>Microsoft Office PowerPoint</Application>
  <PresentationFormat>On-screen Show (4:3)</PresentationFormat>
  <Paragraphs>252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Mangal</vt:lpstr>
      <vt:lpstr>Microsoft Himalaya</vt:lpstr>
      <vt:lpstr>Microsoft New Tai Lue</vt:lpstr>
      <vt:lpstr>20058-cubes</vt:lpstr>
      <vt:lpstr>Challenging the Gendered Discourse of Domestic Violence</vt:lpstr>
      <vt:lpstr>Structure</vt:lpstr>
      <vt:lpstr>What does Domestic Violence look like?</vt:lpstr>
      <vt:lpstr>Definition</vt:lpstr>
      <vt:lpstr>Statistics (UK)</vt:lpstr>
      <vt:lpstr>Statistics (UK)</vt:lpstr>
      <vt:lpstr>Statistics (UK)</vt:lpstr>
      <vt:lpstr>Statistics (UK)</vt:lpstr>
      <vt:lpstr>What does Domestic Violence look like?</vt:lpstr>
      <vt:lpstr>Where do stereotypes regarding Domestic Violence come from?</vt:lpstr>
      <vt:lpstr>Social Cognition</vt:lpstr>
      <vt:lpstr>Schemas</vt:lpstr>
      <vt:lpstr>Gender Schemas</vt:lpstr>
      <vt:lpstr>Automatic thinking</vt:lpstr>
      <vt:lpstr>What does Domestic Violence look like?</vt:lpstr>
      <vt:lpstr>Social Cognition can go wrong…</vt:lpstr>
      <vt:lpstr>What effect do our stereotypes and schemas regarding DV have on perceptions of the crime and those involved?</vt:lpstr>
      <vt:lpstr>Victim Perceptions</vt:lpstr>
      <vt:lpstr>Statistics (UK)</vt:lpstr>
      <vt:lpstr>Peer Perceptions</vt:lpstr>
      <vt:lpstr>Media example</vt:lpstr>
      <vt:lpstr>Experiences within the CJS</vt:lpstr>
      <vt:lpstr>Experiences within the CJS</vt:lpstr>
      <vt:lpstr>Experiences within the CJS</vt:lpstr>
      <vt:lpstr>General Perceptions</vt:lpstr>
      <vt:lpstr>General Perceptions (2)</vt:lpstr>
      <vt:lpstr>General Perceptions (3)</vt:lpstr>
      <vt:lpstr>How can we change this? And why should we want to?</vt:lpstr>
      <vt:lpstr>Recommendations</vt:lpstr>
      <vt:lpstr>Recommendations (2)</vt:lpstr>
      <vt:lpstr>Thank you!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the</dc:title>
  <dc:creator>Ben Hine</dc:creator>
  <cp:lastModifiedBy>Ben Hine</cp:lastModifiedBy>
  <cp:revision>47</cp:revision>
  <dcterms:created xsi:type="dcterms:W3CDTF">2016-12-14T16:10:30Z</dcterms:created>
  <dcterms:modified xsi:type="dcterms:W3CDTF">2017-02-08T15:12:58Z</dcterms:modified>
</cp:coreProperties>
</file>