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014" autoAdjust="0"/>
    <p:restoredTop sz="96525" autoAdjust="0"/>
  </p:normalViewPr>
  <p:slideViewPr>
    <p:cSldViewPr snapToGrid="0" showGuides="1">
      <p:cViewPr varScale="1">
        <p:scale>
          <a:sx n="23" d="100"/>
          <a:sy n="23" d="100"/>
        </p:scale>
        <p:origin x="1716" y="90"/>
      </p:cViewPr>
      <p:guideLst>
        <p:guide orient="horz" pos="6735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8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9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03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1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2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7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7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8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9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BE60E-B83C-40B4-AC69-43A796B062D5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8D002-D569-40F0-9D77-51802D303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7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cog.org.uk/en/guidelines-research-services/guidelines/management-of-women-with-obesity-in-pregnancy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www.nice.org.uk/guidance/ph2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pubmed/?term=Doyle%20P%5bAuthor%5d&amp;cauthor=true&amp;cauthor_uid=22574949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ncbi.nlm.nih.gov/pubmed/?term=Poston%20L%5bAuthor%5d&amp;cauthor=true&amp;cauthor_uid=22574949" TargetMode="External"/><Relationship Id="rId10" Type="http://schemas.openxmlformats.org/officeDocument/2006/relationships/hyperlink" Target="mailto:clare.gordon@uwl.ac.uk" TargetMode="External"/><Relationship Id="rId4" Type="http://schemas.openxmlformats.org/officeDocument/2006/relationships/hyperlink" Target="http://www.ncbi.nlm.nih.gov/pubmed/?term=Croker%20H%5bAuthor%5d&amp;cauthor=true&amp;cauthor_uid=22574949" TargetMode="External"/><Relationship Id="rId9" Type="http://schemas.openxmlformats.org/officeDocument/2006/relationships/hyperlink" Target="mailto:judy.bothamley@uwl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lare\Downloads\CNMH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" y="617023"/>
            <a:ext cx="5237018" cy="1305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056745" y="828295"/>
            <a:ext cx="18163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/>
              <a:t>Tackling Obesity- Challenging student midwives to be positive role models for a healthy lifestyle</a:t>
            </a:r>
            <a:endParaRPr lang="en-GB" sz="5400" dirty="0"/>
          </a:p>
        </p:txBody>
      </p:sp>
      <p:pic>
        <p:nvPicPr>
          <p:cNvPr id="1026" name="Picture 2" descr="Image result for picture of a baby looking bo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060" y="4295234"/>
            <a:ext cx="6194223" cy="68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49299" y="2784719"/>
            <a:ext cx="657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Do we have to talk about this?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7370" y="10588342"/>
            <a:ext cx="17945102" cy="9009352"/>
          </a:xfrm>
          <a:prstGeom prst="rect">
            <a:avLst/>
          </a:prstGeom>
        </p:spPr>
        <p:txBody>
          <a:bodyPr>
            <a:noAutofit/>
          </a:bodyPr>
          <a:lstStyle>
            <a:lvl1pPr marL="712798" indent="-712798" algn="l" defTabSz="2851191" rtl="0" eaLnBrk="1" latinLnBrk="0" hangingPunct="1">
              <a:lnSpc>
                <a:spcPct val="90000"/>
              </a:lnSpc>
              <a:spcBef>
                <a:spcPts val="3118"/>
              </a:spcBef>
              <a:buFont typeface="Arial" panose="020B0604020202020204" pitchFamily="34" charset="0"/>
              <a:buChar char="•"/>
              <a:defRPr sz="87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38393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74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63988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62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89584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15179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840774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66370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691965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17560" indent="-712798" algn="l" defTabSz="2851191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1738791" y="11894690"/>
            <a:ext cx="51585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What midwives should be doing?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Calculate BMI at booking and explain how this information will be used to plan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Discuss eating habits and physical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Dispel myths about what and how much to eat when pregnant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Explain obesity related risks to the health of mothers and unborn baby and give women the opportunity to discuss this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Encourage women to lose weight after pregnancy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      NICE (2010), </a:t>
            </a:r>
            <a:r>
              <a:rPr lang="en-US" sz="2000" dirty="0" err="1"/>
              <a:t>CMACE</a:t>
            </a:r>
            <a:r>
              <a:rPr lang="en-US" sz="2000" dirty="0"/>
              <a:t>/</a:t>
            </a:r>
            <a:r>
              <a:rPr lang="en-US" sz="2000" dirty="0" err="1"/>
              <a:t>RCOG</a:t>
            </a:r>
            <a:r>
              <a:rPr lang="en-US" sz="2000" dirty="0"/>
              <a:t> (2010)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6" name="Rectangle 15"/>
          <p:cNvSpPr/>
          <p:nvPr/>
        </p:nvSpPr>
        <p:spPr>
          <a:xfrm>
            <a:off x="601660" y="8260795"/>
            <a:ext cx="1180853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Why we are doing the challenge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/>
              <a:t>We need to look at ourselves first before we can tackle this sensitive issue with women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Midwives find it hard to talk about the problems and  are unwilling to risk their relationship with women by raising this sensitive issue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Midwives feel they lack time, confidence,  experience and ability (want better training) in this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Midwives may hold a belief that messages do not ultimately change </a:t>
            </a:r>
            <a:r>
              <a:rPr lang="en-US" sz="2000" dirty="0" err="1"/>
              <a:t>behaviour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need to challenge the ‘silence’ on this subject</a:t>
            </a:r>
          </a:p>
          <a:p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98763" y="2577604"/>
            <a:ext cx="1002623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Lecturers and students from the University of West London take on a healthy lifestyle challenge week aimed at promoting an understanding of the complex issues related to obesity in pregnancy</a:t>
            </a:r>
            <a:r>
              <a:rPr lang="en-GB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3017" y="4624357"/>
            <a:ext cx="80756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Aims: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improve evidence based knowledge of what constitutes a  healthy lifestyle for pregnant women with reference to complications of pregnancy such as diabetes, hypertension, cardiac disease and obesity.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</a:t>
            </a:r>
            <a:r>
              <a:rPr lang="en-GB" sz="2000" dirty="0"/>
              <a:t> explore the practicalities of adopting positive health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To  develop empathy for pregnant women aiming to improve their  health.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Address uncomfortable issues in relatively safe environment 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students to reflect on how this experience can be translated into effective care for women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019" y="11189511"/>
            <a:ext cx="100443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we thought this would benefit our students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Our students represent a spectrum of society- ( mostly women aged 19- mid 30’s) and hence face the similar challenges pregnant women face in our </a:t>
            </a:r>
            <a:r>
              <a:rPr lang="en-US" sz="2000" dirty="0" err="1"/>
              <a:t>obesogenic</a:t>
            </a:r>
            <a:r>
              <a:rPr lang="en-US" sz="2000" dirty="0"/>
              <a:t> environment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Some have poor knowledge- fad diets, and potential to give superficial responses to 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exhibited poor diets themselves ( coke, crisps, fast food- not helped by options available at University canteen, living  away from home for first time, cultural norms of student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Some see exercise </a:t>
            </a:r>
            <a:r>
              <a:rPr lang="en-US" sz="2000" dirty="0"/>
              <a:t>was something you </a:t>
            </a:r>
            <a:r>
              <a:rPr lang="en-US" sz="2000"/>
              <a:t>only do </a:t>
            </a:r>
            <a:r>
              <a:rPr lang="en-US" sz="2000" dirty="0"/>
              <a:t>in an expensive gym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Some are busy mums themselves who don’t have time to look after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Limited income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783018" y="15669838"/>
            <a:ext cx="899649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lifestyle challenge week</a:t>
            </a:r>
          </a:p>
          <a:p>
            <a:endParaRPr lang="en-US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Aim to improve the nutritional quality of what they eat and to increase the amount of daily exercise they do ( in line with guidance suitable  pregnant women)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Designated week on the timetable when they are attending university 3 days that week- support, discussion and sharing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Organised</a:t>
            </a:r>
            <a:r>
              <a:rPr lang="en-US" sz="2000" dirty="0"/>
              <a:t> power walk, exercise class, group sport activity within teaching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What’s in your lunchbox? Choices at canteen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Staff provide fruit snacks for classroom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Lectures and discussion groups on obesity, diabetes, culture of eating, clinical guidelines,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write up a reflection on what the process teaches them in relation to their practice as a midwife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19207499" y="3428974"/>
            <a:ext cx="4745151" cy="2862322"/>
          </a:xfrm>
          <a:prstGeom prst="wedgeRoundRect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>
                <a:solidFill>
                  <a:prstClr val="black"/>
                </a:solidFill>
              </a:rPr>
              <a:t>‘I found that a simple idea of healthy eating and following a moderate exercise regime was actually not as straight forward as I had imagined. When combining a busy lifestyle of university work, placement and part time work, it was very difficult to also fit in exercise and preparation of healthy meals.’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24756176" y="7224895"/>
            <a:ext cx="4283725" cy="2526631"/>
          </a:xfrm>
          <a:prstGeom prst="wedgeRoundRect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black"/>
                </a:solidFill>
              </a:rPr>
              <a:t>‘It has opened my eyes to the reality of the challenges that pregnant women face. It has helped me appreciate the extra care and support that women might need</a:t>
            </a:r>
            <a:endParaRPr lang="en-GB" sz="1400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24827609" y="3912192"/>
            <a:ext cx="4283725" cy="2526631"/>
          </a:xfrm>
          <a:prstGeom prst="wedgeRoundRect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prstClr val="black"/>
                </a:solidFill>
              </a:rPr>
              <a:t>‘The week highlighted the importance of individualising care and avoiding a flippant attitude when approaching health promotion with women and their families.’</a:t>
            </a:r>
          </a:p>
          <a:p>
            <a:pPr algn="ctr"/>
            <a:endParaRPr lang="en-GB" sz="1400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19152268" y="7034499"/>
            <a:ext cx="4745151" cy="2500586"/>
          </a:xfrm>
          <a:prstGeom prst="wedgeRoundRectCallou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t">
              <a:lnSpc>
                <a:spcPct val="90000"/>
              </a:lnSpc>
              <a:spcBef>
                <a:spcPts val="1000"/>
              </a:spcBef>
            </a:pPr>
            <a:r>
              <a:rPr lang="en-GB" sz="2000" dirty="0">
                <a:solidFill>
                  <a:prstClr val="black"/>
                </a:solidFill>
              </a:rPr>
              <a:t>As a result of this challenge, I will never again use simplistic statements in practice about healthy eating (e.g. 'you should eat a balanced diet') without offering an explanation of what this means.'</a:t>
            </a:r>
          </a:p>
          <a:p>
            <a:pPr algn="ctr"/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370842" y="2669904"/>
            <a:ext cx="1090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Responses and insights from the students having undertaken the lifestyle challenge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13083" y="18192750"/>
            <a:ext cx="176539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References:</a:t>
            </a:r>
            <a:r>
              <a:rPr lang="en-US" i="1" dirty="0"/>
              <a:t>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Bothamley J, Kelly C, Wright T et al. (2014) Tackling Obesity – Challenging student midwives to be positive role models for a healthy lifestyle, </a:t>
            </a:r>
            <a:r>
              <a:rPr lang="en-GB" i="1" dirty="0"/>
              <a:t>MIDIRS Midwifery Digest</a:t>
            </a:r>
            <a:r>
              <a:rPr lang="en-GB" dirty="0"/>
              <a:t>, 24 (1), pp 52-54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Heslehurst</a:t>
            </a:r>
            <a:r>
              <a:rPr lang="en-US" dirty="0"/>
              <a:t> N, Moore H, Rankin J, Ellis LJ, Wilkinson JR, </a:t>
            </a:r>
            <a:r>
              <a:rPr lang="en-US" dirty="0" err="1"/>
              <a:t>Summerbell</a:t>
            </a:r>
            <a:r>
              <a:rPr lang="en-US" dirty="0"/>
              <a:t> CD. (2011) How can maternity services be developed to effectively address maternal obesity? A qualitative study. </a:t>
            </a:r>
            <a:r>
              <a:rPr lang="en-US" i="1" dirty="0"/>
              <a:t>Midwifery </a:t>
            </a:r>
            <a:r>
              <a:rPr lang="en-US" dirty="0"/>
              <a:t> e 170– e177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Furness PJ,  Arden MA,  Duxbury AMS, </a:t>
            </a:r>
            <a:r>
              <a:rPr lang="en-US" dirty="0" err="1"/>
              <a:t>Hampshaw</a:t>
            </a:r>
            <a:r>
              <a:rPr lang="en-US" dirty="0"/>
              <a:t> SM, Wardle C, </a:t>
            </a:r>
            <a:r>
              <a:rPr lang="en-US" dirty="0" err="1"/>
              <a:t>Soltani</a:t>
            </a:r>
            <a:r>
              <a:rPr lang="en-US" dirty="0"/>
              <a:t> H (2015) Talking about weight in pregnancy: An exploration of practitioners’ and women’s perceptions </a:t>
            </a:r>
            <a:r>
              <a:rPr lang="en-US" i="1" dirty="0"/>
              <a:t>Journal of Nursing Education and Practice </a:t>
            </a:r>
            <a:r>
              <a:rPr lang="en-US" dirty="0"/>
              <a:t>5(2) pp 89- 10</a:t>
            </a:r>
            <a:endParaRPr lang="en-GB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Oteng-Ntim</a:t>
            </a:r>
            <a:r>
              <a:rPr lang="en-GB" dirty="0"/>
              <a:t> E, Varma R, </a:t>
            </a:r>
            <a:r>
              <a:rPr lang="en-GB" dirty="0">
                <a:hlinkClick r:id="rId4"/>
              </a:rPr>
              <a:t>Croker H</a:t>
            </a:r>
            <a:r>
              <a:rPr lang="en-GB" dirty="0"/>
              <a:t>, </a:t>
            </a:r>
            <a:r>
              <a:rPr lang="en-GB" dirty="0">
                <a:hlinkClick r:id="rId5"/>
              </a:rPr>
              <a:t>Poston L</a:t>
            </a:r>
            <a:r>
              <a:rPr lang="en-GB" dirty="0"/>
              <a:t>, </a:t>
            </a:r>
            <a:r>
              <a:rPr lang="en-GB" dirty="0">
                <a:hlinkClick r:id="rId6"/>
              </a:rPr>
              <a:t>Doyle P</a:t>
            </a:r>
            <a:r>
              <a:rPr lang="en-GB" dirty="0"/>
              <a:t>. (2012) Lifestyle interventions for overweight and obese pregnant women to improve pregnancy outcome: systematic review and meta-analysis.</a:t>
            </a:r>
            <a:r>
              <a:rPr lang="en-GB" b="1" dirty="0"/>
              <a:t> </a:t>
            </a:r>
            <a:r>
              <a:rPr lang="en-GB" i="1" dirty="0"/>
              <a:t>BMC Medicine</a:t>
            </a:r>
            <a:r>
              <a:rPr lang="en-GB" dirty="0"/>
              <a:t>10;10:47.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NICE (2010) Weight management before, during and after pregnancy, Available at: </a:t>
            </a:r>
            <a:r>
              <a:rPr lang="en-GB" dirty="0">
                <a:hlinkClick r:id="rId7"/>
              </a:rPr>
              <a:t>https://www.nice.org.uk/guidance/ph27</a:t>
            </a:r>
            <a:r>
              <a:rPr lang="en-GB" dirty="0"/>
              <a:t>    (Accessed 21/11/16)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RCOG (2010) Management of Women with Obesity in Pregnancy, Available at: </a:t>
            </a:r>
            <a:r>
              <a:rPr lang="en-GB" dirty="0">
                <a:hlinkClick r:id="rId8"/>
              </a:rPr>
              <a:t>https://www.rcog.org.uk/en/guidelines-research-services/guidelines/management-of-women-with-obesity-in-pregnancy/</a:t>
            </a:r>
            <a:r>
              <a:rPr lang="en-GB" dirty="0"/>
              <a:t>  (Accessed 21/11/16</a:t>
            </a:r>
            <a:endParaRPr lang="en-GB" u="sng" dirty="0"/>
          </a:p>
          <a:p>
            <a:endParaRPr lang="en-GB" sz="1400" b="1" u="sng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35900" y="20068703"/>
            <a:ext cx="1135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Presented by Judy Bothamley, Senior Lecturer, University of West London &amp; </a:t>
            </a:r>
          </a:p>
          <a:p>
            <a:r>
              <a:rPr lang="en-GB" sz="2400" dirty="0"/>
              <a:t>Clare Gordon, Programme Leader, Midwifery Lecturer, University of West London</a:t>
            </a:r>
          </a:p>
          <a:p>
            <a:r>
              <a:rPr lang="en-GB" sz="2400" dirty="0"/>
              <a:t>Contact: </a:t>
            </a:r>
            <a:r>
              <a:rPr lang="en-GB" sz="2400" dirty="0">
                <a:hlinkClick r:id="rId9"/>
              </a:rPr>
              <a:t>judy.bothamley@uwl.ac.uk</a:t>
            </a:r>
            <a:r>
              <a:rPr lang="en-GB" sz="2400" dirty="0"/>
              <a:t>  </a:t>
            </a:r>
            <a:r>
              <a:rPr lang="en-GB" sz="2400" dirty="0">
                <a:hlinkClick r:id="rId10"/>
              </a:rPr>
              <a:t>clare.gordon@uwl.ac.uk</a:t>
            </a:r>
            <a:r>
              <a:rPr lang="en-GB" sz="2400" dirty="0"/>
              <a:t>. </a:t>
            </a:r>
          </a:p>
        </p:txBody>
      </p:sp>
      <p:pic>
        <p:nvPicPr>
          <p:cNvPr id="2" name="Picture 1" descr="IMG_005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102" y="10261950"/>
            <a:ext cx="10870047" cy="779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58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845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Gordon</dc:creator>
  <cp:lastModifiedBy>Clare Gordon</cp:lastModifiedBy>
  <cp:revision>15</cp:revision>
  <dcterms:created xsi:type="dcterms:W3CDTF">2016-11-21T11:00:51Z</dcterms:created>
  <dcterms:modified xsi:type="dcterms:W3CDTF">2016-11-22T10:39:51Z</dcterms:modified>
</cp:coreProperties>
</file>