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7" r:id="rId1"/>
  </p:sldMasterIdLst>
  <p:notesMasterIdLst>
    <p:notesMasterId r:id="rId43"/>
  </p:notesMasterIdLst>
  <p:sldIdLst>
    <p:sldId id="256" r:id="rId2"/>
    <p:sldId id="287" r:id="rId3"/>
    <p:sldId id="288" r:id="rId4"/>
    <p:sldId id="262" r:id="rId5"/>
    <p:sldId id="266" r:id="rId6"/>
    <p:sldId id="267" r:id="rId7"/>
    <p:sldId id="285" r:id="rId8"/>
    <p:sldId id="268" r:id="rId9"/>
    <p:sldId id="269" r:id="rId10"/>
    <p:sldId id="286" r:id="rId11"/>
    <p:sldId id="263" r:id="rId12"/>
    <p:sldId id="264" r:id="rId13"/>
    <p:sldId id="265" r:id="rId14"/>
    <p:sldId id="270" r:id="rId15"/>
    <p:sldId id="273" r:id="rId16"/>
    <p:sldId id="289" r:id="rId17"/>
    <p:sldId id="290" r:id="rId18"/>
    <p:sldId id="291" r:id="rId19"/>
    <p:sldId id="292" r:id="rId20"/>
    <p:sldId id="293" r:id="rId21"/>
    <p:sldId id="294" r:id="rId22"/>
    <p:sldId id="295" r:id="rId23"/>
    <p:sldId id="296"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6" r:id="rId38"/>
    <p:sldId id="311" r:id="rId39"/>
    <p:sldId id="312" r:id="rId40"/>
    <p:sldId id="314" r:id="rId41"/>
    <p:sldId id="31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69" autoAdjust="0"/>
    <p:restoredTop sz="56208" autoAdjust="0"/>
  </p:normalViewPr>
  <p:slideViewPr>
    <p:cSldViewPr snapToGrid="0" snapToObjects="1">
      <p:cViewPr varScale="1">
        <p:scale>
          <a:sx n="65" d="100"/>
          <a:sy n="65" d="100"/>
        </p:scale>
        <p:origin x="265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AB8EE-DEEE-4A11-A5CF-0213FE806C48}" type="doc">
      <dgm:prSet loTypeId="urn:microsoft.com/office/officeart/2005/8/layout/radial5" loCatId="cycle" qsTypeId="urn:microsoft.com/office/officeart/2005/8/quickstyle/3d2" qsCatId="3D" csTypeId="urn:microsoft.com/office/officeart/2005/8/colors/colorful3" csCatId="colorful" phldr="1"/>
      <dgm:spPr/>
      <dgm:t>
        <a:bodyPr/>
        <a:lstStyle/>
        <a:p>
          <a:endParaRPr lang="en-GB"/>
        </a:p>
      </dgm:t>
    </dgm:pt>
    <dgm:pt modelId="{6BE60ABB-78D3-4CC3-BFE6-88C95F1DA34D}">
      <dgm:prSet phldrT="[Text]"/>
      <dgm:spPr/>
      <dgm:t>
        <a:bodyPr/>
        <a:lstStyle/>
        <a:p>
          <a:r>
            <a:rPr lang="en-GB" b="1" dirty="0" smtClean="0">
              <a:solidFill>
                <a:srgbClr val="002060"/>
              </a:solidFill>
            </a:rPr>
            <a:t>Obesity</a:t>
          </a:r>
          <a:endParaRPr lang="en-GB" b="1" dirty="0">
            <a:solidFill>
              <a:srgbClr val="002060"/>
            </a:solidFill>
          </a:endParaRPr>
        </a:p>
      </dgm:t>
    </dgm:pt>
    <dgm:pt modelId="{FF5233D1-FAF9-44E1-B124-6CB7F1005D42}" type="parTrans" cxnId="{C9F6D1DB-0F8A-4EA0-AD61-29B6EC4FFEEE}">
      <dgm:prSet/>
      <dgm:spPr/>
      <dgm:t>
        <a:bodyPr/>
        <a:lstStyle/>
        <a:p>
          <a:endParaRPr lang="en-GB"/>
        </a:p>
      </dgm:t>
    </dgm:pt>
    <dgm:pt modelId="{DFFA7565-4CAD-4ECC-8AE8-9409CB76A2C1}" type="sibTrans" cxnId="{C9F6D1DB-0F8A-4EA0-AD61-29B6EC4FFEEE}">
      <dgm:prSet/>
      <dgm:spPr/>
      <dgm:t>
        <a:bodyPr/>
        <a:lstStyle/>
        <a:p>
          <a:endParaRPr lang="en-GB"/>
        </a:p>
      </dgm:t>
    </dgm:pt>
    <dgm:pt modelId="{FBA92D80-EFB3-4E8B-98ED-92B04C450D80}">
      <dgm:prSet phldrT="[Text]"/>
      <dgm:spPr/>
      <dgm:t>
        <a:bodyPr/>
        <a:lstStyle/>
        <a:p>
          <a:r>
            <a:rPr lang="en-GB" b="1" dirty="0" smtClean="0">
              <a:solidFill>
                <a:srgbClr val="002060"/>
              </a:solidFill>
            </a:rPr>
            <a:t>Age</a:t>
          </a:r>
          <a:endParaRPr lang="en-GB" b="1" dirty="0">
            <a:solidFill>
              <a:srgbClr val="002060"/>
            </a:solidFill>
          </a:endParaRPr>
        </a:p>
      </dgm:t>
    </dgm:pt>
    <dgm:pt modelId="{812DE8DA-7663-4E4A-87D0-0380F0145B53}" type="parTrans" cxnId="{F8E9BAF6-B43B-474A-ABEE-9E822C745305}">
      <dgm:prSet/>
      <dgm:spPr/>
      <dgm:t>
        <a:bodyPr/>
        <a:lstStyle/>
        <a:p>
          <a:endParaRPr lang="en-GB"/>
        </a:p>
      </dgm:t>
    </dgm:pt>
    <dgm:pt modelId="{97B281BF-8F06-4306-9C12-0BEB21F487E2}" type="sibTrans" cxnId="{F8E9BAF6-B43B-474A-ABEE-9E822C745305}">
      <dgm:prSet/>
      <dgm:spPr/>
      <dgm:t>
        <a:bodyPr/>
        <a:lstStyle/>
        <a:p>
          <a:endParaRPr lang="en-GB"/>
        </a:p>
      </dgm:t>
    </dgm:pt>
    <dgm:pt modelId="{2A169EBE-8780-45B6-80AA-5E439E568FA2}">
      <dgm:prSet phldrT="[Text]"/>
      <dgm:spPr/>
      <dgm:t>
        <a:bodyPr/>
        <a:lstStyle/>
        <a:p>
          <a:r>
            <a:rPr lang="en-GB" b="1" dirty="0" smtClean="0">
              <a:solidFill>
                <a:srgbClr val="002060"/>
              </a:solidFill>
            </a:rPr>
            <a:t>Education</a:t>
          </a:r>
          <a:endParaRPr lang="en-GB" b="1" dirty="0">
            <a:solidFill>
              <a:srgbClr val="002060"/>
            </a:solidFill>
          </a:endParaRPr>
        </a:p>
      </dgm:t>
    </dgm:pt>
    <dgm:pt modelId="{F64DCED6-8DDA-439B-AA84-28CF97091F40}" type="parTrans" cxnId="{AFF32DCF-22C2-4BFC-BFD0-E2181BC79C7D}">
      <dgm:prSet/>
      <dgm:spPr/>
      <dgm:t>
        <a:bodyPr/>
        <a:lstStyle/>
        <a:p>
          <a:endParaRPr lang="en-GB"/>
        </a:p>
      </dgm:t>
    </dgm:pt>
    <dgm:pt modelId="{31260F21-A452-4BC3-B431-762EA98A4A54}" type="sibTrans" cxnId="{AFF32DCF-22C2-4BFC-BFD0-E2181BC79C7D}">
      <dgm:prSet/>
      <dgm:spPr/>
      <dgm:t>
        <a:bodyPr/>
        <a:lstStyle/>
        <a:p>
          <a:endParaRPr lang="en-GB"/>
        </a:p>
      </dgm:t>
    </dgm:pt>
    <dgm:pt modelId="{259EE856-E27C-4033-A307-9FCE31D64A2D}">
      <dgm:prSet phldrT="[Text]"/>
      <dgm:spPr/>
      <dgm:t>
        <a:bodyPr/>
        <a:lstStyle/>
        <a:p>
          <a:r>
            <a:rPr lang="en-GB" b="1" dirty="0" smtClean="0">
              <a:solidFill>
                <a:srgbClr val="002060"/>
              </a:solidFill>
            </a:rPr>
            <a:t>Deprivation</a:t>
          </a:r>
          <a:endParaRPr lang="en-GB" b="1" dirty="0">
            <a:solidFill>
              <a:srgbClr val="002060"/>
            </a:solidFill>
          </a:endParaRPr>
        </a:p>
      </dgm:t>
    </dgm:pt>
    <dgm:pt modelId="{93BA2046-DE12-4834-91B5-6F5DE5E1DAEE}" type="parTrans" cxnId="{B2085B39-9A72-4BA9-96ED-70FBDFA6993D}">
      <dgm:prSet/>
      <dgm:spPr/>
      <dgm:t>
        <a:bodyPr/>
        <a:lstStyle/>
        <a:p>
          <a:endParaRPr lang="en-GB"/>
        </a:p>
      </dgm:t>
    </dgm:pt>
    <dgm:pt modelId="{32E4672E-9A0A-4955-B8A3-F7FB4CB143F0}" type="sibTrans" cxnId="{B2085B39-9A72-4BA9-96ED-70FBDFA6993D}">
      <dgm:prSet/>
      <dgm:spPr/>
      <dgm:t>
        <a:bodyPr/>
        <a:lstStyle/>
        <a:p>
          <a:endParaRPr lang="en-GB"/>
        </a:p>
      </dgm:t>
    </dgm:pt>
    <dgm:pt modelId="{25949A51-7BAA-4ECF-9B60-9D16DDDE2C76}">
      <dgm:prSet phldrT="[Text]"/>
      <dgm:spPr/>
      <dgm:t>
        <a:bodyPr/>
        <a:lstStyle/>
        <a:p>
          <a:r>
            <a:rPr lang="en-GB" b="1" dirty="0" smtClean="0">
              <a:solidFill>
                <a:srgbClr val="002060"/>
              </a:solidFill>
            </a:rPr>
            <a:t>Income</a:t>
          </a:r>
          <a:endParaRPr lang="en-GB" b="1" dirty="0">
            <a:solidFill>
              <a:srgbClr val="002060"/>
            </a:solidFill>
          </a:endParaRPr>
        </a:p>
      </dgm:t>
    </dgm:pt>
    <dgm:pt modelId="{6BAD76BA-7D5C-4AD2-9A5C-559E0C5B14FD}" type="parTrans" cxnId="{70D32AA4-3037-4F1E-A98D-24030B3647FE}">
      <dgm:prSet/>
      <dgm:spPr/>
      <dgm:t>
        <a:bodyPr/>
        <a:lstStyle/>
        <a:p>
          <a:endParaRPr lang="en-GB"/>
        </a:p>
      </dgm:t>
    </dgm:pt>
    <dgm:pt modelId="{49DC0490-F238-4B5C-9402-48003491C3F1}" type="sibTrans" cxnId="{70D32AA4-3037-4F1E-A98D-24030B3647FE}">
      <dgm:prSet/>
      <dgm:spPr/>
      <dgm:t>
        <a:bodyPr/>
        <a:lstStyle/>
        <a:p>
          <a:endParaRPr lang="en-GB"/>
        </a:p>
      </dgm:t>
    </dgm:pt>
    <dgm:pt modelId="{EFE6C7FE-7870-4B03-AD36-BCFD96BC43F3}">
      <dgm:prSet phldrT="[Text]"/>
      <dgm:spPr/>
      <dgm:t>
        <a:bodyPr/>
        <a:lstStyle/>
        <a:p>
          <a:r>
            <a:rPr lang="en-GB" b="1" dirty="0" smtClean="0">
              <a:solidFill>
                <a:srgbClr val="002060"/>
              </a:solidFill>
            </a:rPr>
            <a:t>Ethnic group</a:t>
          </a:r>
        </a:p>
      </dgm:t>
    </dgm:pt>
    <dgm:pt modelId="{4E9371D7-42E6-41A8-87BD-AE6342980F7A}" type="parTrans" cxnId="{3FF2A3D3-B037-4FD2-880C-83A17991A45E}">
      <dgm:prSet/>
      <dgm:spPr/>
      <dgm:t>
        <a:bodyPr/>
        <a:lstStyle/>
        <a:p>
          <a:endParaRPr lang="en-GB"/>
        </a:p>
      </dgm:t>
    </dgm:pt>
    <dgm:pt modelId="{7A963E13-A496-4CDD-95BB-AC05F8E97510}" type="sibTrans" cxnId="{3FF2A3D3-B037-4FD2-880C-83A17991A45E}">
      <dgm:prSet/>
      <dgm:spPr/>
      <dgm:t>
        <a:bodyPr/>
        <a:lstStyle/>
        <a:p>
          <a:endParaRPr lang="en-GB"/>
        </a:p>
      </dgm:t>
    </dgm:pt>
    <dgm:pt modelId="{F0279502-688F-413C-8AD2-6F908B1F8CC0}">
      <dgm:prSet/>
      <dgm:spPr/>
      <dgm:t>
        <a:bodyPr/>
        <a:lstStyle/>
        <a:p>
          <a:r>
            <a:rPr lang="en-GB" b="1" dirty="0" smtClean="0">
              <a:solidFill>
                <a:srgbClr val="002060"/>
              </a:solidFill>
            </a:rPr>
            <a:t>Social class</a:t>
          </a:r>
        </a:p>
      </dgm:t>
    </dgm:pt>
    <dgm:pt modelId="{2A47D00F-2184-4116-B04C-E113BEC471F4}" type="parTrans" cxnId="{DBBBBA96-49D0-42EB-ABB4-BA32BB9B9FC5}">
      <dgm:prSet/>
      <dgm:spPr/>
      <dgm:t>
        <a:bodyPr/>
        <a:lstStyle/>
        <a:p>
          <a:endParaRPr lang="en-GB"/>
        </a:p>
      </dgm:t>
    </dgm:pt>
    <dgm:pt modelId="{7724D042-416D-4451-8531-0886A74B8AF1}" type="sibTrans" cxnId="{DBBBBA96-49D0-42EB-ABB4-BA32BB9B9FC5}">
      <dgm:prSet/>
      <dgm:spPr/>
      <dgm:t>
        <a:bodyPr/>
        <a:lstStyle/>
        <a:p>
          <a:endParaRPr lang="en-GB"/>
        </a:p>
      </dgm:t>
    </dgm:pt>
    <dgm:pt modelId="{BE9F681A-5EC1-4CF9-8C54-815CEBFC0872}">
      <dgm:prSet phldrT="[Text]"/>
      <dgm:spPr/>
      <dgm:t>
        <a:bodyPr/>
        <a:lstStyle/>
        <a:p>
          <a:r>
            <a:rPr lang="en-GB" b="1" dirty="0" smtClean="0">
              <a:solidFill>
                <a:srgbClr val="002060"/>
              </a:solidFill>
            </a:rPr>
            <a:t>Sex</a:t>
          </a:r>
          <a:endParaRPr lang="en-GB" b="1" dirty="0">
            <a:solidFill>
              <a:srgbClr val="002060"/>
            </a:solidFill>
          </a:endParaRPr>
        </a:p>
      </dgm:t>
    </dgm:pt>
    <dgm:pt modelId="{E6311D9C-FA92-41C1-9658-72EED7895F56}" type="parTrans" cxnId="{A9C8F049-0204-41E4-9C86-C9CD72B8F852}">
      <dgm:prSet/>
      <dgm:spPr/>
      <dgm:t>
        <a:bodyPr/>
        <a:lstStyle/>
        <a:p>
          <a:endParaRPr lang="en-GB"/>
        </a:p>
      </dgm:t>
    </dgm:pt>
    <dgm:pt modelId="{154B6385-DCAA-49E5-86D9-A79E150A3675}" type="sibTrans" cxnId="{A9C8F049-0204-41E4-9C86-C9CD72B8F852}">
      <dgm:prSet/>
      <dgm:spPr/>
      <dgm:t>
        <a:bodyPr/>
        <a:lstStyle/>
        <a:p>
          <a:endParaRPr lang="en-GB"/>
        </a:p>
      </dgm:t>
    </dgm:pt>
    <dgm:pt modelId="{474DC0C6-5C45-4DC7-99E1-6BBC52F771FD}" type="pres">
      <dgm:prSet presAssocID="{42DAB8EE-DEEE-4A11-A5CF-0213FE806C48}" presName="Name0" presStyleCnt="0">
        <dgm:presLayoutVars>
          <dgm:chMax val="1"/>
          <dgm:dir/>
          <dgm:animLvl val="ctr"/>
          <dgm:resizeHandles val="exact"/>
        </dgm:presLayoutVars>
      </dgm:prSet>
      <dgm:spPr/>
      <dgm:t>
        <a:bodyPr/>
        <a:lstStyle/>
        <a:p>
          <a:endParaRPr lang="en-GB"/>
        </a:p>
      </dgm:t>
    </dgm:pt>
    <dgm:pt modelId="{EE1FA6E8-E778-40D4-A42A-4B091C188510}" type="pres">
      <dgm:prSet presAssocID="{6BE60ABB-78D3-4CC3-BFE6-88C95F1DA34D}" presName="centerShape" presStyleLbl="node0" presStyleIdx="0" presStyleCnt="1"/>
      <dgm:spPr/>
      <dgm:t>
        <a:bodyPr/>
        <a:lstStyle/>
        <a:p>
          <a:endParaRPr lang="en-GB"/>
        </a:p>
      </dgm:t>
    </dgm:pt>
    <dgm:pt modelId="{67659262-EFC9-4ABD-A64E-869F67F29065}" type="pres">
      <dgm:prSet presAssocID="{812DE8DA-7663-4E4A-87D0-0380F0145B53}" presName="parTrans" presStyleLbl="sibTrans2D1" presStyleIdx="0" presStyleCnt="7"/>
      <dgm:spPr/>
      <dgm:t>
        <a:bodyPr/>
        <a:lstStyle/>
        <a:p>
          <a:endParaRPr lang="en-GB"/>
        </a:p>
      </dgm:t>
    </dgm:pt>
    <dgm:pt modelId="{8621C701-C551-4768-AA3F-3CFC57C6AAB1}" type="pres">
      <dgm:prSet presAssocID="{812DE8DA-7663-4E4A-87D0-0380F0145B53}" presName="connectorText" presStyleLbl="sibTrans2D1" presStyleIdx="0" presStyleCnt="7"/>
      <dgm:spPr/>
      <dgm:t>
        <a:bodyPr/>
        <a:lstStyle/>
        <a:p>
          <a:endParaRPr lang="en-GB"/>
        </a:p>
      </dgm:t>
    </dgm:pt>
    <dgm:pt modelId="{A32CC535-5D2A-4B6A-8236-352E46579D86}" type="pres">
      <dgm:prSet presAssocID="{FBA92D80-EFB3-4E8B-98ED-92B04C450D80}" presName="node" presStyleLbl="node1" presStyleIdx="0" presStyleCnt="7" custRadScaleRad="99345">
        <dgm:presLayoutVars>
          <dgm:bulletEnabled val="1"/>
        </dgm:presLayoutVars>
      </dgm:prSet>
      <dgm:spPr/>
      <dgm:t>
        <a:bodyPr/>
        <a:lstStyle/>
        <a:p>
          <a:endParaRPr lang="en-GB"/>
        </a:p>
      </dgm:t>
    </dgm:pt>
    <dgm:pt modelId="{B1D9FD97-90D5-4CC4-B186-7D9E53A26874}" type="pres">
      <dgm:prSet presAssocID="{E6311D9C-FA92-41C1-9658-72EED7895F56}" presName="parTrans" presStyleLbl="sibTrans2D1" presStyleIdx="1" presStyleCnt="7"/>
      <dgm:spPr/>
      <dgm:t>
        <a:bodyPr/>
        <a:lstStyle/>
        <a:p>
          <a:endParaRPr lang="en-GB"/>
        </a:p>
      </dgm:t>
    </dgm:pt>
    <dgm:pt modelId="{61145486-B134-49A4-9E4E-BFB487C41681}" type="pres">
      <dgm:prSet presAssocID="{E6311D9C-FA92-41C1-9658-72EED7895F56}" presName="connectorText" presStyleLbl="sibTrans2D1" presStyleIdx="1" presStyleCnt="7"/>
      <dgm:spPr/>
      <dgm:t>
        <a:bodyPr/>
        <a:lstStyle/>
        <a:p>
          <a:endParaRPr lang="en-GB"/>
        </a:p>
      </dgm:t>
    </dgm:pt>
    <dgm:pt modelId="{2BFA4892-E5F7-4C14-A431-7B2772467270}" type="pres">
      <dgm:prSet presAssocID="{BE9F681A-5EC1-4CF9-8C54-815CEBFC0872}" presName="node" presStyleLbl="node1" presStyleIdx="1" presStyleCnt="7">
        <dgm:presLayoutVars>
          <dgm:bulletEnabled val="1"/>
        </dgm:presLayoutVars>
      </dgm:prSet>
      <dgm:spPr/>
      <dgm:t>
        <a:bodyPr/>
        <a:lstStyle/>
        <a:p>
          <a:endParaRPr lang="en-GB"/>
        </a:p>
      </dgm:t>
    </dgm:pt>
    <dgm:pt modelId="{3BCE713C-211C-4DEA-85DD-C1F9F5C5DF4A}" type="pres">
      <dgm:prSet presAssocID="{F64DCED6-8DDA-439B-AA84-28CF97091F40}" presName="parTrans" presStyleLbl="sibTrans2D1" presStyleIdx="2" presStyleCnt="7"/>
      <dgm:spPr/>
      <dgm:t>
        <a:bodyPr/>
        <a:lstStyle/>
        <a:p>
          <a:endParaRPr lang="en-GB"/>
        </a:p>
      </dgm:t>
    </dgm:pt>
    <dgm:pt modelId="{4EEFACBF-A73E-4ADC-B422-80D43A7CC2D1}" type="pres">
      <dgm:prSet presAssocID="{F64DCED6-8DDA-439B-AA84-28CF97091F40}" presName="connectorText" presStyleLbl="sibTrans2D1" presStyleIdx="2" presStyleCnt="7"/>
      <dgm:spPr/>
      <dgm:t>
        <a:bodyPr/>
        <a:lstStyle/>
        <a:p>
          <a:endParaRPr lang="en-GB"/>
        </a:p>
      </dgm:t>
    </dgm:pt>
    <dgm:pt modelId="{EC10CD76-3998-43D2-8D97-D71207084972}" type="pres">
      <dgm:prSet presAssocID="{2A169EBE-8780-45B6-80AA-5E439E568FA2}" presName="node" presStyleLbl="node1" presStyleIdx="2" presStyleCnt="7">
        <dgm:presLayoutVars>
          <dgm:bulletEnabled val="1"/>
        </dgm:presLayoutVars>
      </dgm:prSet>
      <dgm:spPr/>
      <dgm:t>
        <a:bodyPr/>
        <a:lstStyle/>
        <a:p>
          <a:endParaRPr lang="en-GB"/>
        </a:p>
      </dgm:t>
    </dgm:pt>
    <dgm:pt modelId="{6673988A-7D50-4B2E-B1AB-D6973EF2600C}" type="pres">
      <dgm:prSet presAssocID="{93BA2046-DE12-4834-91B5-6F5DE5E1DAEE}" presName="parTrans" presStyleLbl="sibTrans2D1" presStyleIdx="3" presStyleCnt="7"/>
      <dgm:spPr/>
      <dgm:t>
        <a:bodyPr/>
        <a:lstStyle/>
        <a:p>
          <a:endParaRPr lang="en-GB"/>
        </a:p>
      </dgm:t>
    </dgm:pt>
    <dgm:pt modelId="{403F1DB4-D2D9-4C77-9FCD-19AB407DA5BD}" type="pres">
      <dgm:prSet presAssocID="{93BA2046-DE12-4834-91B5-6F5DE5E1DAEE}" presName="connectorText" presStyleLbl="sibTrans2D1" presStyleIdx="3" presStyleCnt="7"/>
      <dgm:spPr/>
      <dgm:t>
        <a:bodyPr/>
        <a:lstStyle/>
        <a:p>
          <a:endParaRPr lang="en-GB"/>
        </a:p>
      </dgm:t>
    </dgm:pt>
    <dgm:pt modelId="{C097AD64-FEC2-4ACC-915D-67B4460C1A84}" type="pres">
      <dgm:prSet presAssocID="{259EE856-E27C-4033-A307-9FCE31D64A2D}" presName="node" presStyleLbl="node1" presStyleIdx="3" presStyleCnt="7">
        <dgm:presLayoutVars>
          <dgm:bulletEnabled val="1"/>
        </dgm:presLayoutVars>
      </dgm:prSet>
      <dgm:spPr/>
      <dgm:t>
        <a:bodyPr/>
        <a:lstStyle/>
        <a:p>
          <a:endParaRPr lang="en-GB"/>
        </a:p>
      </dgm:t>
    </dgm:pt>
    <dgm:pt modelId="{D267E699-CC01-40A6-B1CC-98392DDB2A17}" type="pres">
      <dgm:prSet presAssocID="{6BAD76BA-7D5C-4AD2-9A5C-559E0C5B14FD}" presName="parTrans" presStyleLbl="sibTrans2D1" presStyleIdx="4" presStyleCnt="7"/>
      <dgm:spPr/>
      <dgm:t>
        <a:bodyPr/>
        <a:lstStyle/>
        <a:p>
          <a:endParaRPr lang="en-GB"/>
        </a:p>
      </dgm:t>
    </dgm:pt>
    <dgm:pt modelId="{89566BAD-1824-476F-9258-849684198B3F}" type="pres">
      <dgm:prSet presAssocID="{6BAD76BA-7D5C-4AD2-9A5C-559E0C5B14FD}" presName="connectorText" presStyleLbl="sibTrans2D1" presStyleIdx="4" presStyleCnt="7"/>
      <dgm:spPr/>
      <dgm:t>
        <a:bodyPr/>
        <a:lstStyle/>
        <a:p>
          <a:endParaRPr lang="en-GB"/>
        </a:p>
      </dgm:t>
    </dgm:pt>
    <dgm:pt modelId="{771C40D4-CA6F-48F1-91A6-B93EE746E322}" type="pres">
      <dgm:prSet presAssocID="{25949A51-7BAA-4ECF-9B60-9D16DDDE2C76}" presName="node" presStyleLbl="node1" presStyleIdx="4" presStyleCnt="7">
        <dgm:presLayoutVars>
          <dgm:bulletEnabled val="1"/>
        </dgm:presLayoutVars>
      </dgm:prSet>
      <dgm:spPr/>
      <dgm:t>
        <a:bodyPr/>
        <a:lstStyle/>
        <a:p>
          <a:endParaRPr lang="en-GB"/>
        </a:p>
      </dgm:t>
    </dgm:pt>
    <dgm:pt modelId="{ACAAD8AC-C586-43BA-9F73-F658279E91C5}" type="pres">
      <dgm:prSet presAssocID="{4E9371D7-42E6-41A8-87BD-AE6342980F7A}" presName="parTrans" presStyleLbl="sibTrans2D1" presStyleIdx="5" presStyleCnt="7"/>
      <dgm:spPr/>
      <dgm:t>
        <a:bodyPr/>
        <a:lstStyle/>
        <a:p>
          <a:endParaRPr lang="en-GB"/>
        </a:p>
      </dgm:t>
    </dgm:pt>
    <dgm:pt modelId="{249CAB28-14C2-4CD2-8197-144B6D25C301}" type="pres">
      <dgm:prSet presAssocID="{4E9371D7-42E6-41A8-87BD-AE6342980F7A}" presName="connectorText" presStyleLbl="sibTrans2D1" presStyleIdx="5" presStyleCnt="7"/>
      <dgm:spPr/>
      <dgm:t>
        <a:bodyPr/>
        <a:lstStyle/>
        <a:p>
          <a:endParaRPr lang="en-GB"/>
        </a:p>
      </dgm:t>
    </dgm:pt>
    <dgm:pt modelId="{7FE83C37-F6D8-4252-8608-6FD5DD00ED59}" type="pres">
      <dgm:prSet presAssocID="{EFE6C7FE-7870-4B03-AD36-BCFD96BC43F3}" presName="node" presStyleLbl="node1" presStyleIdx="5" presStyleCnt="7">
        <dgm:presLayoutVars>
          <dgm:bulletEnabled val="1"/>
        </dgm:presLayoutVars>
      </dgm:prSet>
      <dgm:spPr/>
      <dgm:t>
        <a:bodyPr/>
        <a:lstStyle/>
        <a:p>
          <a:endParaRPr lang="en-GB"/>
        </a:p>
      </dgm:t>
    </dgm:pt>
    <dgm:pt modelId="{8696A9B0-A6C5-4221-9696-FFF36C3F4225}" type="pres">
      <dgm:prSet presAssocID="{2A47D00F-2184-4116-B04C-E113BEC471F4}" presName="parTrans" presStyleLbl="sibTrans2D1" presStyleIdx="6" presStyleCnt="7"/>
      <dgm:spPr/>
      <dgm:t>
        <a:bodyPr/>
        <a:lstStyle/>
        <a:p>
          <a:endParaRPr lang="en-GB"/>
        </a:p>
      </dgm:t>
    </dgm:pt>
    <dgm:pt modelId="{A7E133E3-2630-499A-A1D3-758D89327821}" type="pres">
      <dgm:prSet presAssocID="{2A47D00F-2184-4116-B04C-E113BEC471F4}" presName="connectorText" presStyleLbl="sibTrans2D1" presStyleIdx="6" presStyleCnt="7"/>
      <dgm:spPr/>
      <dgm:t>
        <a:bodyPr/>
        <a:lstStyle/>
        <a:p>
          <a:endParaRPr lang="en-GB"/>
        </a:p>
      </dgm:t>
    </dgm:pt>
    <dgm:pt modelId="{F60EF656-FA35-4D88-80CC-3A59004B027A}" type="pres">
      <dgm:prSet presAssocID="{F0279502-688F-413C-8AD2-6F908B1F8CC0}" presName="node" presStyleLbl="node1" presStyleIdx="6" presStyleCnt="7">
        <dgm:presLayoutVars>
          <dgm:bulletEnabled val="1"/>
        </dgm:presLayoutVars>
      </dgm:prSet>
      <dgm:spPr/>
      <dgm:t>
        <a:bodyPr/>
        <a:lstStyle/>
        <a:p>
          <a:endParaRPr lang="en-GB"/>
        </a:p>
      </dgm:t>
    </dgm:pt>
  </dgm:ptLst>
  <dgm:cxnLst>
    <dgm:cxn modelId="{8A92C2C0-6499-3845-91E5-8C5D894205C9}" type="presOf" srcId="{812DE8DA-7663-4E4A-87D0-0380F0145B53}" destId="{8621C701-C551-4768-AA3F-3CFC57C6AAB1}" srcOrd="1" destOrd="0" presId="urn:microsoft.com/office/officeart/2005/8/layout/radial5"/>
    <dgm:cxn modelId="{5E71D760-E770-264B-BFED-C15C175D8B48}" type="presOf" srcId="{E6311D9C-FA92-41C1-9658-72EED7895F56}" destId="{61145486-B134-49A4-9E4E-BFB487C41681}" srcOrd="1" destOrd="0" presId="urn:microsoft.com/office/officeart/2005/8/layout/radial5"/>
    <dgm:cxn modelId="{CE6E7942-12A9-E74C-B674-BAC657E921EC}" type="presOf" srcId="{4E9371D7-42E6-41A8-87BD-AE6342980F7A}" destId="{249CAB28-14C2-4CD2-8197-144B6D25C301}" srcOrd="1" destOrd="0" presId="urn:microsoft.com/office/officeart/2005/8/layout/radial5"/>
    <dgm:cxn modelId="{70D32AA4-3037-4F1E-A98D-24030B3647FE}" srcId="{6BE60ABB-78D3-4CC3-BFE6-88C95F1DA34D}" destId="{25949A51-7BAA-4ECF-9B60-9D16DDDE2C76}" srcOrd="4" destOrd="0" parTransId="{6BAD76BA-7D5C-4AD2-9A5C-559E0C5B14FD}" sibTransId="{49DC0490-F238-4B5C-9402-48003491C3F1}"/>
    <dgm:cxn modelId="{1301F059-B33D-8E4D-81EA-A44F5D5A65B3}" type="presOf" srcId="{BE9F681A-5EC1-4CF9-8C54-815CEBFC0872}" destId="{2BFA4892-E5F7-4C14-A431-7B2772467270}" srcOrd="0" destOrd="0" presId="urn:microsoft.com/office/officeart/2005/8/layout/radial5"/>
    <dgm:cxn modelId="{58AF1D18-737D-5346-A692-F6053AEE0D02}" type="presOf" srcId="{F64DCED6-8DDA-439B-AA84-28CF97091F40}" destId="{3BCE713C-211C-4DEA-85DD-C1F9F5C5DF4A}" srcOrd="0" destOrd="0" presId="urn:microsoft.com/office/officeart/2005/8/layout/radial5"/>
    <dgm:cxn modelId="{C9F6D1DB-0F8A-4EA0-AD61-29B6EC4FFEEE}" srcId="{42DAB8EE-DEEE-4A11-A5CF-0213FE806C48}" destId="{6BE60ABB-78D3-4CC3-BFE6-88C95F1DA34D}" srcOrd="0" destOrd="0" parTransId="{FF5233D1-FAF9-44E1-B124-6CB7F1005D42}" sibTransId="{DFFA7565-4CAD-4ECC-8AE8-9409CB76A2C1}"/>
    <dgm:cxn modelId="{A4D1C790-65AD-7840-94C5-CE89598DDDB7}" type="presOf" srcId="{6BAD76BA-7D5C-4AD2-9A5C-559E0C5B14FD}" destId="{D267E699-CC01-40A6-B1CC-98392DDB2A17}" srcOrd="0" destOrd="0" presId="urn:microsoft.com/office/officeart/2005/8/layout/radial5"/>
    <dgm:cxn modelId="{3FF2A3D3-B037-4FD2-880C-83A17991A45E}" srcId="{6BE60ABB-78D3-4CC3-BFE6-88C95F1DA34D}" destId="{EFE6C7FE-7870-4B03-AD36-BCFD96BC43F3}" srcOrd="5" destOrd="0" parTransId="{4E9371D7-42E6-41A8-87BD-AE6342980F7A}" sibTransId="{7A963E13-A496-4CDD-95BB-AC05F8E97510}"/>
    <dgm:cxn modelId="{38DC020A-A22F-AE49-963C-9A4D1A3087F1}" type="presOf" srcId="{EFE6C7FE-7870-4B03-AD36-BCFD96BC43F3}" destId="{7FE83C37-F6D8-4252-8608-6FD5DD00ED59}" srcOrd="0" destOrd="0" presId="urn:microsoft.com/office/officeart/2005/8/layout/radial5"/>
    <dgm:cxn modelId="{AFF32DCF-22C2-4BFC-BFD0-E2181BC79C7D}" srcId="{6BE60ABB-78D3-4CC3-BFE6-88C95F1DA34D}" destId="{2A169EBE-8780-45B6-80AA-5E439E568FA2}" srcOrd="2" destOrd="0" parTransId="{F64DCED6-8DDA-439B-AA84-28CF97091F40}" sibTransId="{31260F21-A452-4BC3-B431-762EA98A4A54}"/>
    <dgm:cxn modelId="{3625AEF3-018C-F84E-83A5-84096A5B1F10}" type="presOf" srcId="{812DE8DA-7663-4E4A-87D0-0380F0145B53}" destId="{67659262-EFC9-4ABD-A64E-869F67F29065}" srcOrd="0" destOrd="0" presId="urn:microsoft.com/office/officeart/2005/8/layout/radial5"/>
    <dgm:cxn modelId="{8738A233-C609-A740-9A1A-E1AB83CD261E}" type="presOf" srcId="{93BA2046-DE12-4834-91B5-6F5DE5E1DAEE}" destId="{403F1DB4-D2D9-4C77-9FCD-19AB407DA5BD}" srcOrd="1" destOrd="0" presId="urn:microsoft.com/office/officeart/2005/8/layout/radial5"/>
    <dgm:cxn modelId="{F8E9BAF6-B43B-474A-ABEE-9E822C745305}" srcId="{6BE60ABB-78D3-4CC3-BFE6-88C95F1DA34D}" destId="{FBA92D80-EFB3-4E8B-98ED-92B04C450D80}" srcOrd="0" destOrd="0" parTransId="{812DE8DA-7663-4E4A-87D0-0380F0145B53}" sibTransId="{97B281BF-8F06-4306-9C12-0BEB21F487E2}"/>
    <dgm:cxn modelId="{1B23396B-1FE3-8D4C-8404-67D02C423930}" type="presOf" srcId="{2A47D00F-2184-4116-B04C-E113BEC471F4}" destId="{8696A9B0-A6C5-4221-9696-FFF36C3F4225}" srcOrd="0" destOrd="0" presId="urn:microsoft.com/office/officeart/2005/8/layout/radial5"/>
    <dgm:cxn modelId="{DBBBBA96-49D0-42EB-ABB4-BA32BB9B9FC5}" srcId="{6BE60ABB-78D3-4CC3-BFE6-88C95F1DA34D}" destId="{F0279502-688F-413C-8AD2-6F908B1F8CC0}" srcOrd="6" destOrd="0" parTransId="{2A47D00F-2184-4116-B04C-E113BEC471F4}" sibTransId="{7724D042-416D-4451-8531-0886A74B8AF1}"/>
    <dgm:cxn modelId="{25B670CA-0697-B24F-B401-7D01A9F69496}" type="presOf" srcId="{F64DCED6-8DDA-439B-AA84-28CF97091F40}" destId="{4EEFACBF-A73E-4ADC-B422-80D43A7CC2D1}" srcOrd="1" destOrd="0" presId="urn:microsoft.com/office/officeart/2005/8/layout/radial5"/>
    <dgm:cxn modelId="{EFD84214-CA7D-3745-976A-E813E7A1CFF9}" type="presOf" srcId="{93BA2046-DE12-4834-91B5-6F5DE5E1DAEE}" destId="{6673988A-7D50-4B2E-B1AB-D6973EF2600C}" srcOrd="0" destOrd="0" presId="urn:microsoft.com/office/officeart/2005/8/layout/radial5"/>
    <dgm:cxn modelId="{B2085B39-9A72-4BA9-96ED-70FBDFA6993D}" srcId="{6BE60ABB-78D3-4CC3-BFE6-88C95F1DA34D}" destId="{259EE856-E27C-4033-A307-9FCE31D64A2D}" srcOrd="3" destOrd="0" parTransId="{93BA2046-DE12-4834-91B5-6F5DE5E1DAEE}" sibTransId="{32E4672E-9A0A-4955-B8A3-F7FB4CB143F0}"/>
    <dgm:cxn modelId="{1333E5ED-5AE7-2143-8A00-313B9F40A255}" type="presOf" srcId="{FBA92D80-EFB3-4E8B-98ED-92B04C450D80}" destId="{A32CC535-5D2A-4B6A-8236-352E46579D86}" srcOrd="0" destOrd="0" presId="urn:microsoft.com/office/officeart/2005/8/layout/radial5"/>
    <dgm:cxn modelId="{F9E967DA-3ED2-714A-A349-5213B1010200}" type="presOf" srcId="{E6311D9C-FA92-41C1-9658-72EED7895F56}" destId="{B1D9FD97-90D5-4CC4-B186-7D9E53A26874}" srcOrd="0" destOrd="0" presId="urn:microsoft.com/office/officeart/2005/8/layout/radial5"/>
    <dgm:cxn modelId="{A76C3766-8671-CD4A-94F5-171BA7F23AB8}" type="presOf" srcId="{25949A51-7BAA-4ECF-9B60-9D16DDDE2C76}" destId="{771C40D4-CA6F-48F1-91A6-B93EE746E322}" srcOrd="0" destOrd="0" presId="urn:microsoft.com/office/officeart/2005/8/layout/radial5"/>
    <dgm:cxn modelId="{FD617D5A-C3DE-784B-9006-B829FA524B8F}" type="presOf" srcId="{6BE60ABB-78D3-4CC3-BFE6-88C95F1DA34D}" destId="{EE1FA6E8-E778-40D4-A42A-4B091C188510}" srcOrd="0" destOrd="0" presId="urn:microsoft.com/office/officeart/2005/8/layout/radial5"/>
    <dgm:cxn modelId="{76234097-63B0-824F-AE4D-44251B9CC62C}" type="presOf" srcId="{42DAB8EE-DEEE-4A11-A5CF-0213FE806C48}" destId="{474DC0C6-5C45-4DC7-99E1-6BBC52F771FD}" srcOrd="0" destOrd="0" presId="urn:microsoft.com/office/officeart/2005/8/layout/radial5"/>
    <dgm:cxn modelId="{602C1AC4-C727-2F4B-95DF-2CB74803186F}" type="presOf" srcId="{2A47D00F-2184-4116-B04C-E113BEC471F4}" destId="{A7E133E3-2630-499A-A1D3-758D89327821}" srcOrd="1" destOrd="0" presId="urn:microsoft.com/office/officeart/2005/8/layout/radial5"/>
    <dgm:cxn modelId="{190D89CF-E4A3-2345-BDDD-9BA0DED05CC2}" type="presOf" srcId="{F0279502-688F-413C-8AD2-6F908B1F8CC0}" destId="{F60EF656-FA35-4D88-80CC-3A59004B027A}" srcOrd="0" destOrd="0" presId="urn:microsoft.com/office/officeart/2005/8/layout/radial5"/>
    <dgm:cxn modelId="{83CC8693-05A0-0642-BA1A-AA7220E0D0B7}" type="presOf" srcId="{259EE856-E27C-4033-A307-9FCE31D64A2D}" destId="{C097AD64-FEC2-4ACC-915D-67B4460C1A84}" srcOrd="0" destOrd="0" presId="urn:microsoft.com/office/officeart/2005/8/layout/radial5"/>
    <dgm:cxn modelId="{F07D6C97-CEA8-C54F-A989-0815A7A3F410}" type="presOf" srcId="{6BAD76BA-7D5C-4AD2-9A5C-559E0C5B14FD}" destId="{89566BAD-1824-476F-9258-849684198B3F}" srcOrd="1" destOrd="0" presId="urn:microsoft.com/office/officeart/2005/8/layout/radial5"/>
    <dgm:cxn modelId="{A9C8F049-0204-41E4-9C86-C9CD72B8F852}" srcId="{6BE60ABB-78D3-4CC3-BFE6-88C95F1DA34D}" destId="{BE9F681A-5EC1-4CF9-8C54-815CEBFC0872}" srcOrd="1" destOrd="0" parTransId="{E6311D9C-FA92-41C1-9658-72EED7895F56}" sibTransId="{154B6385-DCAA-49E5-86D9-A79E150A3675}"/>
    <dgm:cxn modelId="{366B3BB4-8EB1-D04C-9FDF-F6BC8A366FC9}" type="presOf" srcId="{2A169EBE-8780-45B6-80AA-5E439E568FA2}" destId="{EC10CD76-3998-43D2-8D97-D71207084972}" srcOrd="0" destOrd="0" presId="urn:microsoft.com/office/officeart/2005/8/layout/radial5"/>
    <dgm:cxn modelId="{A64E339B-A21A-E94A-8D3D-2115459175C0}" type="presOf" srcId="{4E9371D7-42E6-41A8-87BD-AE6342980F7A}" destId="{ACAAD8AC-C586-43BA-9F73-F658279E91C5}" srcOrd="0" destOrd="0" presId="urn:microsoft.com/office/officeart/2005/8/layout/radial5"/>
    <dgm:cxn modelId="{682D6791-80DC-9643-8401-E7E6BA9104D6}" type="presParOf" srcId="{474DC0C6-5C45-4DC7-99E1-6BBC52F771FD}" destId="{EE1FA6E8-E778-40D4-A42A-4B091C188510}" srcOrd="0" destOrd="0" presId="urn:microsoft.com/office/officeart/2005/8/layout/radial5"/>
    <dgm:cxn modelId="{385406AC-1442-704A-918B-05544D9A0D2C}" type="presParOf" srcId="{474DC0C6-5C45-4DC7-99E1-6BBC52F771FD}" destId="{67659262-EFC9-4ABD-A64E-869F67F29065}" srcOrd="1" destOrd="0" presId="urn:microsoft.com/office/officeart/2005/8/layout/radial5"/>
    <dgm:cxn modelId="{8D767357-3264-044E-B714-79CCE95247C4}" type="presParOf" srcId="{67659262-EFC9-4ABD-A64E-869F67F29065}" destId="{8621C701-C551-4768-AA3F-3CFC57C6AAB1}" srcOrd="0" destOrd="0" presId="urn:microsoft.com/office/officeart/2005/8/layout/radial5"/>
    <dgm:cxn modelId="{F3D8538B-7A96-314E-BB92-CAB5B460BF47}" type="presParOf" srcId="{474DC0C6-5C45-4DC7-99E1-6BBC52F771FD}" destId="{A32CC535-5D2A-4B6A-8236-352E46579D86}" srcOrd="2" destOrd="0" presId="urn:microsoft.com/office/officeart/2005/8/layout/radial5"/>
    <dgm:cxn modelId="{59565055-822F-E645-9230-1D4076DB3CD4}" type="presParOf" srcId="{474DC0C6-5C45-4DC7-99E1-6BBC52F771FD}" destId="{B1D9FD97-90D5-4CC4-B186-7D9E53A26874}" srcOrd="3" destOrd="0" presId="urn:microsoft.com/office/officeart/2005/8/layout/radial5"/>
    <dgm:cxn modelId="{0C40FC80-C679-9140-BDAA-475EF18181F0}" type="presParOf" srcId="{B1D9FD97-90D5-4CC4-B186-7D9E53A26874}" destId="{61145486-B134-49A4-9E4E-BFB487C41681}" srcOrd="0" destOrd="0" presId="urn:microsoft.com/office/officeart/2005/8/layout/radial5"/>
    <dgm:cxn modelId="{84A61FF9-A89C-CF4D-8FE6-2F63155AA6F7}" type="presParOf" srcId="{474DC0C6-5C45-4DC7-99E1-6BBC52F771FD}" destId="{2BFA4892-E5F7-4C14-A431-7B2772467270}" srcOrd="4" destOrd="0" presId="urn:microsoft.com/office/officeart/2005/8/layout/radial5"/>
    <dgm:cxn modelId="{193FB65E-347E-D440-9715-880ABFCDA41A}" type="presParOf" srcId="{474DC0C6-5C45-4DC7-99E1-6BBC52F771FD}" destId="{3BCE713C-211C-4DEA-85DD-C1F9F5C5DF4A}" srcOrd="5" destOrd="0" presId="urn:microsoft.com/office/officeart/2005/8/layout/radial5"/>
    <dgm:cxn modelId="{B88952A1-49BD-264B-BFE0-947E1E08AD9E}" type="presParOf" srcId="{3BCE713C-211C-4DEA-85DD-C1F9F5C5DF4A}" destId="{4EEFACBF-A73E-4ADC-B422-80D43A7CC2D1}" srcOrd="0" destOrd="0" presId="urn:microsoft.com/office/officeart/2005/8/layout/radial5"/>
    <dgm:cxn modelId="{E4FA75C7-701E-044F-BD21-E347A0BB1396}" type="presParOf" srcId="{474DC0C6-5C45-4DC7-99E1-6BBC52F771FD}" destId="{EC10CD76-3998-43D2-8D97-D71207084972}" srcOrd="6" destOrd="0" presId="urn:microsoft.com/office/officeart/2005/8/layout/radial5"/>
    <dgm:cxn modelId="{1C116BD0-BD22-0A44-AC0F-C0A6F4E2E33D}" type="presParOf" srcId="{474DC0C6-5C45-4DC7-99E1-6BBC52F771FD}" destId="{6673988A-7D50-4B2E-B1AB-D6973EF2600C}" srcOrd="7" destOrd="0" presId="urn:microsoft.com/office/officeart/2005/8/layout/radial5"/>
    <dgm:cxn modelId="{CED04A00-08CD-5644-A41A-DEFF5F0469DE}" type="presParOf" srcId="{6673988A-7D50-4B2E-B1AB-D6973EF2600C}" destId="{403F1DB4-D2D9-4C77-9FCD-19AB407DA5BD}" srcOrd="0" destOrd="0" presId="urn:microsoft.com/office/officeart/2005/8/layout/radial5"/>
    <dgm:cxn modelId="{82BBC0AD-3F46-204D-99DB-02A8C716B653}" type="presParOf" srcId="{474DC0C6-5C45-4DC7-99E1-6BBC52F771FD}" destId="{C097AD64-FEC2-4ACC-915D-67B4460C1A84}" srcOrd="8" destOrd="0" presId="urn:microsoft.com/office/officeart/2005/8/layout/radial5"/>
    <dgm:cxn modelId="{FD848753-C493-3348-9472-E5E1E4D530A4}" type="presParOf" srcId="{474DC0C6-5C45-4DC7-99E1-6BBC52F771FD}" destId="{D267E699-CC01-40A6-B1CC-98392DDB2A17}" srcOrd="9" destOrd="0" presId="urn:microsoft.com/office/officeart/2005/8/layout/radial5"/>
    <dgm:cxn modelId="{3D1B4B02-AE90-164E-8050-CE826C2853C6}" type="presParOf" srcId="{D267E699-CC01-40A6-B1CC-98392DDB2A17}" destId="{89566BAD-1824-476F-9258-849684198B3F}" srcOrd="0" destOrd="0" presId="urn:microsoft.com/office/officeart/2005/8/layout/radial5"/>
    <dgm:cxn modelId="{E8569915-D160-0340-8BF6-B92D9429A4DD}" type="presParOf" srcId="{474DC0C6-5C45-4DC7-99E1-6BBC52F771FD}" destId="{771C40D4-CA6F-48F1-91A6-B93EE746E322}" srcOrd="10" destOrd="0" presId="urn:microsoft.com/office/officeart/2005/8/layout/radial5"/>
    <dgm:cxn modelId="{AB03BFF2-358E-D044-8A9E-8DABDBE6E820}" type="presParOf" srcId="{474DC0C6-5C45-4DC7-99E1-6BBC52F771FD}" destId="{ACAAD8AC-C586-43BA-9F73-F658279E91C5}" srcOrd="11" destOrd="0" presId="urn:microsoft.com/office/officeart/2005/8/layout/radial5"/>
    <dgm:cxn modelId="{E4CB14F9-45F5-A944-B993-0717383213F1}" type="presParOf" srcId="{ACAAD8AC-C586-43BA-9F73-F658279E91C5}" destId="{249CAB28-14C2-4CD2-8197-144B6D25C301}" srcOrd="0" destOrd="0" presId="urn:microsoft.com/office/officeart/2005/8/layout/radial5"/>
    <dgm:cxn modelId="{5A40681F-760F-9647-A022-61FE8FCBB6B5}" type="presParOf" srcId="{474DC0C6-5C45-4DC7-99E1-6BBC52F771FD}" destId="{7FE83C37-F6D8-4252-8608-6FD5DD00ED59}" srcOrd="12" destOrd="0" presId="urn:microsoft.com/office/officeart/2005/8/layout/radial5"/>
    <dgm:cxn modelId="{3ED216E1-07F4-614D-85A5-45BFF6288C56}" type="presParOf" srcId="{474DC0C6-5C45-4DC7-99E1-6BBC52F771FD}" destId="{8696A9B0-A6C5-4221-9696-FFF36C3F4225}" srcOrd="13" destOrd="0" presId="urn:microsoft.com/office/officeart/2005/8/layout/radial5"/>
    <dgm:cxn modelId="{DE85BE67-8592-7A4B-9EE1-79D5E6B81225}" type="presParOf" srcId="{8696A9B0-A6C5-4221-9696-FFF36C3F4225}" destId="{A7E133E3-2630-499A-A1D3-758D89327821}" srcOrd="0" destOrd="0" presId="urn:microsoft.com/office/officeart/2005/8/layout/radial5"/>
    <dgm:cxn modelId="{98ADF83E-183B-2B42-A976-136493B9CC4F}" type="presParOf" srcId="{474DC0C6-5C45-4DC7-99E1-6BBC52F771FD}" destId="{F60EF656-FA35-4D88-80CC-3A59004B027A}"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8DA85-1026-4525-893E-CB84DAAD6BFC}" type="doc">
      <dgm:prSet loTypeId="urn:microsoft.com/office/officeart/2005/8/layout/radial5" loCatId="cycle" qsTypeId="urn:microsoft.com/office/officeart/2005/8/quickstyle/3d2" qsCatId="3D" csTypeId="urn:microsoft.com/office/officeart/2005/8/colors/colorful3" csCatId="colorful" phldr="1"/>
      <dgm:spPr/>
      <dgm:t>
        <a:bodyPr/>
        <a:lstStyle/>
        <a:p>
          <a:endParaRPr lang="en-GB"/>
        </a:p>
      </dgm:t>
    </dgm:pt>
    <dgm:pt modelId="{07438708-6D8E-480D-8B43-B4AE049B8791}">
      <dgm:prSet phldrT="[Text]"/>
      <dgm:spPr/>
      <dgm:t>
        <a:bodyPr/>
        <a:lstStyle/>
        <a:p>
          <a:r>
            <a:rPr lang="en-GB" b="1" dirty="0" smtClean="0">
              <a:solidFill>
                <a:srgbClr val="002060"/>
              </a:solidFill>
            </a:rPr>
            <a:t>Obesity</a:t>
          </a:r>
          <a:endParaRPr lang="en-GB" b="1" dirty="0">
            <a:solidFill>
              <a:srgbClr val="002060"/>
            </a:solidFill>
          </a:endParaRPr>
        </a:p>
      </dgm:t>
    </dgm:pt>
    <dgm:pt modelId="{6B0E0A5C-90C3-464C-851C-43FC7B3B3B04}" type="parTrans" cxnId="{DCA7DDF9-79EA-460A-8E40-E5CA85072156}">
      <dgm:prSet/>
      <dgm:spPr/>
      <dgm:t>
        <a:bodyPr/>
        <a:lstStyle/>
        <a:p>
          <a:endParaRPr lang="en-GB"/>
        </a:p>
      </dgm:t>
    </dgm:pt>
    <dgm:pt modelId="{ADD07E7B-6D3D-4646-9D37-1FAD7A12BD37}" type="sibTrans" cxnId="{DCA7DDF9-79EA-460A-8E40-E5CA85072156}">
      <dgm:prSet/>
      <dgm:spPr/>
      <dgm:t>
        <a:bodyPr/>
        <a:lstStyle/>
        <a:p>
          <a:endParaRPr lang="en-GB"/>
        </a:p>
      </dgm:t>
    </dgm:pt>
    <dgm:pt modelId="{DFCF4778-40B4-4B67-80D4-3CDDD0DAE906}">
      <dgm:prSet phldrT="[Text]"/>
      <dgm:spPr/>
      <dgm:t>
        <a:bodyPr/>
        <a:lstStyle/>
        <a:p>
          <a:r>
            <a:rPr lang="en-GB" b="1" dirty="0" smtClean="0">
              <a:solidFill>
                <a:srgbClr val="002060"/>
              </a:solidFill>
            </a:rPr>
            <a:t>Physiological</a:t>
          </a:r>
          <a:endParaRPr lang="en-GB" b="1" dirty="0">
            <a:solidFill>
              <a:srgbClr val="002060"/>
            </a:solidFill>
          </a:endParaRPr>
        </a:p>
      </dgm:t>
    </dgm:pt>
    <dgm:pt modelId="{EB3617E2-E8C2-4C43-B3B7-7066B4B99C41}" type="parTrans" cxnId="{C6584851-C412-4C71-B4B2-587EE530B4AE}">
      <dgm:prSet/>
      <dgm:spPr/>
      <dgm:t>
        <a:bodyPr/>
        <a:lstStyle/>
        <a:p>
          <a:endParaRPr lang="en-GB"/>
        </a:p>
      </dgm:t>
    </dgm:pt>
    <dgm:pt modelId="{76323167-6E43-4677-8FC5-195531878087}" type="sibTrans" cxnId="{C6584851-C412-4C71-B4B2-587EE530B4AE}">
      <dgm:prSet/>
      <dgm:spPr/>
      <dgm:t>
        <a:bodyPr/>
        <a:lstStyle/>
        <a:p>
          <a:endParaRPr lang="en-GB"/>
        </a:p>
      </dgm:t>
    </dgm:pt>
    <dgm:pt modelId="{EC536CA3-CEDE-4F11-89F1-26CB107DE7E5}">
      <dgm:prSet phldrT="[Text]"/>
      <dgm:spPr/>
      <dgm:t>
        <a:bodyPr/>
        <a:lstStyle/>
        <a:p>
          <a:r>
            <a:rPr lang="en-GB" b="1" dirty="0" smtClean="0">
              <a:solidFill>
                <a:srgbClr val="002060"/>
              </a:solidFill>
            </a:rPr>
            <a:t>Individual physical activity</a:t>
          </a:r>
          <a:endParaRPr lang="en-GB" b="1" dirty="0">
            <a:solidFill>
              <a:srgbClr val="002060"/>
            </a:solidFill>
          </a:endParaRPr>
        </a:p>
      </dgm:t>
    </dgm:pt>
    <dgm:pt modelId="{B9CA3CC2-4783-4BAA-8E9B-20F039EFDB52}" type="parTrans" cxnId="{29C6BBBD-2990-4958-8311-8C9CFF4EEEA2}">
      <dgm:prSet/>
      <dgm:spPr/>
      <dgm:t>
        <a:bodyPr/>
        <a:lstStyle/>
        <a:p>
          <a:endParaRPr lang="en-GB"/>
        </a:p>
      </dgm:t>
    </dgm:pt>
    <dgm:pt modelId="{4F1AE2AF-1CAA-4BF1-86CD-240CA58EDC88}" type="sibTrans" cxnId="{29C6BBBD-2990-4958-8311-8C9CFF4EEEA2}">
      <dgm:prSet/>
      <dgm:spPr/>
      <dgm:t>
        <a:bodyPr/>
        <a:lstStyle/>
        <a:p>
          <a:endParaRPr lang="en-GB"/>
        </a:p>
      </dgm:t>
    </dgm:pt>
    <dgm:pt modelId="{CDA238C6-A1C8-460C-8B33-89E4CAA0B881}">
      <dgm:prSet phldrT="[Text]"/>
      <dgm:spPr/>
      <dgm:t>
        <a:bodyPr/>
        <a:lstStyle/>
        <a:p>
          <a:r>
            <a:rPr lang="en-GB" b="1" dirty="0" smtClean="0">
              <a:solidFill>
                <a:srgbClr val="002060"/>
              </a:solidFill>
            </a:rPr>
            <a:t>Physical activity environment</a:t>
          </a:r>
          <a:endParaRPr lang="en-GB" b="1" dirty="0">
            <a:solidFill>
              <a:srgbClr val="002060"/>
            </a:solidFill>
          </a:endParaRPr>
        </a:p>
      </dgm:t>
    </dgm:pt>
    <dgm:pt modelId="{1B39CAC1-12BD-4AD3-BECC-DE23358E3F61}" type="parTrans" cxnId="{F1640647-26D7-4688-9887-77FEC92F9162}">
      <dgm:prSet/>
      <dgm:spPr/>
      <dgm:t>
        <a:bodyPr/>
        <a:lstStyle/>
        <a:p>
          <a:endParaRPr lang="en-GB"/>
        </a:p>
      </dgm:t>
    </dgm:pt>
    <dgm:pt modelId="{D200EADC-EE1E-4E60-8487-2ABBC4BBF6D5}" type="sibTrans" cxnId="{F1640647-26D7-4688-9887-77FEC92F9162}">
      <dgm:prSet/>
      <dgm:spPr/>
      <dgm:t>
        <a:bodyPr/>
        <a:lstStyle/>
        <a:p>
          <a:endParaRPr lang="en-GB"/>
        </a:p>
      </dgm:t>
    </dgm:pt>
    <dgm:pt modelId="{1F189E5C-ECB7-4AA3-8504-6EB8BB3AB337}">
      <dgm:prSet phldrT="[Text]"/>
      <dgm:spPr/>
      <dgm:t>
        <a:bodyPr/>
        <a:lstStyle/>
        <a:p>
          <a:r>
            <a:rPr lang="en-GB" b="1" dirty="0" smtClean="0">
              <a:solidFill>
                <a:srgbClr val="002060"/>
              </a:solidFill>
            </a:rPr>
            <a:t>Individual psychology</a:t>
          </a:r>
          <a:endParaRPr lang="en-GB" b="1" dirty="0">
            <a:solidFill>
              <a:srgbClr val="002060"/>
            </a:solidFill>
          </a:endParaRPr>
        </a:p>
      </dgm:t>
    </dgm:pt>
    <dgm:pt modelId="{C2F1BC60-0C5E-4BDF-B1C8-D2AAEBFD36ED}" type="parTrans" cxnId="{D11597A6-5CC1-4B62-977E-4CB698AF11CE}">
      <dgm:prSet/>
      <dgm:spPr/>
      <dgm:t>
        <a:bodyPr/>
        <a:lstStyle/>
        <a:p>
          <a:endParaRPr lang="en-GB"/>
        </a:p>
      </dgm:t>
    </dgm:pt>
    <dgm:pt modelId="{16D61B5A-E304-480E-BAD3-83ED4A844269}" type="sibTrans" cxnId="{D11597A6-5CC1-4B62-977E-4CB698AF11CE}">
      <dgm:prSet/>
      <dgm:spPr/>
      <dgm:t>
        <a:bodyPr/>
        <a:lstStyle/>
        <a:p>
          <a:endParaRPr lang="en-GB"/>
        </a:p>
      </dgm:t>
    </dgm:pt>
    <dgm:pt modelId="{CF24D87D-981E-4676-B255-7ECFDCAC16ED}">
      <dgm:prSet phldrT="[Text]"/>
      <dgm:spPr/>
      <dgm:t>
        <a:bodyPr/>
        <a:lstStyle/>
        <a:p>
          <a:r>
            <a:rPr lang="en-GB" b="1" dirty="0" smtClean="0">
              <a:solidFill>
                <a:srgbClr val="002060"/>
              </a:solidFill>
            </a:rPr>
            <a:t>Social psychology</a:t>
          </a:r>
          <a:endParaRPr lang="en-GB" b="1" dirty="0">
            <a:solidFill>
              <a:srgbClr val="002060"/>
            </a:solidFill>
          </a:endParaRPr>
        </a:p>
      </dgm:t>
    </dgm:pt>
    <dgm:pt modelId="{AF9C6F18-0D91-491C-970A-90C918480564}" type="parTrans" cxnId="{4B7D35A2-0011-41E5-B631-56E20ACEE5DB}">
      <dgm:prSet/>
      <dgm:spPr/>
      <dgm:t>
        <a:bodyPr/>
        <a:lstStyle/>
        <a:p>
          <a:endParaRPr lang="en-GB"/>
        </a:p>
      </dgm:t>
    </dgm:pt>
    <dgm:pt modelId="{D852C69B-4182-4FCB-A9DB-07ECB47C3D78}" type="sibTrans" cxnId="{4B7D35A2-0011-41E5-B631-56E20ACEE5DB}">
      <dgm:prSet/>
      <dgm:spPr/>
      <dgm:t>
        <a:bodyPr/>
        <a:lstStyle/>
        <a:p>
          <a:endParaRPr lang="en-GB"/>
        </a:p>
      </dgm:t>
    </dgm:pt>
    <dgm:pt modelId="{0E846857-C9FF-4297-BBCB-7129629C8DC1}">
      <dgm:prSet phldrT="[Text]"/>
      <dgm:spPr/>
      <dgm:t>
        <a:bodyPr/>
        <a:lstStyle/>
        <a:p>
          <a:r>
            <a:rPr lang="en-GB" b="1" dirty="0" smtClean="0">
              <a:solidFill>
                <a:srgbClr val="002060"/>
              </a:solidFill>
            </a:rPr>
            <a:t>Food production </a:t>
          </a:r>
          <a:endParaRPr lang="en-GB" b="1" dirty="0">
            <a:solidFill>
              <a:srgbClr val="002060"/>
            </a:solidFill>
          </a:endParaRPr>
        </a:p>
      </dgm:t>
    </dgm:pt>
    <dgm:pt modelId="{9B6E4DBC-FABA-4A40-986D-522DD7623466}" type="parTrans" cxnId="{A801FA0A-D7CE-4A26-94F7-46DBC31CFBAF}">
      <dgm:prSet/>
      <dgm:spPr/>
      <dgm:t>
        <a:bodyPr/>
        <a:lstStyle/>
        <a:p>
          <a:endParaRPr lang="en-GB"/>
        </a:p>
      </dgm:t>
    </dgm:pt>
    <dgm:pt modelId="{D30986F3-4CE4-4984-AB2C-EE53DF2CCE87}" type="sibTrans" cxnId="{A801FA0A-D7CE-4A26-94F7-46DBC31CFBAF}">
      <dgm:prSet/>
      <dgm:spPr/>
      <dgm:t>
        <a:bodyPr/>
        <a:lstStyle/>
        <a:p>
          <a:endParaRPr lang="en-GB"/>
        </a:p>
      </dgm:t>
    </dgm:pt>
    <dgm:pt modelId="{5FB20D69-97F2-4247-9C3B-CB6983B36DF5}">
      <dgm:prSet phldrT="[Text]"/>
      <dgm:spPr/>
      <dgm:t>
        <a:bodyPr/>
        <a:lstStyle/>
        <a:p>
          <a:r>
            <a:rPr lang="en-GB" b="1" dirty="0" smtClean="0">
              <a:solidFill>
                <a:srgbClr val="002060"/>
              </a:solidFill>
            </a:rPr>
            <a:t>Food consumption</a:t>
          </a:r>
          <a:endParaRPr lang="en-GB" b="1" dirty="0">
            <a:solidFill>
              <a:srgbClr val="002060"/>
            </a:solidFill>
          </a:endParaRPr>
        </a:p>
      </dgm:t>
    </dgm:pt>
    <dgm:pt modelId="{2C4EBF6B-858F-4043-8728-B0746BB9C1BD}" type="parTrans" cxnId="{088247EE-FD33-4996-B841-63F386723456}">
      <dgm:prSet/>
      <dgm:spPr/>
      <dgm:t>
        <a:bodyPr/>
        <a:lstStyle/>
        <a:p>
          <a:endParaRPr lang="en-GB"/>
        </a:p>
      </dgm:t>
    </dgm:pt>
    <dgm:pt modelId="{10108343-5C20-4374-B304-E46F552F727E}" type="sibTrans" cxnId="{088247EE-FD33-4996-B841-63F386723456}">
      <dgm:prSet/>
      <dgm:spPr/>
      <dgm:t>
        <a:bodyPr/>
        <a:lstStyle/>
        <a:p>
          <a:endParaRPr lang="en-GB"/>
        </a:p>
      </dgm:t>
    </dgm:pt>
    <dgm:pt modelId="{6BF69C2C-76B0-461A-8AD7-3E6FA987D57C}" type="pres">
      <dgm:prSet presAssocID="{5018DA85-1026-4525-893E-CB84DAAD6BFC}" presName="Name0" presStyleCnt="0">
        <dgm:presLayoutVars>
          <dgm:chMax val="1"/>
          <dgm:dir/>
          <dgm:animLvl val="ctr"/>
          <dgm:resizeHandles val="exact"/>
        </dgm:presLayoutVars>
      </dgm:prSet>
      <dgm:spPr/>
      <dgm:t>
        <a:bodyPr/>
        <a:lstStyle/>
        <a:p>
          <a:endParaRPr lang="en-GB"/>
        </a:p>
      </dgm:t>
    </dgm:pt>
    <dgm:pt modelId="{46F64370-038A-4966-AD60-03ADDD61A8BE}" type="pres">
      <dgm:prSet presAssocID="{07438708-6D8E-480D-8B43-B4AE049B8791}" presName="centerShape" presStyleLbl="node0" presStyleIdx="0" presStyleCnt="1"/>
      <dgm:spPr/>
      <dgm:t>
        <a:bodyPr/>
        <a:lstStyle/>
        <a:p>
          <a:endParaRPr lang="en-GB"/>
        </a:p>
      </dgm:t>
    </dgm:pt>
    <dgm:pt modelId="{9FFA81BD-72AC-485B-81AD-CA3815FB2E69}" type="pres">
      <dgm:prSet presAssocID="{EB3617E2-E8C2-4C43-B3B7-7066B4B99C41}" presName="parTrans" presStyleLbl="sibTrans2D1" presStyleIdx="0" presStyleCnt="7"/>
      <dgm:spPr/>
      <dgm:t>
        <a:bodyPr/>
        <a:lstStyle/>
        <a:p>
          <a:endParaRPr lang="en-GB"/>
        </a:p>
      </dgm:t>
    </dgm:pt>
    <dgm:pt modelId="{24141984-B9CA-4E4F-A3DF-B17FB36F6DB4}" type="pres">
      <dgm:prSet presAssocID="{EB3617E2-E8C2-4C43-B3B7-7066B4B99C41}" presName="connectorText" presStyleLbl="sibTrans2D1" presStyleIdx="0" presStyleCnt="7"/>
      <dgm:spPr/>
      <dgm:t>
        <a:bodyPr/>
        <a:lstStyle/>
        <a:p>
          <a:endParaRPr lang="en-GB"/>
        </a:p>
      </dgm:t>
    </dgm:pt>
    <dgm:pt modelId="{62EE2195-AE2B-4071-913C-4A35EDDD0D64}" type="pres">
      <dgm:prSet presAssocID="{DFCF4778-40B4-4B67-80D4-3CDDD0DAE906}" presName="node" presStyleLbl="node1" presStyleIdx="0" presStyleCnt="7">
        <dgm:presLayoutVars>
          <dgm:bulletEnabled val="1"/>
        </dgm:presLayoutVars>
      </dgm:prSet>
      <dgm:spPr/>
      <dgm:t>
        <a:bodyPr/>
        <a:lstStyle/>
        <a:p>
          <a:endParaRPr lang="en-GB"/>
        </a:p>
      </dgm:t>
    </dgm:pt>
    <dgm:pt modelId="{C0521AAF-2572-4755-97C5-BE4EB47E5994}" type="pres">
      <dgm:prSet presAssocID="{B9CA3CC2-4783-4BAA-8E9B-20F039EFDB52}" presName="parTrans" presStyleLbl="sibTrans2D1" presStyleIdx="1" presStyleCnt="7"/>
      <dgm:spPr/>
      <dgm:t>
        <a:bodyPr/>
        <a:lstStyle/>
        <a:p>
          <a:endParaRPr lang="en-GB"/>
        </a:p>
      </dgm:t>
    </dgm:pt>
    <dgm:pt modelId="{AD1A5E76-B08A-4A0E-93FC-6FB080C74F58}" type="pres">
      <dgm:prSet presAssocID="{B9CA3CC2-4783-4BAA-8E9B-20F039EFDB52}" presName="connectorText" presStyleLbl="sibTrans2D1" presStyleIdx="1" presStyleCnt="7"/>
      <dgm:spPr/>
      <dgm:t>
        <a:bodyPr/>
        <a:lstStyle/>
        <a:p>
          <a:endParaRPr lang="en-GB"/>
        </a:p>
      </dgm:t>
    </dgm:pt>
    <dgm:pt modelId="{277B4990-C9B7-450C-9EDF-D87BF3EFB415}" type="pres">
      <dgm:prSet presAssocID="{EC536CA3-CEDE-4F11-89F1-26CB107DE7E5}" presName="node" presStyleLbl="node1" presStyleIdx="1" presStyleCnt="7">
        <dgm:presLayoutVars>
          <dgm:bulletEnabled val="1"/>
        </dgm:presLayoutVars>
      </dgm:prSet>
      <dgm:spPr/>
      <dgm:t>
        <a:bodyPr/>
        <a:lstStyle/>
        <a:p>
          <a:endParaRPr lang="en-GB"/>
        </a:p>
      </dgm:t>
    </dgm:pt>
    <dgm:pt modelId="{41102BB1-798A-4777-970D-55D3EB6498D5}" type="pres">
      <dgm:prSet presAssocID="{1B39CAC1-12BD-4AD3-BECC-DE23358E3F61}" presName="parTrans" presStyleLbl="sibTrans2D1" presStyleIdx="2" presStyleCnt="7"/>
      <dgm:spPr/>
      <dgm:t>
        <a:bodyPr/>
        <a:lstStyle/>
        <a:p>
          <a:endParaRPr lang="en-GB"/>
        </a:p>
      </dgm:t>
    </dgm:pt>
    <dgm:pt modelId="{E8493DDA-771E-4DD4-8641-CE5183654C8B}" type="pres">
      <dgm:prSet presAssocID="{1B39CAC1-12BD-4AD3-BECC-DE23358E3F61}" presName="connectorText" presStyleLbl="sibTrans2D1" presStyleIdx="2" presStyleCnt="7"/>
      <dgm:spPr/>
      <dgm:t>
        <a:bodyPr/>
        <a:lstStyle/>
        <a:p>
          <a:endParaRPr lang="en-GB"/>
        </a:p>
      </dgm:t>
    </dgm:pt>
    <dgm:pt modelId="{F5C70311-80C3-486B-A17E-65B4A85EEAFC}" type="pres">
      <dgm:prSet presAssocID="{CDA238C6-A1C8-460C-8B33-89E4CAA0B881}" presName="node" presStyleLbl="node1" presStyleIdx="2" presStyleCnt="7">
        <dgm:presLayoutVars>
          <dgm:bulletEnabled val="1"/>
        </dgm:presLayoutVars>
      </dgm:prSet>
      <dgm:spPr/>
      <dgm:t>
        <a:bodyPr/>
        <a:lstStyle/>
        <a:p>
          <a:endParaRPr lang="en-GB"/>
        </a:p>
      </dgm:t>
    </dgm:pt>
    <dgm:pt modelId="{83A313EE-798B-4FA4-9ED5-99E74D56C718}" type="pres">
      <dgm:prSet presAssocID="{C2F1BC60-0C5E-4BDF-B1C8-D2AAEBFD36ED}" presName="parTrans" presStyleLbl="sibTrans2D1" presStyleIdx="3" presStyleCnt="7"/>
      <dgm:spPr/>
      <dgm:t>
        <a:bodyPr/>
        <a:lstStyle/>
        <a:p>
          <a:endParaRPr lang="en-GB"/>
        </a:p>
      </dgm:t>
    </dgm:pt>
    <dgm:pt modelId="{E7FF2566-CB3C-403C-A84D-EE0E1C10110A}" type="pres">
      <dgm:prSet presAssocID="{C2F1BC60-0C5E-4BDF-B1C8-D2AAEBFD36ED}" presName="connectorText" presStyleLbl="sibTrans2D1" presStyleIdx="3" presStyleCnt="7"/>
      <dgm:spPr/>
      <dgm:t>
        <a:bodyPr/>
        <a:lstStyle/>
        <a:p>
          <a:endParaRPr lang="en-GB"/>
        </a:p>
      </dgm:t>
    </dgm:pt>
    <dgm:pt modelId="{0780A1FB-38F5-40D8-A481-4F9C965EF7B6}" type="pres">
      <dgm:prSet presAssocID="{1F189E5C-ECB7-4AA3-8504-6EB8BB3AB337}" presName="node" presStyleLbl="node1" presStyleIdx="3" presStyleCnt="7">
        <dgm:presLayoutVars>
          <dgm:bulletEnabled val="1"/>
        </dgm:presLayoutVars>
      </dgm:prSet>
      <dgm:spPr/>
      <dgm:t>
        <a:bodyPr/>
        <a:lstStyle/>
        <a:p>
          <a:endParaRPr lang="en-GB"/>
        </a:p>
      </dgm:t>
    </dgm:pt>
    <dgm:pt modelId="{A160BF62-6233-49A1-88BD-D025FD919170}" type="pres">
      <dgm:prSet presAssocID="{AF9C6F18-0D91-491C-970A-90C918480564}" presName="parTrans" presStyleLbl="sibTrans2D1" presStyleIdx="4" presStyleCnt="7"/>
      <dgm:spPr/>
      <dgm:t>
        <a:bodyPr/>
        <a:lstStyle/>
        <a:p>
          <a:endParaRPr lang="en-GB"/>
        </a:p>
      </dgm:t>
    </dgm:pt>
    <dgm:pt modelId="{E0BA08FC-E85E-4030-949F-462157A012A5}" type="pres">
      <dgm:prSet presAssocID="{AF9C6F18-0D91-491C-970A-90C918480564}" presName="connectorText" presStyleLbl="sibTrans2D1" presStyleIdx="4" presStyleCnt="7"/>
      <dgm:spPr/>
      <dgm:t>
        <a:bodyPr/>
        <a:lstStyle/>
        <a:p>
          <a:endParaRPr lang="en-GB"/>
        </a:p>
      </dgm:t>
    </dgm:pt>
    <dgm:pt modelId="{8D57959F-3435-4C40-81A2-1D224BC44C70}" type="pres">
      <dgm:prSet presAssocID="{CF24D87D-981E-4676-B255-7ECFDCAC16ED}" presName="node" presStyleLbl="node1" presStyleIdx="4" presStyleCnt="7">
        <dgm:presLayoutVars>
          <dgm:bulletEnabled val="1"/>
        </dgm:presLayoutVars>
      </dgm:prSet>
      <dgm:spPr/>
      <dgm:t>
        <a:bodyPr/>
        <a:lstStyle/>
        <a:p>
          <a:endParaRPr lang="en-GB"/>
        </a:p>
      </dgm:t>
    </dgm:pt>
    <dgm:pt modelId="{9193E527-7901-47B2-9A6F-80C28CE1570A}" type="pres">
      <dgm:prSet presAssocID="{9B6E4DBC-FABA-4A40-986D-522DD7623466}" presName="parTrans" presStyleLbl="sibTrans2D1" presStyleIdx="5" presStyleCnt="7"/>
      <dgm:spPr/>
      <dgm:t>
        <a:bodyPr/>
        <a:lstStyle/>
        <a:p>
          <a:endParaRPr lang="en-GB"/>
        </a:p>
      </dgm:t>
    </dgm:pt>
    <dgm:pt modelId="{2F52A081-9ACB-47AE-981A-6916F446BE5B}" type="pres">
      <dgm:prSet presAssocID="{9B6E4DBC-FABA-4A40-986D-522DD7623466}" presName="connectorText" presStyleLbl="sibTrans2D1" presStyleIdx="5" presStyleCnt="7"/>
      <dgm:spPr/>
      <dgm:t>
        <a:bodyPr/>
        <a:lstStyle/>
        <a:p>
          <a:endParaRPr lang="en-GB"/>
        </a:p>
      </dgm:t>
    </dgm:pt>
    <dgm:pt modelId="{26242588-5DC2-4F35-9DC1-76E1830E99BB}" type="pres">
      <dgm:prSet presAssocID="{0E846857-C9FF-4297-BBCB-7129629C8DC1}" presName="node" presStyleLbl="node1" presStyleIdx="5" presStyleCnt="7">
        <dgm:presLayoutVars>
          <dgm:bulletEnabled val="1"/>
        </dgm:presLayoutVars>
      </dgm:prSet>
      <dgm:spPr/>
      <dgm:t>
        <a:bodyPr/>
        <a:lstStyle/>
        <a:p>
          <a:endParaRPr lang="en-GB"/>
        </a:p>
      </dgm:t>
    </dgm:pt>
    <dgm:pt modelId="{707D7457-AAFD-45E6-A6DE-098518937CDA}" type="pres">
      <dgm:prSet presAssocID="{2C4EBF6B-858F-4043-8728-B0746BB9C1BD}" presName="parTrans" presStyleLbl="sibTrans2D1" presStyleIdx="6" presStyleCnt="7"/>
      <dgm:spPr/>
      <dgm:t>
        <a:bodyPr/>
        <a:lstStyle/>
        <a:p>
          <a:endParaRPr lang="en-GB"/>
        </a:p>
      </dgm:t>
    </dgm:pt>
    <dgm:pt modelId="{E6823779-348A-4DB3-98C3-7F1CB24CF242}" type="pres">
      <dgm:prSet presAssocID="{2C4EBF6B-858F-4043-8728-B0746BB9C1BD}" presName="connectorText" presStyleLbl="sibTrans2D1" presStyleIdx="6" presStyleCnt="7"/>
      <dgm:spPr/>
      <dgm:t>
        <a:bodyPr/>
        <a:lstStyle/>
        <a:p>
          <a:endParaRPr lang="en-GB"/>
        </a:p>
      </dgm:t>
    </dgm:pt>
    <dgm:pt modelId="{7419C2A4-E85C-4060-BE53-001CD24E52A7}" type="pres">
      <dgm:prSet presAssocID="{5FB20D69-97F2-4247-9C3B-CB6983B36DF5}" presName="node" presStyleLbl="node1" presStyleIdx="6" presStyleCnt="7">
        <dgm:presLayoutVars>
          <dgm:bulletEnabled val="1"/>
        </dgm:presLayoutVars>
      </dgm:prSet>
      <dgm:spPr/>
      <dgm:t>
        <a:bodyPr/>
        <a:lstStyle/>
        <a:p>
          <a:endParaRPr lang="en-GB"/>
        </a:p>
      </dgm:t>
    </dgm:pt>
  </dgm:ptLst>
  <dgm:cxnLst>
    <dgm:cxn modelId="{5296A2A8-9544-1641-A17C-AA603FA965C3}" type="presOf" srcId="{5FB20D69-97F2-4247-9C3B-CB6983B36DF5}" destId="{7419C2A4-E85C-4060-BE53-001CD24E52A7}" srcOrd="0" destOrd="0" presId="urn:microsoft.com/office/officeart/2005/8/layout/radial5"/>
    <dgm:cxn modelId="{A801FA0A-D7CE-4A26-94F7-46DBC31CFBAF}" srcId="{07438708-6D8E-480D-8B43-B4AE049B8791}" destId="{0E846857-C9FF-4297-BBCB-7129629C8DC1}" srcOrd="5" destOrd="0" parTransId="{9B6E4DBC-FABA-4A40-986D-522DD7623466}" sibTransId="{D30986F3-4CE4-4984-AB2C-EE53DF2CCE87}"/>
    <dgm:cxn modelId="{11C61A03-CADA-AF4D-9154-1790837CA4F3}" type="presOf" srcId="{07438708-6D8E-480D-8B43-B4AE049B8791}" destId="{46F64370-038A-4966-AD60-03ADDD61A8BE}" srcOrd="0" destOrd="0" presId="urn:microsoft.com/office/officeart/2005/8/layout/radial5"/>
    <dgm:cxn modelId="{83136202-C201-3D49-86F8-7FA39C1FFADA}" type="presOf" srcId="{CDA238C6-A1C8-460C-8B33-89E4CAA0B881}" destId="{F5C70311-80C3-486B-A17E-65B4A85EEAFC}" srcOrd="0" destOrd="0" presId="urn:microsoft.com/office/officeart/2005/8/layout/radial5"/>
    <dgm:cxn modelId="{33359EA9-82E9-874B-B724-4DEFEA2A796B}" type="presOf" srcId="{1B39CAC1-12BD-4AD3-BECC-DE23358E3F61}" destId="{E8493DDA-771E-4DD4-8641-CE5183654C8B}" srcOrd="1" destOrd="0" presId="urn:microsoft.com/office/officeart/2005/8/layout/radial5"/>
    <dgm:cxn modelId="{869A8344-05F0-B643-913A-0C455A815DEB}" type="presOf" srcId="{9B6E4DBC-FABA-4A40-986D-522DD7623466}" destId="{2F52A081-9ACB-47AE-981A-6916F446BE5B}" srcOrd="1" destOrd="0" presId="urn:microsoft.com/office/officeart/2005/8/layout/radial5"/>
    <dgm:cxn modelId="{D11597A6-5CC1-4B62-977E-4CB698AF11CE}" srcId="{07438708-6D8E-480D-8B43-B4AE049B8791}" destId="{1F189E5C-ECB7-4AA3-8504-6EB8BB3AB337}" srcOrd="3" destOrd="0" parTransId="{C2F1BC60-0C5E-4BDF-B1C8-D2AAEBFD36ED}" sibTransId="{16D61B5A-E304-480E-BAD3-83ED4A844269}"/>
    <dgm:cxn modelId="{198EB91F-7AD6-E04F-95D6-E80F3C691ABF}" type="presOf" srcId="{C2F1BC60-0C5E-4BDF-B1C8-D2AAEBFD36ED}" destId="{E7FF2566-CB3C-403C-A84D-EE0E1C10110A}" srcOrd="1" destOrd="0" presId="urn:microsoft.com/office/officeart/2005/8/layout/radial5"/>
    <dgm:cxn modelId="{10D19F98-8B04-4E44-B445-47998F32608F}" type="presOf" srcId="{EB3617E2-E8C2-4C43-B3B7-7066B4B99C41}" destId="{24141984-B9CA-4E4F-A3DF-B17FB36F6DB4}" srcOrd="1" destOrd="0" presId="urn:microsoft.com/office/officeart/2005/8/layout/radial5"/>
    <dgm:cxn modelId="{C6584851-C412-4C71-B4B2-587EE530B4AE}" srcId="{07438708-6D8E-480D-8B43-B4AE049B8791}" destId="{DFCF4778-40B4-4B67-80D4-3CDDD0DAE906}" srcOrd="0" destOrd="0" parTransId="{EB3617E2-E8C2-4C43-B3B7-7066B4B99C41}" sibTransId="{76323167-6E43-4677-8FC5-195531878087}"/>
    <dgm:cxn modelId="{DCA7DDF9-79EA-460A-8E40-E5CA85072156}" srcId="{5018DA85-1026-4525-893E-CB84DAAD6BFC}" destId="{07438708-6D8E-480D-8B43-B4AE049B8791}" srcOrd="0" destOrd="0" parTransId="{6B0E0A5C-90C3-464C-851C-43FC7B3B3B04}" sibTransId="{ADD07E7B-6D3D-4646-9D37-1FAD7A12BD37}"/>
    <dgm:cxn modelId="{77C17611-7347-E64B-A7FD-08A2207CE057}" type="presOf" srcId="{CF24D87D-981E-4676-B255-7ECFDCAC16ED}" destId="{8D57959F-3435-4C40-81A2-1D224BC44C70}" srcOrd="0" destOrd="0" presId="urn:microsoft.com/office/officeart/2005/8/layout/radial5"/>
    <dgm:cxn modelId="{8A9A6770-1E5C-1B47-A7E7-0F6CFA8A22B8}" type="presOf" srcId="{EB3617E2-E8C2-4C43-B3B7-7066B4B99C41}" destId="{9FFA81BD-72AC-485B-81AD-CA3815FB2E69}" srcOrd="0" destOrd="0" presId="urn:microsoft.com/office/officeart/2005/8/layout/radial5"/>
    <dgm:cxn modelId="{DC9DC130-A8D7-2940-B6DD-120B2A025B21}" type="presOf" srcId="{B9CA3CC2-4783-4BAA-8E9B-20F039EFDB52}" destId="{AD1A5E76-B08A-4A0E-93FC-6FB080C74F58}" srcOrd="1" destOrd="0" presId="urn:microsoft.com/office/officeart/2005/8/layout/radial5"/>
    <dgm:cxn modelId="{2B4D71A3-9BF6-C24C-89C1-6CFBF4A8A3CE}" type="presOf" srcId="{1F189E5C-ECB7-4AA3-8504-6EB8BB3AB337}" destId="{0780A1FB-38F5-40D8-A481-4F9C965EF7B6}" srcOrd="0" destOrd="0" presId="urn:microsoft.com/office/officeart/2005/8/layout/radial5"/>
    <dgm:cxn modelId="{0CB40DEE-7E81-4748-BFCA-0DD35AC95A66}" type="presOf" srcId="{2C4EBF6B-858F-4043-8728-B0746BB9C1BD}" destId="{E6823779-348A-4DB3-98C3-7F1CB24CF242}" srcOrd="1" destOrd="0" presId="urn:microsoft.com/office/officeart/2005/8/layout/radial5"/>
    <dgm:cxn modelId="{64827F37-7464-984E-97A0-5FF246F65EC8}" type="presOf" srcId="{AF9C6F18-0D91-491C-970A-90C918480564}" destId="{A160BF62-6233-49A1-88BD-D025FD919170}" srcOrd="0" destOrd="0" presId="urn:microsoft.com/office/officeart/2005/8/layout/radial5"/>
    <dgm:cxn modelId="{F1640647-26D7-4688-9887-77FEC92F9162}" srcId="{07438708-6D8E-480D-8B43-B4AE049B8791}" destId="{CDA238C6-A1C8-460C-8B33-89E4CAA0B881}" srcOrd="2" destOrd="0" parTransId="{1B39CAC1-12BD-4AD3-BECC-DE23358E3F61}" sibTransId="{D200EADC-EE1E-4E60-8487-2ABBC4BBF6D5}"/>
    <dgm:cxn modelId="{C1A9E88D-CCC4-6C4F-8AD6-0456BBE6D439}" type="presOf" srcId="{B9CA3CC2-4783-4BAA-8E9B-20F039EFDB52}" destId="{C0521AAF-2572-4755-97C5-BE4EB47E5994}" srcOrd="0" destOrd="0" presId="urn:microsoft.com/office/officeart/2005/8/layout/radial5"/>
    <dgm:cxn modelId="{577C49E4-5DAD-6345-8D4B-6434F5943D04}" type="presOf" srcId="{0E846857-C9FF-4297-BBCB-7129629C8DC1}" destId="{26242588-5DC2-4F35-9DC1-76E1830E99BB}" srcOrd="0" destOrd="0" presId="urn:microsoft.com/office/officeart/2005/8/layout/radial5"/>
    <dgm:cxn modelId="{FF6830A5-2DE5-FC4F-AF26-DA6007ACE551}" type="presOf" srcId="{2C4EBF6B-858F-4043-8728-B0746BB9C1BD}" destId="{707D7457-AAFD-45E6-A6DE-098518937CDA}" srcOrd="0" destOrd="0" presId="urn:microsoft.com/office/officeart/2005/8/layout/radial5"/>
    <dgm:cxn modelId="{4B7D35A2-0011-41E5-B631-56E20ACEE5DB}" srcId="{07438708-6D8E-480D-8B43-B4AE049B8791}" destId="{CF24D87D-981E-4676-B255-7ECFDCAC16ED}" srcOrd="4" destOrd="0" parTransId="{AF9C6F18-0D91-491C-970A-90C918480564}" sibTransId="{D852C69B-4182-4FCB-A9DB-07ECB47C3D78}"/>
    <dgm:cxn modelId="{088247EE-FD33-4996-B841-63F386723456}" srcId="{07438708-6D8E-480D-8B43-B4AE049B8791}" destId="{5FB20D69-97F2-4247-9C3B-CB6983B36DF5}" srcOrd="6" destOrd="0" parTransId="{2C4EBF6B-858F-4043-8728-B0746BB9C1BD}" sibTransId="{10108343-5C20-4374-B304-E46F552F727E}"/>
    <dgm:cxn modelId="{AEA9C282-D637-CF47-9507-765E15569D3E}" type="presOf" srcId="{DFCF4778-40B4-4B67-80D4-3CDDD0DAE906}" destId="{62EE2195-AE2B-4071-913C-4A35EDDD0D64}" srcOrd="0" destOrd="0" presId="urn:microsoft.com/office/officeart/2005/8/layout/radial5"/>
    <dgm:cxn modelId="{560581A9-FFE8-5640-8240-5ADB3A5ACA48}" type="presOf" srcId="{EC536CA3-CEDE-4F11-89F1-26CB107DE7E5}" destId="{277B4990-C9B7-450C-9EDF-D87BF3EFB415}" srcOrd="0" destOrd="0" presId="urn:microsoft.com/office/officeart/2005/8/layout/radial5"/>
    <dgm:cxn modelId="{69F029DE-1444-3A46-B685-794D48C052A5}" type="presOf" srcId="{5018DA85-1026-4525-893E-CB84DAAD6BFC}" destId="{6BF69C2C-76B0-461A-8AD7-3E6FA987D57C}" srcOrd="0" destOrd="0" presId="urn:microsoft.com/office/officeart/2005/8/layout/radial5"/>
    <dgm:cxn modelId="{647C09DB-7090-D74A-A926-A6D97F3C8FBA}" type="presOf" srcId="{C2F1BC60-0C5E-4BDF-B1C8-D2AAEBFD36ED}" destId="{83A313EE-798B-4FA4-9ED5-99E74D56C718}" srcOrd="0" destOrd="0" presId="urn:microsoft.com/office/officeart/2005/8/layout/radial5"/>
    <dgm:cxn modelId="{29C6BBBD-2990-4958-8311-8C9CFF4EEEA2}" srcId="{07438708-6D8E-480D-8B43-B4AE049B8791}" destId="{EC536CA3-CEDE-4F11-89F1-26CB107DE7E5}" srcOrd="1" destOrd="0" parTransId="{B9CA3CC2-4783-4BAA-8E9B-20F039EFDB52}" sibTransId="{4F1AE2AF-1CAA-4BF1-86CD-240CA58EDC88}"/>
    <dgm:cxn modelId="{CFAFD098-029F-2648-989B-99EDB00A9FE0}" type="presOf" srcId="{AF9C6F18-0D91-491C-970A-90C918480564}" destId="{E0BA08FC-E85E-4030-949F-462157A012A5}" srcOrd="1" destOrd="0" presId="urn:microsoft.com/office/officeart/2005/8/layout/radial5"/>
    <dgm:cxn modelId="{0C9EFCC5-7C29-3B4D-8B46-C68D959695BD}" type="presOf" srcId="{1B39CAC1-12BD-4AD3-BECC-DE23358E3F61}" destId="{41102BB1-798A-4777-970D-55D3EB6498D5}" srcOrd="0" destOrd="0" presId="urn:microsoft.com/office/officeart/2005/8/layout/radial5"/>
    <dgm:cxn modelId="{04506051-6029-6E4F-9A2D-77EB3DB756AC}" type="presOf" srcId="{9B6E4DBC-FABA-4A40-986D-522DD7623466}" destId="{9193E527-7901-47B2-9A6F-80C28CE1570A}" srcOrd="0" destOrd="0" presId="urn:microsoft.com/office/officeart/2005/8/layout/radial5"/>
    <dgm:cxn modelId="{AA5D3916-5DB9-3C42-8F1D-30F1D0C9A601}" type="presParOf" srcId="{6BF69C2C-76B0-461A-8AD7-3E6FA987D57C}" destId="{46F64370-038A-4966-AD60-03ADDD61A8BE}" srcOrd="0" destOrd="0" presId="urn:microsoft.com/office/officeart/2005/8/layout/radial5"/>
    <dgm:cxn modelId="{794AB897-CB9D-7E45-8CA9-DAA6307CE1F7}" type="presParOf" srcId="{6BF69C2C-76B0-461A-8AD7-3E6FA987D57C}" destId="{9FFA81BD-72AC-485B-81AD-CA3815FB2E69}" srcOrd="1" destOrd="0" presId="urn:microsoft.com/office/officeart/2005/8/layout/radial5"/>
    <dgm:cxn modelId="{A7FA91FB-0286-5143-9F08-3D9C61CD0A27}" type="presParOf" srcId="{9FFA81BD-72AC-485B-81AD-CA3815FB2E69}" destId="{24141984-B9CA-4E4F-A3DF-B17FB36F6DB4}" srcOrd="0" destOrd="0" presId="urn:microsoft.com/office/officeart/2005/8/layout/radial5"/>
    <dgm:cxn modelId="{6F976CE5-6554-654E-8A77-5ABF9F6D8EDE}" type="presParOf" srcId="{6BF69C2C-76B0-461A-8AD7-3E6FA987D57C}" destId="{62EE2195-AE2B-4071-913C-4A35EDDD0D64}" srcOrd="2" destOrd="0" presId="urn:microsoft.com/office/officeart/2005/8/layout/radial5"/>
    <dgm:cxn modelId="{71CF2CD3-330B-8540-AF66-32F32F1B4A85}" type="presParOf" srcId="{6BF69C2C-76B0-461A-8AD7-3E6FA987D57C}" destId="{C0521AAF-2572-4755-97C5-BE4EB47E5994}" srcOrd="3" destOrd="0" presId="urn:microsoft.com/office/officeart/2005/8/layout/radial5"/>
    <dgm:cxn modelId="{224D2A03-A1C8-414A-90C5-DEBA75EF27BE}" type="presParOf" srcId="{C0521AAF-2572-4755-97C5-BE4EB47E5994}" destId="{AD1A5E76-B08A-4A0E-93FC-6FB080C74F58}" srcOrd="0" destOrd="0" presId="urn:microsoft.com/office/officeart/2005/8/layout/radial5"/>
    <dgm:cxn modelId="{FC22EA53-9C26-A04A-8952-5AD6FBFAFEB0}" type="presParOf" srcId="{6BF69C2C-76B0-461A-8AD7-3E6FA987D57C}" destId="{277B4990-C9B7-450C-9EDF-D87BF3EFB415}" srcOrd="4" destOrd="0" presId="urn:microsoft.com/office/officeart/2005/8/layout/radial5"/>
    <dgm:cxn modelId="{50E0D0BF-5E31-754D-9DBB-92D49E306F15}" type="presParOf" srcId="{6BF69C2C-76B0-461A-8AD7-3E6FA987D57C}" destId="{41102BB1-798A-4777-970D-55D3EB6498D5}" srcOrd="5" destOrd="0" presId="urn:microsoft.com/office/officeart/2005/8/layout/radial5"/>
    <dgm:cxn modelId="{0BF77480-D1FC-0144-98C2-CEE64532B242}" type="presParOf" srcId="{41102BB1-798A-4777-970D-55D3EB6498D5}" destId="{E8493DDA-771E-4DD4-8641-CE5183654C8B}" srcOrd="0" destOrd="0" presId="urn:microsoft.com/office/officeart/2005/8/layout/radial5"/>
    <dgm:cxn modelId="{F130C334-93EC-D24B-AD3C-4920293C4A11}" type="presParOf" srcId="{6BF69C2C-76B0-461A-8AD7-3E6FA987D57C}" destId="{F5C70311-80C3-486B-A17E-65B4A85EEAFC}" srcOrd="6" destOrd="0" presId="urn:microsoft.com/office/officeart/2005/8/layout/radial5"/>
    <dgm:cxn modelId="{79D1EFE8-18EA-F74F-AE49-B66366DF2E63}" type="presParOf" srcId="{6BF69C2C-76B0-461A-8AD7-3E6FA987D57C}" destId="{83A313EE-798B-4FA4-9ED5-99E74D56C718}" srcOrd="7" destOrd="0" presId="urn:microsoft.com/office/officeart/2005/8/layout/radial5"/>
    <dgm:cxn modelId="{07819DEC-FDAA-F54F-9491-1E98B8CBAA18}" type="presParOf" srcId="{83A313EE-798B-4FA4-9ED5-99E74D56C718}" destId="{E7FF2566-CB3C-403C-A84D-EE0E1C10110A}" srcOrd="0" destOrd="0" presId="urn:microsoft.com/office/officeart/2005/8/layout/radial5"/>
    <dgm:cxn modelId="{F50F86FD-7C21-F949-80BF-A94F6247794D}" type="presParOf" srcId="{6BF69C2C-76B0-461A-8AD7-3E6FA987D57C}" destId="{0780A1FB-38F5-40D8-A481-4F9C965EF7B6}" srcOrd="8" destOrd="0" presId="urn:microsoft.com/office/officeart/2005/8/layout/radial5"/>
    <dgm:cxn modelId="{25BC38FB-076C-7847-8FC4-900BF5DB14D9}" type="presParOf" srcId="{6BF69C2C-76B0-461A-8AD7-3E6FA987D57C}" destId="{A160BF62-6233-49A1-88BD-D025FD919170}" srcOrd="9" destOrd="0" presId="urn:microsoft.com/office/officeart/2005/8/layout/radial5"/>
    <dgm:cxn modelId="{E1FBE229-2A2A-524D-8141-8DBDCDE16F60}" type="presParOf" srcId="{A160BF62-6233-49A1-88BD-D025FD919170}" destId="{E0BA08FC-E85E-4030-949F-462157A012A5}" srcOrd="0" destOrd="0" presId="urn:microsoft.com/office/officeart/2005/8/layout/radial5"/>
    <dgm:cxn modelId="{1D5CDC45-84A1-8C44-867E-011D05D62BFF}" type="presParOf" srcId="{6BF69C2C-76B0-461A-8AD7-3E6FA987D57C}" destId="{8D57959F-3435-4C40-81A2-1D224BC44C70}" srcOrd="10" destOrd="0" presId="urn:microsoft.com/office/officeart/2005/8/layout/radial5"/>
    <dgm:cxn modelId="{5189C3FA-8BC8-324C-B229-86F9EFD34572}" type="presParOf" srcId="{6BF69C2C-76B0-461A-8AD7-3E6FA987D57C}" destId="{9193E527-7901-47B2-9A6F-80C28CE1570A}" srcOrd="11" destOrd="0" presId="urn:microsoft.com/office/officeart/2005/8/layout/radial5"/>
    <dgm:cxn modelId="{3EB6C14D-2019-014A-9AD7-913368E0EE45}" type="presParOf" srcId="{9193E527-7901-47B2-9A6F-80C28CE1570A}" destId="{2F52A081-9ACB-47AE-981A-6916F446BE5B}" srcOrd="0" destOrd="0" presId="urn:microsoft.com/office/officeart/2005/8/layout/radial5"/>
    <dgm:cxn modelId="{AAB69EDF-3251-9E42-AA95-8EBB84847C49}" type="presParOf" srcId="{6BF69C2C-76B0-461A-8AD7-3E6FA987D57C}" destId="{26242588-5DC2-4F35-9DC1-76E1830E99BB}" srcOrd="12" destOrd="0" presId="urn:microsoft.com/office/officeart/2005/8/layout/radial5"/>
    <dgm:cxn modelId="{51B08FD4-3E1B-6740-A5CB-AC0DDD8DDF6F}" type="presParOf" srcId="{6BF69C2C-76B0-461A-8AD7-3E6FA987D57C}" destId="{707D7457-AAFD-45E6-A6DE-098518937CDA}" srcOrd="13" destOrd="0" presId="urn:microsoft.com/office/officeart/2005/8/layout/radial5"/>
    <dgm:cxn modelId="{A0C26DD9-260B-C04A-A7A5-9EE98BD5C474}" type="presParOf" srcId="{707D7457-AAFD-45E6-A6DE-098518937CDA}" destId="{E6823779-348A-4DB3-98C3-7F1CB24CF242}" srcOrd="0" destOrd="0" presId="urn:microsoft.com/office/officeart/2005/8/layout/radial5"/>
    <dgm:cxn modelId="{42CA102E-6CF5-DD40-877D-39317D2E3802}" type="presParOf" srcId="{6BF69C2C-76B0-461A-8AD7-3E6FA987D57C}" destId="{7419C2A4-E85C-4060-BE53-001CD24E52A7}"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FDEDDA-1A69-4B5F-8145-C0A38C21EF9E}" type="doc">
      <dgm:prSet loTypeId="urn:microsoft.com/office/officeart/2005/8/layout/radial5" loCatId="cycle" qsTypeId="urn:microsoft.com/office/officeart/2005/8/quickstyle/3d2" qsCatId="3D" csTypeId="urn:microsoft.com/office/officeart/2005/8/colors/colorful3" csCatId="colorful" phldr="1"/>
      <dgm:spPr/>
      <dgm:t>
        <a:bodyPr/>
        <a:lstStyle/>
        <a:p>
          <a:endParaRPr lang="en-GB"/>
        </a:p>
      </dgm:t>
    </dgm:pt>
    <dgm:pt modelId="{587745EA-24E4-4408-9893-0F9CC1DB64E1}">
      <dgm:prSet phldrT="[Text]"/>
      <dgm:spPr/>
      <dgm:t>
        <a:bodyPr/>
        <a:lstStyle/>
        <a:p>
          <a:r>
            <a:rPr lang="en-GB" b="1" dirty="0" smtClean="0">
              <a:solidFill>
                <a:srgbClr val="002060"/>
              </a:solidFill>
            </a:rPr>
            <a:t>Obesity</a:t>
          </a:r>
          <a:endParaRPr lang="en-GB" b="1" dirty="0">
            <a:solidFill>
              <a:srgbClr val="002060"/>
            </a:solidFill>
          </a:endParaRPr>
        </a:p>
      </dgm:t>
    </dgm:pt>
    <dgm:pt modelId="{574FAC05-A199-4271-8A84-A6082322D4AB}" type="parTrans" cxnId="{32BB72D0-DCB1-482D-859C-A0CA1463051B}">
      <dgm:prSet/>
      <dgm:spPr/>
      <dgm:t>
        <a:bodyPr/>
        <a:lstStyle/>
        <a:p>
          <a:endParaRPr lang="en-GB"/>
        </a:p>
      </dgm:t>
    </dgm:pt>
    <dgm:pt modelId="{B67C8E40-74AA-4A88-A1D5-B8696EF2104C}" type="sibTrans" cxnId="{32BB72D0-DCB1-482D-859C-A0CA1463051B}">
      <dgm:prSet/>
      <dgm:spPr/>
      <dgm:t>
        <a:bodyPr/>
        <a:lstStyle/>
        <a:p>
          <a:endParaRPr lang="en-GB"/>
        </a:p>
      </dgm:t>
    </dgm:pt>
    <dgm:pt modelId="{22DC8DDC-FCF1-4C7C-875C-76B06EEA745F}">
      <dgm:prSet phldrT="[Text]"/>
      <dgm:spPr/>
      <dgm:t>
        <a:bodyPr/>
        <a:lstStyle/>
        <a:p>
          <a:r>
            <a:rPr lang="en-GB" b="1" smtClean="0">
              <a:solidFill>
                <a:srgbClr val="002060"/>
              </a:solidFill>
            </a:rPr>
            <a:t>Diabetes</a:t>
          </a:r>
          <a:endParaRPr lang="en-GB" b="1" dirty="0">
            <a:solidFill>
              <a:srgbClr val="002060"/>
            </a:solidFill>
          </a:endParaRPr>
        </a:p>
      </dgm:t>
    </dgm:pt>
    <dgm:pt modelId="{8943CD48-C339-4C9B-AD7F-0B62113F32F9}" type="parTrans" cxnId="{2A292E2A-7B5B-4DAD-B848-E36D6BB7B8F1}">
      <dgm:prSet/>
      <dgm:spPr/>
      <dgm:t>
        <a:bodyPr/>
        <a:lstStyle/>
        <a:p>
          <a:endParaRPr lang="en-GB"/>
        </a:p>
      </dgm:t>
    </dgm:pt>
    <dgm:pt modelId="{1AA36D82-5CD0-4607-B986-0E3208198D18}" type="sibTrans" cxnId="{2A292E2A-7B5B-4DAD-B848-E36D6BB7B8F1}">
      <dgm:prSet/>
      <dgm:spPr/>
      <dgm:t>
        <a:bodyPr/>
        <a:lstStyle/>
        <a:p>
          <a:endParaRPr lang="en-GB"/>
        </a:p>
      </dgm:t>
    </dgm:pt>
    <dgm:pt modelId="{88FEEF2E-EB82-4110-BBEC-BEE5D64C0BEB}">
      <dgm:prSet phldrT="[Text]"/>
      <dgm:spPr/>
      <dgm:t>
        <a:bodyPr/>
        <a:lstStyle/>
        <a:p>
          <a:r>
            <a:rPr lang="en-GB" b="1" smtClean="0">
              <a:solidFill>
                <a:srgbClr val="002060"/>
              </a:solidFill>
            </a:rPr>
            <a:t>Hypertension</a:t>
          </a:r>
          <a:endParaRPr lang="en-GB" b="1" dirty="0">
            <a:solidFill>
              <a:srgbClr val="002060"/>
            </a:solidFill>
          </a:endParaRPr>
        </a:p>
      </dgm:t>
    </dgm:pt>
    <dgm:pt modelId="{90F1BFE0-3C79-4347-93AB-6BEECAB3CEC0}" type="parTrans" cxnId="{F66DF237-C16D-48C7-AA85-004E9715A286}">
      <dgm:prSet/>
      <dgm:spPr/>
      <dgm:t>
        <a:bodyPr/>
        <a:lstStyle/>
        <a:p>
          <a:endParaRPr lang="en-GB"/>
        </a:p>
      </dgm:t>
    </dgm:pt>
    <dgm:pt modelId="{7A01FFA8-2072-483C-B369-3BD6D52E5A47}" type="sibTrans" cxnId="{F66DF237-C16D-48C7-AA85-004E9715A286}">
      <dgm:prSet/>
      <dgm:spPr/>
      <dgm:t>
        <a:bodyPr/>
        <a:lstStyle/>
        <a:p>
          <a:endParaRPr lang="en-GB"/>
        </a:p>
      </dgm:t>
    </dgm:pt>
    <dgm:pt modelId="{40311B40-846C-4681-9252-C4D8EC4022A1}">
      <dgm:prSet phldrT="[Text]"/>
      <dgm:spPr/>
      <dgm:t>
        <a:bodyPr/>
        <a:lstStyle/>
        <a:p>
          <a:r>
            <a:rPr lang="en-GB" b="1" smtClean="0">
              <a:solidFill>
                <a:srgbClr val="002060"/>
              </a:solidFill>
            </a:rPr>
            <a:t>Coronary heart disease</a:t>
          </a:r>
          <a:endParaRPr lang="en-GB" b="1" dirty="0">
            <a:solidFill>
              <a:srgbClr val="002060"/>
            </a:solidFill>
          </a:endParaRPr>
        </a:p>
      </dgm:t>
    </dgm:pt>
    <dgm:pt modelId="{7C487FE5-23B0-4862-81C0-CCA99A64A0F7}" type="parTrans" cxnId="{54B4ACE8-D9EA-4441-8EDF-7B1872BDBEB5}">
      <dgm:prSet/>
      <dgm:spPr/>
      <dgm:t>
        <a:bodyPr/>
        <a:lstStyle/>
        <a:p>
          <a:endParaRPr lang="en-GB"/>
        </a:p>
      </dgm:t>
    </dgm:pt>
    <dgm:pt modelId="{537277FB-F173-4FE0-9D7D-C4BA1976E526}" type="sibTrans" cxnId="{54B4ACE8-D9EA-4441-8EDF-7B1872BDBEB5}">
      <dgm:prSet/>
      <dgm:spPr/>
      <dgm:t>
        <a:bodyPr/>
        <a:lstStyle/>
        <a:p>
          <a:endParaRPr lang="en-GB"/>
        </a:p>
      </dgm:t>
    </dgm:pt>
    <dgm:pt modelId="{A32BC11D-970C-4BA8-B73C-4004BCEA01FD}">
      <dgm:prSet/>
      <dgm:spPr/>
      <dgm:t>
        <a:bodyPr/>
        <a:lstStyle/>
        <a:p>
          <a:r>
            <a:rPr lang="en-GB" b="1" smtClean="0">
              <a:solidFill>
                <a:srgbClr val="002060"/>
              </a:solidFill>
            </a:rPr>
            <a:t>Cancers</a:t>
          </a:r>
          <a:endParaRPr lang="en-GB" b="1" dirty="0">
            <a:solidFill>
              <a:srgbClr val="002060"/>
            </a:solidFill>
          </a:endParaRPr>
        </a:p>
      </dgm:t>
    </dgm:pt>
    <dgm:pt modelId="{1EE52DEC-7515-46B6-A81B-DB7C6C6F3125}" type="parTrans" cxnId="{16B62F53-218D-4488-9AA5-0011F1BC92CD}">
      <dgm:prSet/>
      <dgm:spPr/>
      <dgm:t>
        <a:bodyPr/>
        <a:lstStyle/>
        <a:p>
          <a:endParaRPr lang="en-GB"/>
        </a:p>
      </dgm:t>
    </dgm:pt>
    <dgm:pt modelId="{054A3A18-1CB3-40DE-8A1D-D3F1970D5D01}" type="sibTrans" cxnId="{16B62F53-218D-4488-9AA5-0011F1BC92CD}">
      <dgm:prSet/>
      <dgm:spPr/>
      <dgm:t>
        <a:bodyPr/>
        <a:lstStyle/>
        <a:p>
          <a:endParaRPr lang="en-GB"/>
        </a:p>
      </dgm:t>
    </dgm:pt>
    <dgm:pt modelId="{44C42D5D-D92C-4602-B314-91EB2DCCE00B}">
      <dgm:prSet/>
      <dgm:spPr/>
      <dgm:t>
        <a:bodyPr/>
        <a:lstStyle/>
        <a:p>
          <a:r>
            <a:rPr lang="en-GB" b="1" smtClean="0">
              <a:solidFill>
                <a:srgbClr val="002060"/>
              </a:solidFill>
            </a:rPr>
            <a:t>Polycystic ovaries</a:t>
          </a:r>
          <a:endParaRPr lang="en-GB" b="1" dirty="0">
            <a:solidFill>
              <a:srgbClr val="002060"/>
            </a:solidFill>
          </a:endParaRPr>
        </a:p>
      </dgm:t>
    </dgm:pt>
    <dgm:pt modelId="{98AB7793-B2AF-4860-8C49-CDC6C4C9655A}" type="parTrans" cxnId="{2901385D-ED83-477B-AFE2-8AEF459E6CE5}">
      <dgm:prSet/>
      <dgm:spPr/>
      <dgm:t>
        <a:bodyPr/>
        <a:lstStyle/>
        <a:p>
          <a:endParaRPr lang="en-GB"/>
        </a:p>
      </dgm:t>
    </dgm:pt>
    <dgm:pt modelId="{5E9E4697-C759-45A4-9668-F4A79DA2FBEA}" type="sibTrans" cxnId="{2901385D-ED83-477B-AFE2-8AEF459E6CE5}">
      <dgm:prSet/>
      <dgm:spPr/>
      <dgm:t>
        <a:bodyPr/>
        <a:lstStyle/>
        <a:p>
          <a:endParaRPr lang="en-GB"/>
        </a:p>
      </dgm:t>
    </dgm:pt>
    <dgm:pt modelId="{E425A46F-54E4-4AC5-9428-414CB203B0CA}">
      <dgm:prSet/>
      <dgm:spPr/>
      <dgm:t>
        <a:bodyPr/>
        <a:lstStyle/>
        <a:p>
          <a:r>
            <a:rPr lang="en-GB" b="1" smtClean="0">
              <a:solidFill>
                <a:srgbClr val="002060"/>
              </a:solidFill>
            </a:rPr>
            <a:t>Impaired fertility</a:t>
          </a:r>
          <a:endParaRPr lang="en-GB" b="1" dirty="0">
            <a:solidFill>
              <a:srgbClr val="002060"/>
            </a:solidFill>
          </a:endParaRPr>
        </a:p>
      </dgm:t>
    </dgm:pt>
    <dgm:pt modelId="{BE5560BC-C659-4019-8D2C-1E5C566EEDF1}" type="parTrans" cxnId="{2EC52527-0806-4B35-A30B-402C2492E742}">
      <dgm:prSet/>
      <dgm:spPr/>
      <dgm:t>
        <a:bodyPr/>
        <a:lstStyle/>
        <a:p>
          <a:endParaRPr lang="en-GB"/>
        </a:p>
      </dgm:t>
    </dgm:pt>
    <dgm:pt modelId="{D8DA4639-7F67-4A2D-BA19-B1ED88E548F9}" type="sibTrans" cxnId="{2EC52527-0806-4B35-A30B-402C2492E742}">
      <dgm:prSet/>
      <dgm:spPr/>
      <dgm:t>
        <a:bodyPr/>
        <a:lstStyle/>
        <a:p>
          <a:endParaRPr lang="en-GB"/>
        </a:p>
      </dgm:t>
    </dgm:pt>
    <dgm:pt modelId="{248323C9-292C-49F3-B494-F678929B4C6E}">
      <dgm:prSet/>
      <dgm:spPr/>
      <dgm:t>
        <a:bodyPr/>
        <a:lstStyle/>
        <a:p>
          <a:r>
            <a:rPr lang="en-GB" b="1" smtClean="0">
              <a:solidFill>
                <a:srgbClr val="002060"/>
              </a:solidFill>
            </a:rPr>
            <a:t>Increased anaesthetic risk</a:t>
          </a:r>
          <a:endParaRPr lang="en-GB" b="1" dirty="0">
            <a:solidFill>
              <a:srgbClr val="002060"/>
            </a:solidFill>
          </a:endParaRPr>
        </a:p>
      </dgm:t>
    </dgm:pt>
    <dgm:pt modelId="{6267B784-7931-497C-AAF9-7D3A5AD572BB}" type="parTrans" cxnId="{399BD302-1163-4CA7-9513-0ACCF947DD1D}">
      <dgm:prSet/>
      <dgm:spPr/>
      <dgm:t>
        <a:bodyPr/>
        <a:lstStyle/>
        <a:p>
          <a:endParaRPr lang="en-GB"/>
        </a:p>
      </dgm:t>
    </dgm:pt>
    <dgm:pt modelId="{AFCF439F-C060-47CC-83BA-5E61847F45BB}" type="sibTrans" cxnId="{399BD302-1163-4CA7-9513-0ACCF947DD1D}">
      <dgm:prSet/>
      <dgm:spPr/>
      <dgm:t>
        <a:bodyPr/>
        <a:lstStyle/>
        <a:p>
          <a:endParaRPr lang="en-GB"/>
        </a:p>
      </dgm:t>
    </dgm:pt>
    <dgm:pt modelId="{11B97BB2-B054-4E67-B12B-FECA4360CE0C}">
      <dgm:prSet/>
      <dgm:spPr/>
      <dgm:t>
        <a:bodyPr/>
        <a:lstStyle/>
        <a:p>
          <a:r>
            <a:rPr lang="en-GB" b="1" smtClean="0">
              <a:solidFill>
                <a:srgbClr val="002060"/>
              </a:solidFill>
            </a:rPr>
            <a:t>Dyslipidaemia</a:t>
          </a:r>
          <a:endParaRPr lang="en-GB" b="1" dirty="0">
            <a:solidFill>
              <a:srgbClr val="002060"/>
            </a:solidFill>
          </a:endParaRPr>
        </a:p>
      </dgm:t>
    </dgm:pt>
    <dgm:pt modelId="{4061CD1D-23CB-46C9-A054-0149F1FE73B2}" type="parTrans" cxnId="{B8C32628-5351-4FA5-898B-A41371C063A4}">
      <dgm:prSet/>
      <dgm:spPr/>
      <dgm:t>
        <a:bodyPr/>
        <a:lstStyle/>
        <a:p>
          <a:endParaRPr lang="en-GB"/>
        </a:p>
      </dgm:t>
    </dgm:pt>
    <dgm:pt modelId="{A819B4DF-8AC1-4AA2-89DF-F0D42B59079F}" type="sibTrans" cxnId="{B8C32628-5351-4FA5-898B-A41371C063A4}">
      <dgm:prSet/>
      <dgm:spPr/>
      <dgm:t>
        <a:bodyPr/>
        <a:lstStyle/>
        <a:p>
          <a:endParaRPr lang="en-GB"/>
        </a:p>
      </dgm:t>
    </dgm:pt>
    <dgm:pt modelId="{06984E5E-904E-47AD-94AF-CACA1F055DF5}">
      <dgm:prSet/>
      <dgm:spPr/>
      <dgm:t>
        <a:bodyPr/>
        <a:lstStyle/>
        <a:p>
          <a:r>
            <a:rPr lang="en-GB" b="1" smtClean="0">
              <a:solidFill>
                <a:srgbClr val="002060"/>
              </a:solidFill>
            </a:rPr>
            <a:t>Sleep apnoea</a:t>
          </a:r>
          <a:endParaRPr lang="en-GB" b="1" dirty="0">
            <a:solidFill>
              <a:srgbClr val="002060"/>
            </a:solidFill>
          </a:endParaRPr>
        </a:p>
      </dgm:t>
    </dgm:pt>
    <dgm:pt modelId="{0871CD2F-EEA0-44F1-AFEC-59C7B432169A}" type="parTrans" cxnId="{49079C48-E58E-4C3D-9B52-CF30EBEE5006}">
      <dgm:prSet/>
      <dgm:spPr/>
      <dgm:t>
        <a:bodyPr/>
        <a:lstStyle/>
        <a:p>
          <a:endParaRPr lang="en-GB"/>
        </a:p>
      </dgm:t>
    </dgm:pt>
    <dgm:pt modelId="{A57660DD-2F93-41FD-BC36-54792A2E0A4B}" type="sibTrans" cxnId="{49079C48-E58E-4C3D-9B52-CF30EBEE5006}">
      <dgm:prSet/>
      <dgm:spPr/>
      <dgm:t>
        <a:bodyPr/>
        <a:lstStyle/>
        <a:p>
          <a:endParaRPr lang="en-GB"/>
        </a:p>
      </dgm:t>
    </dgm:pt>
    <dgm:pt modelId="{C28CF7B9-62E8-4599-BAE8-B623026F268B}">
      <dgm:prSet/>
      <dgm:spPr/>
      <dgm:t>
        <a:bodyPr/>
        <a:lstStyle/>
        <a:p>
          <a:r>
            <a:rPr lang="en-GB" b="1" smtClean="0">
              <a:solidFill>
                <a:srgbClr val="002060"/>
              </a:solidFill>
            </a:rPr>
            <a:t>Obstetric complications</a:t>
          </a:r>
          <a:endParaRPr lang="en-GB" b="1" dirty="0">
            <a:solidFill>
              <a:srgbClr val="002060"/>
            </a:solidFill>
          </a:endParaRPr>
        </a:p>
      </dgm:t>
    </dgm:pt>
    <dgm:pt modelId="{8BFC6A2F-F7EA-4F43-AF22-ECAA2E7B33B6}" type="parTrans" cxnId="{7139691F-01F5-4078-AC08-588FCC7EC849}">
      <dgm:prSet/>
      <dgm:spPr/>
      <dgm:t>
        <a:bodyPr/>
        <a:lstStyle/>
        <a:p>
          <a:endParaRPr lang="en-GB"/>
        </a:p>
      </dgm:t>
    </dgm:pt>
    <dgm:pt modelId="{569BCE7C-FC71-4770-80D5-544FA997C908}" type="sibTrans" cxnId="{7139691F-01F5-4078-AC08-588FCC7EC849}">
      <dgm:prSet/>
      <dgm:spPr/>
      <dgm:t>
        <a:bodyPr/>
        <a:lstStyle/>
        <a:p>
          <a:endParaRPr lang="en-GB"/>
        </a:p>
      </dgm:t>
    </dgm:pt>
    <dgm:pt modelId="{E10729BB-0CB7-4DB5-831D-75AEACCB6FC6}" type="pres">
      <dgm:prSet presAssocID="{41FDEDDA-1A69-4B5F-8145-C0A38C21EF9E}" presName="Name0" presStyleCnt="0">
        <dgm:presLayoutVars>
          <dgm:chMax val="1"/>
          <dgm:dir/>
          <dgm:animLvl val="ctr"/>
          <dgm:resizeHandles val="exact"/>
        </dgm:presLayoutVars>
      </dgm:prSet>
      <dgm:spPr/>
      <dgm:t>
        <a:bodyPr/>
        <a:lstStyle/>
        <a:p>
          <a:endParaRPr lang="en-GB"/>
        </a:p>
      </dgm:t>
    </dgm:pt>
    <dgm:pt modelId="{F4A287F1-5488-4A03-8361-F296811BF528}" type="pres">
      <dgm:prSet presAssocID="{587745EA-24E4-4408-9893-0F9CC1DB64E1}" presName="centerShape" presStyleLbl="node0" presStyleIdx="0" presStyleCnt="1"/>
      <dgm:spPr/>
      <dgm:t>
        <a:bodyPr/>
        <a:lstStyle/>
        <a:p>
          <a:endParaRPr lang="en-GB"/>
        </a:p>
      </dgm:t>
    </dgm:pt>
    <dgm:pt modelId="{1B5A078A-549B-4DF8-972D-63BAEF09A898}" type="pres">
      <dgm:prSet presAssocID="{1EE52DEC-7515-46B6-A81B-DB7C6C6F3125}" presName="parTrans" presStyleLbl="sibTrans2D1" presStyleIdx="0" presStyleCnt="10"/>
      <dgm:spPr/>
      <dgm:t>
        <a:bodyPr/>
        <a:lstStyle/>
        <a:p>
          <a:endParaRPr lang="en-GB"/>
        </a:p>
      </dgm:t>
    </dgm:pt>
    <dgm:pt modelId="{621035A4-7CD0-4D1A-88FC-566A2B048A79}" type="pres">
      <dgm:prSet presAssocID="{1EE52DEC-7515-46B6-A81B-DB7C6C6F3125}" presName="connectorText" presStyleLbl="sibTrans2D1" presStyleIdx="0" presStyleCnt="10"/>
      <dgm:spPr/>
      <dgm:t>
        <a:bodyPr/>
        <a:lstStyle/>
        <a:p>
          <a:endParaRPr lang="en-GB"/>
        </a:p>
      </dgm:t>
    </dgm:pt>
    <dgm:pt modelId="{F43669D1-3A9B-4548-B079-9E7E6281CDC0}" type="pres">
      <dgm:prSet presAssocID="{A32BC11D-970C-4BA8-B73C-4004BCEA01FD}" presName="node" presStyleLbl="node1" presStyleIdx="0" presStyleCnt="10">
        <dgm:presLayoutVars>
          <dgm:bulletEnabled val="1"/>
        </dgm:presLayoutVars>
      </dgm:prSet>
      <dgm:spPr/>
      <dgm:t>
        <a:bodyPr/>
        <a:lstStyle/>
        <a:p>
          <a:endParaRPr lang="en-GB"/>
        </a:p>
      </dgm:t>
    </dgm:pt>
    <dgm:pt modelId="{D71A652C-B95E-42E6-AE8B-F110DACC03BB}" type="pres">
      <dgm:prSet presAssocID="{98AB7793-B2AF-4860-8C49-CDC6C4C9655A}" presName="parTrans" presStyleLbl="sibTrans2D1" presStyleIdx="1" presStyleCnt="10"/>
      <dgm:spPr/>
      <dgm:t>
        <a:bodyPr/>
        <a:lstStyle/>
        <a:p>
          <a:endParaRPr lang="en-GB"/>
        </a:p>
      </dgm:t>
    </dgm:pt>
    <dgm:pt modelId="{737CB9BE-9196-49BF-90E9-28E10A9A498E}" type="pres">
      <dgm:prSet presAssocID="{98AB7793-B2AF-4860-8C49-CDC6C4C9655A}" presName="connectorText" presStyleLbl="sibTrans2D1" presStyleIdx="1" presStyleCnt="10"/>
      <dgm:spPr/>
      <dgm:t>
        <a:bodyPr/>
        <a:lstStyle/>
        <a:p>
          <a:endParaRPr lang="en-GB"/>
        </a:p>
      </dgm:t>
    </dgm:pt>
    <dgm:pt modelId="{357BDBE5-DF68-4964-8F23-D5733C89CEA4}" type="pres">
      <dgm:prSet presAssocID="{44C42D5D-D92C-4602-B314-91EB2DCCE00B}" presName="node" presStyleLbl="node1" presStyleIdx="1" presStyleCnt="10">
        <dgm:presLayoutVars>
          <dgm:bulletEnabled val="1"/>
        </dgm:presLayoutVars>
      </dgm:prSet>
      <dgm:spPr/>
      <dgm:t>
        <a:bodyPr/>
        <a:lstStyle/>
        <a:p>
          <a:endParaRPr lang="en-GB"/>
        </a:p>
      </dgm:t>
    </dgm:pt>
    <dgm:pt modelId="{A3EDEBDB-D691-427F-8F97-B6DC042F388F}" type="pres">
      <dgm:prSet presAssocID="{BE5560BC-C659-4019-8D2C-1E5C566EEDF1}" presName="parTrans" presStyleLbl="sibTrans2D1" presStyleIdx="2" presStyleCnt="10"/>
      <dgm:spPr/>
      <dgm:t>
        <a:bodyPr/>
        <a:lstStyle/>
        <a:p>
          <a:endParaRPr lang="en-GB"/>
        </a:p>
      </dgm:t>
    </dgm:pt>
    <dgm:pt modelId="{267E458C-B40E-45BC-8E35-0AF7013F989C}" type="pres">
      <dgm:prSet presAssocID="{BE5560BC-C659-4019-8D2C-1E5C566EEDF1}" presName="connectorText" presStyleLbl="sibTrans2D1" presStyleIdx="2" presStyleCnt="10"/>
      <dgm:spPr/>
      <dgm:t>
        <a:bodyPr/>
        <a:lstStyle/>
        <a:p>
          <a:endParaRPr lang="en-GB"/>
        </a:p>
      </dgm:t>
    </dgm:pt>
    <dgm:pt modelId="{AD8F4B92-4699-450B-8322-88AC8036ADC3}" type="pres">
      <dgm:prSet presAssocID="{E425A46F-54E4-4AC5-9428-414CB203B0CA}" presName="node" presStyleLbl="node1" presStyleIdx="2" presStyleCnt="10">
        <dgm:presLayoutVars>
          <dgm:bulletEnabled val="1"/>
        </dgm:presLayoutVars>
      </dgm:prSet>
      <dgm:spPr/>
      <dgm:t>
        <a:bodyPr/>
        <a:lstStyle/>
        <a:p>
          <a:endParaRPr lang="en-GB"/>
        </a:p>
      </dgm:t>
    </dgm:pt>
    <dgm:pt modelId="{1D52DAD1-7E42-49D2-8261-3CB1830E3824}" type="pres">
      <dgm:prSet presAssocID="{8BFC6A2F-F7EA-4F43-AF22-ECAA2E7B33B6}" presName="parTrans" presStyleLbl="sibTrans2D1" presStyleIdx="3" presStyleCnt="10"/>
      <dgm:spPr/>
      <dgm:t>
        <a:bodyPr/>
        <a:lstStyle/>
        <a:p>
          <a:endParaRPr lang="en-GB"/>
        </a:p>
      </dgm:t>
    </dgm:pt>
    <dgm:pt modelId="{5B4276DE-306D-4436-82BB-A5CE84DC051F}" type="pres">
      <dgm:prSet presAssocID="{8BFC6A2F-F7EA-4F43-AF22-ECAA2E7B33B6}" presName="connectorText" presStyleLbl="sibTrans2D1" presStyleIdx="3" presStyleCnt="10"/>
      <dgm:spPr/>
      <dgm:t>
        <a:bodyPr/>
        <a:lstStyle/>
        <a:p>
          <a:endParaRPr lang="en-GB"/>
        </a:p>
      </dgm:t>
    </dgm:pt>
    <dgm:pt modelId="{CD87D605-B443-4359-A79C-6B0D056673F0}" type="pres">
      <dgm:prSet presAssocID="{C28CF7B9-62E8-4599-BAE8-B623026F268B}" presName="node" presStyleLbl="node1" presStyleIdx="3" presStyleCnt="10">
        <dgm:presLayoutVars>
          <dgm:bulletEnabled val="1"/>
        </dgm:presLayoutVars>
      </dgm:prSet>
      <dgm:spPr/>
      <dgm:t>
        <a:bodyPr/>
        <a:lstStyle/>
        <a:p>
          <a:endParaRPr lang="en-GB"/>
        </a:p>
      </dgm:t>
    </dgm:pt>
    <dgm:pt modelId="{4804CCCB-DBB5-4125-945F-E4D2F678971E}" type="pres">
      <dgm:prSet presAssocID="{6267B784-7931-497C-AAF9-7D3A5AD572BB}" presName="parTrans" presStyleLbl="sibTrans2D1" presStyleIdx="4" presStyleCnt="10"/>
      <dgm:spPr/>
      <dgm:t>
        <a:bodyPr/>
        <a:lstStyle/>
        <a:p>
          <a:endParaRPr lang="en-GB"/>
        </a:p>
      </dgm:t>
    </dgm:pt>
    <dgm:pt modelId="{1A693E45-61E8-425A-80DD-69C657275559}" type="pres">
      <dgm:prSet presAssocID="{6267B784-7931-497C-AAF9-7D3A5AD572BB}" presName="connectorText" presStyleLbl="sibTrans2D1" presStyleIdx="4" presStyleCnt="10"/>
      <dgm:spPr/>
      <dgm:t>
        <a:bodyPr/>
        <a:lstStyle/>
        <a:p>
          <a:endParaRPr lang="en-GB"/>
        </a:p>
      </dgm:t>
    </dgm:pt>
    <dgm:pt modelId="{9C1C52AD-41A6-40D5-9BE9-886C4D2B3250}" type="pres">
      <dgm:prSet presAssocID="{248323C9-292C-49F3-B494-F678929B4C6E}" presName="node" presStyleLbl="node1" presStyleIdx="4" presStyleCnt="10">
        <dgm:presLayoutVars>
          <dgm:bulletEnabled val="1"/>
        </dgm:presLayoutVars>
      </dgm:prSet>
      <dgm:spPr/>
      <dgm:t>
        <a:bodyPr/>
        <a:lstStyle/>
        <a:p>
          <a:endParaRPr lang="en-GB"/>
        </a:p>
      </dgm:t>
    </dgm:pt>
    <dgm:pt modelId="{9F78ED63-AF6A-4054-9E46-4681FE5F2578}" type="pres">
      <dgm:prSet presAssocID="{8943CD48-C339-4C9B-AD7F-0B62113F32F9}" presName="parTrans" presStyleLbl="sibTrans2D1" presStyleIdx="5" presStyleCnt="10"/>
      <dgm:spPr/>
      <dgm:t>
        <a:bodyPr/>
        <a:lstStyle/>
        <a:p>
          <a:endParaRPr lang="en-GB"/>
        </a:p>
      </dgm:t>
    </dgm:pt>
    <dgm:pt modelId="{88B86C3A-9F57-464D-911E-586556F068F8}" type="pres">
      <dgm:prSet presAssocID="{8943CD48-C339-4C9B-AD7F-0B62113F32F9}" presName="connectorText" presStyleLbl="sibTrans2D1" presStyleIdx="5" presStyleCnt="10"/>
      <dgm:spPr/>
      <dgm:t>
        <a:bodyPr/>
        <a:lstStyle/>
        <a:p>
          <a:endParaRPr lang="en-GB"/>
        </a:p>
      </dgm:t>
    </dgm:pt>
    <dgm:pt modelId="{7A493325-6965-43DA-8AE6-E854BA05203F}" type="pres">
      <dgm:prSet presAssocID="{22DC8DDC-FCF1-4C7C-875C-76B06EEA745F}" presName="node" presStyleLbl="node1" presStyleIdx="5" presStyleCnt="10">
        <dgm:presLayoutVars>
          <dgm:bulletEnabled val="1"/>
        </dgm:presLayoutVars>
      </dgm:prSet>
      <dgm:spPr/>
      <dgm:t>
        <a:bodyPr/>
        <a:lstStyle/>
        <a:p>
          <a:endParaRPr lang="en-GB"/>
        </a:p>
      </dgm:t>
    </dgm:pt>
    <dgm:pt modelId="{69B5CDEC-DD2D-4373-91EE-423F73E5ACED}" type="pres">
      <dgm:prSet presAssocID="{90F1BFE0-3C79-4347-93AB-6BEECAB3CEC0}" presName="parTrans" presStyleLbl="sibTrans2D1" presStyleIdx="6" presStyleCnt="10"/>
      <dgm:spPr/>
      <dgm:t>
        <a:bodyPr/>
        <a:lstStyle/>
        <a:p>
          <a:endParaRPr lang="en-GB"/>
        </a:p>
      </dgm:t>
    </dgm:pt>
    <dgm:pt modelId="{B4CB4C36-F22F-4397-8FB6-894B3048AC16}" type="pres">
      <dgm:prSet presAssocID="{90F1BFE0-3C79-4347-93AB-6BEECAB3CEC0}" presName="connectorText" presStyleLbl="sibTrans2D1" presStyleIdx="6" presStyleCnt="10"/>
      <dgm:spPr/>
      <dgm:t>
        <a:bodyPr/>
        <a:lstStyle/>
        <a:p>
          <a:endParaRPr lang="en-GB"/>
        </a:p>
      </dgm:t>
    </dgm:pt>
    <dgm:pt modelId="{525188AC-A4CB-455C-B5C2-28E3749AE392}" type="pres">
      <dgm:prSet presAssocID="{88FEEF2E-EB82-4110-BBEC-BEE5D64C0BEB}" presName="node" presStyleLbl="node1" presStyleIdx="6" presStyleCnt="10">
        <dgm:presLayoutVars>
          <dgm:bulletEnabled val="1"/>
        </dgm:presLayoutVars>
      </dgm:prSet>
      <dgm:spPr/>
      <dgm:t>
        <a:bodyPr/>
        <a:lstStyle/>
        <a:p>
          <a:endParaRPr lang="en-GB"/>
        </a:p>
      </dgm:t>
    </dgm:pt>
    <dgm:pt modelId="{B9DE5AC4-517A-4BDA-B1A4-A68C44EB7532}" type="pres">
      <dgm:prSet presAssocID="{7C487FE5-23B0-4862-81C0-CCA99A64A0F7}" presName="parTrans" presStyleLbl="sibTrans2D1" presStyleIdx="7" presStyleCnt="10"/>
      <dgm:spPr/>
      <dgm:t>
        <a:bodyPr/>
        <a:lstStyle/>
        <a:p>
          <a:endParaRPr lang="en-GB"/>
        </a:p>
      </dgm:t>
    </dgm:pt>
    <dgm:pt modelId="{A37697C7-2ECC-422D-BE3D-DE4F831F5BA9}" type="pres">
      <dgm:prSet presAssocID="{7C487FE5-23B0-4862-81C0-CCA99A64A0F7}" presName="connectorText" presStyleLbl="sibTrans2D1" presStyleIdx="7" presStyleCnt="10"/>
      <dgm:spPr/>
      <dgm:t>
        <a:bodyPr/>
        <a:lstStyle/>
        <a:p>
          <a:endParaRPr lang="en-GB"/>
        </a:p>
      </dgm:t>
    </dgm:pt>
    <dgm:pt modelId="{DE4F8DAD-B6F1-4280-837D-606BD21ECE7B}" type="pres">
      <dgm:prSet presAssocID="{40311B40-846C-4681-9252-C4D8EC4022A1}" presName="node" presStyleLbl="node1" presStyleIdx="7" presStyleCnt="10">
        <dgm:presLayoutVars>
          <dgm:bulletEnabled val="1"/>
        </dgm:presLayoutVars>
      </dgm:prSet>
      <dgm:spPr/>
      <dgm:t>
        <a:bodyPr/>
        <a:lstStyle/>
        <a:p>
          <a:endParaRPr lang="en-GB"/>
        </a:p>
      </dgm:t>
    </dgm:pt>
    <dgm:pt modelId="{7D4C49CD-7D22-4501-8BE5-86A19E6C2F3A}" type="pres">
      <dgm:prSet presAssocID="{4061CD1D-23CB-46C9-A054-0149F1FE73B2}" presName="parTrans" presStyleLbl="sibTrans2D1" presStyleIdx="8" presStyleCnt="10"/>
      <dgm:spPr/>
      <dgm:t>
        <a:bodyPr/>
        <a:lstStyle/>
        <a:p>
          <a:endParaRPr lang="en-GB"/>
        </a:p>
      </dgm:t>
    </dgm:pt>
    <dgm:pt modelId="{CE0EB03A-709A-4BAA-9D52-6B818AA3F37C}" type="pres">
      <dgm:prSet presAssocID="{4061CD1D-23CB-46C9-A054-0149F1FE73B2}" presName="connectorText" presStyleLbl="sibTrans2D1" presStyleIdx="8" presStyleCnt="10"/>
      <dgm:spPr/>
      <dgm:t>
        <a:bodyPr/>
        <a:lstStyle/>
        <a:p>
          <a:endParaRPr lang="en-GB"/>
        </a:p>
      </dgm:t>
    </dgm:pt>
    <dgm:pt modelId="{F38BFBED-6B3F-4880-AC3A-C4281AD76A8E}" type="pres">
      <dgm:prSet presAssocID="{11B97BB2-B054-4E67-B12B-FECA4360CE0C}" presName="node" presStyleLbl="node1" presStyleIdx="8" presStyleCnt="10">
        <dgm:presLayoutVars>
          <dgm:bulletEnabled val="1"/>
        </dgm:presLayoutVars>
      </dgm:prSet>
      <dgm:spPr/>
      <dgm:t>
        <a:bodyPr/>
        <a:lstStyle/>
        <a:p>
          <a:endParaRPr lang="en-GB"/>
        </a:p>
      </dgm:t>
    </dgm:pt>
    <dgm:pt modelId="{98F54131-4157-4F3B-B1A2-EC24B0296D3D}" type="pres">
      <dgm:prSet presAssocID="{0871CD2F-EEA0-44F1-AFEC-59C7B432169A}" presName="parTrans" presStyleLbl="sibTrans2D1" presStyleIdx="9" presStyleCnt="10"/>
      <dgm:spPr/>
      <dgm:t>
        <a:bodyPr/>
        <a:lstStyle/>
        <a:p>
          <a:endParaRPr lang="en-GB"/>
        </a:p>
      </dgm:t>
    </dgm:pt>
    <dgm:pt modelId="{049B99B3-4C95-4DAE-87C1-41532D472666}" type="pres">
      <dgm:prSet presAssocID="{0871CD2F-EEA0-44F1-AFEC-59C7B432169A}" presName="connectorText" presStyleLbl="sibTrans2D1" presStyleIdx="9" presStyleCnt="10"/>
      <dgm:spPr/>
      <dgm:t>
        <a:bodyPr/>
        <a:lstStyle/>
        <a:p>
          <a:endParaRPr lang="en-GB"/>
        </a:p>
      </dgm:t>
    </dgm:pt>
    <dgm:pt modelId="{43640BD8-273C-43C1-A73A-C31CBCAA3416}" type="pres">
      <dgm:prSet presAssocID="{06984E5E-904E-47AD-94AF-CACA1F055DF5}" presName="node" presStyleLbl="node1" presStyleIdx="9" presStyleCnt="10">
        <dgm:presLayoutVars>
          <dgm:bulletEnabled val="1"/>
        </dgm:presLayoutVars>
      </dgm:prSet>
      <dgm:spPr/>
      <dgm:t>
        <a:bodyPr/>
        <a:lstStyle/>
        <a:p>
          <a:endParaRPr lang="en-GB"/>
        </a:p>
      </dgm:t>
    </dgm:pt>
  </dgm:ptLst>
  <dgm:cxnLst>
    <dgm:cxn modelId="{1F705246-831A-2447-96DB-B697EAF9A398}" type="presOf" srcId="{1EE52DEC-7515-46B6-A81B-DB7C6C6F3125}" destId="{621035A4-7CD0-4D1A-88FC-566A2B048A79}" srcOrd="1" destOrd="0" presId="urn:microsoft.com/office/officeart/2005/8/layout/radial5"/>
    <dgm:cxn modelId="{7C189489-E6E5-1E46-9C2B-6A36C1E74127}" type="presOf" srcId="{8943CD48-C339-4C9B-AD7F-0B62113F32F9}" destId="{88B86C3A-9F57-464D-911E-586556F068F8}" srcOrd="1" destOrd="0" presId="urn:microsoft.com/office/officeart/2005/8/layout/radial5"/>
    <dgm:cxn modelId="{6DB7955A-2503-DE4E-A7AB-23F834BACB69}" type="presOf" srcId="{E425A46F-54E4-4AC5-9428-414CB203B0CA}" destId="{AD8F4B92-4699-450B-8322-88AC8036ADC3}" srcOrd="0" destOrd="0" presId="urn:microsoft.com/office/officeart/2005/8/layout/radial5"/>
    <dgm:cxn modelId="{8B53D495-C6E9-674A-AA41-EBD728F5E9A3}" type="presOf" srcId="{BE5560BC-C659-4019-8D2C-1E5C566EEDF1}" destId="{A3EDEBDB-D691-427F-8F97-B6DC042F388F}" srcOrd="0" destOrd="0" presId="urn:microsoft.com/office/officeart/2005/8/layout/radial5"/>
    <dgm:cxn modelId="{32BB72D0-DCB1-482D-859C-A0CA1463051B}" srcId="{41FDEDDA-1A69-4B5F-8145-C0A38C21EF9E}" destId="{587745EA-24E4-4408-9893-0F9CC1DB64E1}" srcOrd="0" destOrd="0" parTransId="{574FAC05-A199-4271-8A84-A6082322D4AB}" sibTransId="{B67C8E40-74AA-4A88-A1D5-B8696EF2104C}"/>
    <dgm:cxn modelId="{6F081B01-ABDA-3D4B-8231-F45D4D4120F2}" type="presOf" srcId="{8943CD48-C339-4C9B-AD7F-0B62113F32F9}" destId="{9F78ED63-AF6A-4054-9E46-4681FE5F2578}" srcOrd="0" destOrd="0" presId="urn:microsoft.com/office/officeart/2005/8/layout/radial5"/>
    <dgm:cxn modelId="{600F3C59-E209-F443-8001-0612124651F0}" type="presOf" srcId="{41FDEDDA-1A69-4B5F-8145-C0A38C21EF9E}" destId="{E10729BB-0CB7-4DB5-831D-75AEACCB6FC6}" srcOrd="0" destOrd="0" presId="urn:microsoft.com/office/officeart/2005/8/layout/radial5"/>
    <dgm:cxn modelId="{2901385D-ED83-477B-AFE2-8AEF459E6CE5}" srcId="{587745EA-24E4-4408-9893-0F9CC1DB64E1}" destId="{44C42D5D-D92C-4602-B314-91EB2DCCE00B}" srcOrd="1" destOrd="0" parTransId="{98AB7793-B2AF-4860-8C49-CDC6C4C9655A}" sibTransId="{5E9E4697-C759-45A4-9668-F4A79DA2FBEA}"/>
    <dgm:cxn modelId="{C78F6CA0-A113-F24D-8118-E542B6366818}" type="presOf" srcId="{88FEEF2E-EB82-4110-BBEC-BEE5D64C0BEB}" destId="{525188AC-A4CB-455C-B5C2-28E3749AE392}" srcOrd="0" destOrd="0" presId="urn:microsoft.com/office/officeart/2005/8/layout/radial5"/>
    <dgm:cxn modelId="{09DEE9E9-74FA-AD42-B8CA-BF89B35D6BB8}" type="presOf" srcId="{98AB7793-B2AF-4860-8C49-CDC6C4C9655A}" destId="{737CB9BE-9196-49BF-90E9-28E10A9A498E}" srcOrd="1" destOrd="0" presId="urn:microsoft.com/office/officeart/2005/8/layout/radial5"/>
    <dgm:cxn modelId="{F6906BE0-1B4B-4746-81B4-F1D64A273C10}" type="presOf" srcId="{98AB7793-B2AF-4860-8C49-CDC6C4C9655A}" destId="{D71A652C-B95E-42E6-AE8B-F110DACC03BB}" srcOrd="0" destOrd="0" presId="urn:microsoft.com/office/officeart/2005/8/layout/radial5"/>
    <dgm:cxn modelId="{06CEB545-F03E-904A-8179-6E23D2390482}" type="presOf" srcId="{7C487FE5-23B0-4862-81C0-CCA99A64A0F7}" destId="{B9DE5AC4-517A-4BDA-B1A4-A68C44EB7532}" srcOrd="0" destOrd="0" presId="urn:microsoft.com/office/officeart/2005/8/layout/radial5"/>
    <dgm:cxn modelId="{A3785613-0457-314E-8027-A6B187C34926}" type="presOf" srcId="{22DC8DDC-FCF1-4C7C-875C-76B06EEA745F}" destId="{7A493325-6965-43DA-8AE6-E854BA05203F}" srcOrd="0" destOrd="0" presId="urn:microsoft.com/office/officeart/2005/8/layout/radial5"/>
    <dgm:cxn modelId="{192075A3-DEC1-7D48-B505-B7B044B527EC}" type="presOf" srcId="{7C487FE5-23B0-4862-81C0-CCA99A64A0F7}" destId="{A37697C7-2ECC-422D-BE3D-DE4F831F5BA9}" srcOrd="1" destOrd="0" presId="urn:microsoft.com/office/officeart/2005/8/layout/radial5"/>
    <dgm:cxn modelId="{94E78ADA-100B-D348-A5C7-85B2728CD6D8}" type="presOf" srcId="{11B97BB2-B054-4E67-B12B-FECA4360CE0C}" destId="{F38BFBED-6B3F-4880-AC3A-C4281AD76A8E}" srcOrd="0" destOrd="0" presId="urn:microsoft.com/office/officeart/2005/8/layout/radial5"/>
    <dgm:cxn modelId="{49079C48-E58E-4C3D-9B52-CF30EBEE5006}" srcId="{587745EA-24E4-4408-9893-0F9CC1DB64E1}" destId="{06984E5E-904E-47AD-94AF-CACA1F055DF5}" srcOrd="9" destOrd="0" parTransId="{0871CD2F-EEA0-44F1-AFEC-59C7B432169A}" sibTransId="{A57660DD-2F93-41FD-BC36-54792A2E0A4B}"/>
    <dgm:cxn modelId="{6953F2C4-7312-C248-9CDF-C5279D410F4F}" type="presOf" srcId="{BE5560BC-C659-4019-8D2C-1E5C566EEDF1}" destId="{267E458C-B40E-45BC-8E35-0AF7013F989C}" srcOrd="1" destOrd="0" presId="urn:microsoft.com/office/officeart/2005/8/layout/radial5"/>
    <dgm:cxn modelId="{E73FC092-6C1C-4F44-8C02-7030EA6A8FAA}" type="presOf" srcId="{1EE52DEC-7515-46B6-A81B-DB7C6C6F3125}" destId="{1B5A078A-549B-4DF8-972D-63BAEF09A898}" srcOrd="0" destOrd="0" presId="urn:microsoft.com/office/officeart/2005/8/layout/radial5"/>
    <dgm:cxn modelId="{4F005B7C-C3AF-AB4E-A505-832C9C938FB2}" type="presOf" srcId="{40311B40-846C-4681-9252-C4D8EC4022A1}" destId="{DE4F8DAD-B6F1-4280-837D-606BD21ECE7B}" srcOrd="0" destOrd="0" presId="urn:microsoft.com/office/officeart/2005/8/layout/radial5"/>
    <dgm:cxn modelId="{019D02CA-3A1C-5641-83C9-3811BE5EE43A}" type="presOf" srcId="{8BFC6A2F-F7EA-4F43-AF22-ECAA2E7B33B6}" destId="{1D52DAD1-7E42-49D2-8261-3CB1830E3824}" srcOrd="0" destOrd="0" presId="urn:microsoft.com/office/officeart/2005/8/layout/radial5"/>
    <dgm:cxn modelId="{61A9C64A-DED1-D54A-89A0-115A22815E75}" type="presOf" srcId="{6267B784-7931-497C-AAF9-7D3A5AD572BB}" destId="{1A693E45-61E8-425A-80DD-69C657275559}" srcOrd="1" destOrd="0" presId="urn:microsoft.com/office/officeart/2005/8/layout/radial5"/>
    <dgm:cxn modelId="{CB82110D-A274-FF43-A8D7-709A8CDF62ED}" type="presOf" srcId="{C28CF7B9-62E8-4599-BAE8-B623026F268B}" destId="{CD87D605-B443-4359-A79C-6B0D056673F0}" srcOrd="0" destOrd="0" presId="urn:microsoft.com/office/officeart/2005/8/layout/radial5"/>
    <dgm:cxn modelId="{20B0076D-7597-C940-B101-6B1103924222}" type="presOf" srcId="{0871CD2F-EEA0-44F1-AFEC-59C7B432169A}" destId="{98F54131-4157-4F3B-B1A2-EC24B0296D3D}" srcOrd="0" destOrd="0" presId="urn:microsoft.com/office/officeart/2005/8/layout/radial5"/>
    <dgm:cxn modelId="{E12E2EA3-AD61-CD4C-8DCC-8F728E39597B}" type="presOf" srcId="{8BFC6A2F-F7EA-4F43-AF22-ECAA2E7B33B6}" destId="{5B4276DE-306D-4436-82BB-A5CE84DC051F}" srcOrd="1" destOrd="0" presId="urn:microsoft.com/office/officeart/2005/8/layout/radial5"/>
    <dgm:cxn modelId="{38B7EE08-2D06-3744-92F1-3D64C4A095C4}" type="presOf" srcId="{A32BC11D-970C-4BA8-B73C-4004BCEA01FD}" destId="{F43669D1-3A9B-4548-B079-9E7E6281CDC0}" srcOrd="0" destOrd="0" presId="urn:microsoft.com/office/officeart/2005/8/layout/radial5"/>
    <dgm:cxn modelId="{D3278A41-BB83-9B48-8947-F53A40876CDE}" type="presOf" srcId="{587745EA-24E4-4408-9893-0F9CC1DB64E1}" destId="{F4A287F1-5488-4A03-8361-F296811BF528}" srcOrd="0" destOrd="0" presId="urn:microsoft.com/office/officeart/2005/8/layout/radial5"/>
    <dgm:cxn modelId="{6758F65A-B98D-184C-B070-7FC369F65AB9}" type="presOf" srcId="{90F1BFE0-3C79-4347-93AB-6BEECAB3CEC0}" destId="{B4CB4C36-F22F-4397-8FB6-894B3048AC16}" srcOrd="1" destOrd="0" presId="urn:microsoft.com/office/officeart/2005/8/layout/radial5"/>
    <dgm:cxn modelId="{9001EA69-8DBC-2E4F-B9FF-FACD30ED6D01}" type="presOf" srcId="{06984E5E-904E-47AD-94AF-CACA1F055DF5}" destId="{43640BD8-273C-43C1-A73A-C31CBCAA3416}" srcOrd="0" destOrd="0" presId="urn:microsoft.com/office/officeart/2005/8/layout/radial5"/>
    <dgm:cxn modelId="{2EC52527-0806-4B35-A30B-402C2492E742}" srcId="{587745EA-24E4-4408-9893-0F9CC1DB64E1}" destId="{E425A46F-54E4-4AC5-9428-414CB203B0CA}" srcOrd="2" destOrd="0" parTransId="{BE5560BC-C659-4019-8D2C-1E5C566EEDF1}" sibTransId="{D8DA4639-7F67-4A2D-BA19-B1ED88E548F9}"/>
    <dgm:cxn modelId="{E6924F71-D304-4045-98DB-EAF3A73EC17A}" type="presOf" srcId="{6267B784-7931-497C-AAF9-7D3A5AD572BB}" destId="{4804CCCB-DBB5-4125-945F-E4D2F678971E}" srcOrd="0" destOrd="0" presId="urn:microsoft.com/office/officeart/2005/8/layout/radial5"/>
    <dgm:cxn modelId="{399BD302-1163-4CA7-9513-0ACCF947DD1D}" srcId="{587745EA-24E4-4408-9893-0F9CC1DB64E1}" destId="{248323C9-292C-49F3-B494-F678929B4C6E}" srcOrd="4" destOrd="0" parTransId="{6267B784-7931-497C-AAF9-7D3A5AD572BB}" sibTransId="{AFCF439F-C060-47CC-83BA-5E61847F45BB}"/>
    <dgm:cxn modelId="{F66DF237-C16D-48C7-AA85-004E9715A286}" srcId="{587745EA-24E4-4408-9893-0F9CC1DB64E1}" destId="{88FEEF2E-EB82-4110-BBEC-BEE5D64C0BEB}" srcOrd="6" destOrd="0" parTransId="{90F1BFE0-3C79-4347-93AB-6BEECAB3CEC0}" sibTransId="{7A01FFA8-2072-483C-B369-3BD6D52E5A47}"/>
    <dgm:cxn modelId="{2A292E2A-7B5B-4DAD-B848-E36D6BB7B8F1}" srcId="{587745EA-24E4-4408-9893-0F9CC1DB64E1}" destId="{22DC8DDC-FCF1-4C7C-875C-76B06EEA745F}" srcOrd="5" destOrd="0" parTransId="{8943CD48-C339-4C9B-AD7F-0B62113F32F9}" sibTransId="{1AA36D82-5CD0-4607-B986-0E3208198D18}"/>
    <dgm:cxn modelId="{4A6B4B54-4A1F-E64F-94AB-A2F89B2E8437}" type="presOf" srcId="{90F1BFE0-3C79-4347-93AB-6BEECAB3CEC0}" destId="{69B5CDEC-DD2D-4373-91EE-423F73E5ACED}" srcOrd="0" destOrd="0" presId="urn:microsoft.com/office/officeart/2005/8/layout/radial5"/>
    <dgm:cxn modelId="{7139691F-01F5-4078-AC08-588FCC7EC849}" srcId="{587745EA-24E4-4408-9893-0F9CC1DB64E1}" destId="{C28CF7B9-62E8-4599-BAE8-B623026F268B}" srcOrd="3" destOrd="0" parTransId="{8BFC6A2F-F7EA-4F43-AF22-ECAA2E7B33B6}" sibTransId="{569BCE7C-FC71-4770-80D5-544FA997C908}"/>
    <dgm:cxn modelId="{54B4ACE8-D9EA-4441-8EDF-7B1872BDBEB5}" srcId="{587745EA-24E4-4408-9893-0F9CC1DB64E1}" destId="{40311B40-846C-4681-9252-C4D8EC4022A1}" srcOrd="7" destOrd="0" parTransId="{7C487FE5-23B0-4862-81C0-CCA99A64A0F7}" sibTransId="{537277FB-F173-4FE0-9D7D-C4BA1976E526}"/>
    <dgm:cxn modelId="{B8C32628-5351-4FA5-898B-A41371C063A4}" srcId="{587745EA-24E4-4408-9893-0F9CC1DB64E1}" destId="{11B97BB2-B054-4E67-B12B-FECA4360CE0C}" srcOrd="8" destOrd="0" parTransId="{4061CD1D-23CB-46C9-A054-0149F1FE73B2}" sibTransId="{A819B4DF-8AC1-4AA2-89DF-F0D42B59079F}"/>
    <dgm:cxn modelId="{16B62F53-218D-4488-9AA5-0011F1BC92CD}" srcId="{587745EA-24E4-4408-9893-0F9CC1DB64E1}" destId="{A32BC11D-970C-4BA8-B73C-4004BCEA01FD}" srcOrd="0" destOrd="0" parTransId="{1EE52DEC-7515-46B6-A81B-DB7C6C6F3125}" sibTransId="{054A3A18-1CB3-40DE-8A1D-D3F1970D5D01}"/>
    <dgm:cxn modelId="{1F8E1121-6082-2B48-B1D2-309BDE3C558A}" type="presOf" srcId="{44C42D5D-D92C-4602-B314-91EB2DCCE00B}" destId="{357BDBE5-DF68-4964-8F23-D5733C89CEA4}" srcOrd="0" destOrd="0" presId="urn:microsoft.com/office/officeart/2005/8/layout/radial5"/>
    <dgm:cxn modelId="{5207FD94-C89F-1440-83B1-0FC8B958D557}" type="presOf" srcId="{4061CD1D-23CB-46C9-A054-0149F1FE73B2}" destId="{7D4C49CD-7D22-4501-8BE5-86A19E6C2F3A}" srcOrd="0" destOrd="0" presId="urn:microsoft.com/office/officeart/2005/8/layout/radial5"/>
    <dgm:cxn modelId="{01761770-88DC-574D-BDA1-11CD45F4512A}" type="presOf" srcId="{4061CD1D-23CB-46C9-A054-0149F1FE73B2}" destId="{CE0EB03A-709A-4BAA-9D52-6B818AA3F37C}" srcOrd="1" destOrd="0" presId="urn:microsoft.com/office/officeart/2005/8/layout/radial5"/>
    <dgm:cxn modelId="{657E7DDC-585C-5B46-851C-8C14883EB4AD}" type="presOf" srcId="{248323C9-292C-49F3-B494-F678929B4C6E}" destId="{9C1C52AD-41A6-40D5-9BE9-886C4D2B3250}" srcOrd="0" destOrd="0" presId="urn:microsoft.com/office/officeart/2005/8/layout/radial5"/>
    <dgm:cxn modelId="{522138EA-CB7C-1248-A247-F7340495A9AB}" type="presOf" srcId="{0871CD2F-EEA0-44F1-AFEC-59C7B432169A}" destId="{049B99B3-4C95-4DAE-87C1-41532D472666}" srcOrd="1" destOrd="0" presId="urn:microsoft.com/office/officeart/2005/8/layout/radial5"/>
    <dgm:cxn modelId="{C5219AB4-25D3-D34D-9451-7F79DA918963}" type="presParOf" srcId="{E10729BB-0CB7-4DB5-831D-75AEACCB6FC6}" destId="{F4A287F1-5488-4A03-8361-F296811BF528}" srcOrd="0" destOrd="0" presId="urn:microsoft.com/office/officeart/2005/8/layout/radial5"/>
    <dgm:cxn modelId="{931CE48C-6F0A-D34C-A8C8-A07F166456E1}" type="presParOf" srcId="{E10729BB-0CB7-4DB5-831D-75AEACCB6FC6}" destId="{1B5A078A-549B-4DF8-972D-63BAEF09A898}" srcOrd="1" destOrd="0" presId="urn:microsoft.com/office/officeart/2005/8/layout/radial5"/>
    <dgm:cxn modelId="{9DA459EB-B960-AF4A-94BA-78FC73BAB2D0}" type="presParOf" srcId="{1B5A078A-549B-4DF8-972D-63BAEF09A898}" destId="{621035A4-7CD0-4D1A-88FC-566A2B048A79}" srcOrd="0" destOrd="0" presId="urn:microsoft.com/office/officeart/2005/8/layout/radial5"/>
    <dgm:cxn modelId="{54783F4C-6084-1B4F-8E7F-4C9750860C81}" type="presParOf" srcId="{E10729BB-0CB7-4DB5-831D-75AEACCB6FC6}" destId="{F43669D1-3A9B-4548-B079-9E7E6281CDC0}" srcOrd="2" destOrd="0" presId="urn:microsoft.com/office/officeart/2005/8/layout/radial5"/>
    <dgm:cxn modelId="{9109EEC8-4695-3841-AA1D-B6513F4A5588}" type="presParOf" srcId="{E10729BB-0CB7-4DB5-831D-75AEACCB6FC6}" destId="{D71A652C-B95E-42E6-AE8B-F110DACC03BB}" srcOrd="3" destOrd="0" presId="urn:microsoft.com/office/officeart/2005/8/layout/radial5"/>
    <dgm:cxn modelId="{98B4C6A4-C672-FB4B-8F17-D53785BAEA96}" type="presParOf" srcId="{D71A652C-B95E-42E6-AE8B-F110DACC03BB}" destId="{737CB9BE-9196-49BF-90E9-28E10A9A498E}" srcOrd="0" destOrd="0" presId="urn:microsoft.com/office/officeart/2005/8/layout/radial5"/>
    <dgm:cxn modelId="{C06EA200-2620-8B4B-AB45-FE2DD2BAC438}" type="presParOf" srcId="{E10729BB-0CB7-4DB5-831D-75AEACCB6FC6}" destId="{357BDBE5-DF68-4964-8F23-D5733C89CEA4}" srcOrd="4" destOrd="0" presId="urn:microsoft.com/office/officeart/2005/8/layout/radial5"/>
    <dgm:cxn modelId="{E37C5D74-7BBA-4F4C-9631-94A5A127E577}" type="presParOf" srcId="{E10729BB-0CB7-4DB5-831D-75AEACCB6FC6}" destId="{A3EDEBDB-D691-427F-8F97-B6DC042F388F}" srcOrd="5" destOrd="0" presId="urn:microsoft.com/office/officeart/2005/8/layout/radial5"/>
    <dgm:cxn modelId="{CA0672DD-E69A-8243-9D62-6CC24ABEF8BE}" type="presParOf" srcId="{A3EDEBDB-D691-427F-8F97-B6DC042F388F}" destId="{267E458C-B40E-45BC-8E35-0AF7013F989C}" srcOrd="0" destOrd="0" presId="urn:microsoft.com/office/officeart/2005/8/layout/radial5"/>
    <dgm:cxn modelId="{F6FB217E-377D-1F41-B470-B0774C21A03D}" type="presParOf" srcId="{E10729BB-0CB7-4DB5-831D-75AEACCB6FC6}" destId="{AD8F4B92-4699-450B-8322-88AC8036ADC3}" srcOrd="6" destOrd="0" presId="urn:microsoft.com/office/officeart/2005/8/layout/radial5"/>
    <dgm:cxn modelId="{A841271B-3251-A840-95A8-258C34D2121A}" type="presParOf" srcId="{E10729BB-0CB7-4DB5-831D-75AEACCB6FC6}" destId="{1D52DAD1-7E42-49D2-8261-3CB1830E3824}" srcOrd="7" destOrd="0" presId="urn:microsoft.com/office/officeart/2005/8/layout/radial5"/>
    <dgm:cxn modelId="{434ED2EF-B6C4-AB41-A117-1E67E613A10E}" type="presParOf" srcId="{1D52DAD1-7E42-49D2-8261-3CB1830E3824}" destId="{5B4276DE-306D-4436-82BB-A5CE84DC051F}" srcOrd="0" destOrd="0" presId="urn:microsoft.com/office/officeart/2005/8/layout/radial5"/>
    <dgm:cxn modelId="{18C11B24-3587-5645-BD2E-246E988FD2B1}" type="presParOf" srcId="{E10729BB-0CB7-4DB5-831D-75AEACCB6FC6}" destId="{CD87D605-B443-4359-A79C-6B0D056673F0}" srcOrd="8" destOrd="0" presId="urn:microsoft.com/office/officeart/2005/8/layout/radial5"/>
    <dgm:cxn modelId="{8A34C9B8-DD37-324A-8E50-841D9BFA9B8E}" type="presParOf" srcId="{E10729BB-0CB7-4DB5-831D-75AEACCB6FC6}" destId="{4804CCCB-DBB5-4125-945F-E4D2F678971E}" srcOrd="9" destOrd="0" presId="urn:microsoft.com/office/officeart/2005/8/layout/radial5"/>
    <dgm:cxn modelId="{78216D24-FDFA-3649-81BC-04A61F4C8FBF}" type="presParOf" srcId="{4804CCCB-DBB5-4125-945F-E4D2F678971E}" destId="{1A693E45-61E8-425A-80DD-69C657275559}" srcOrd="0" destOrd="0" presId="urn:microsoft.com/office/officeart/2005/8/layout/radial5"/>
    <dgm:cxn modelId="{F0DA7C5F-2BE8-8042-85DA-743D84782B16}" type="presParOf" srcId="{E10729BB-0CB7-4DB5-831D-75AEACCB6FC6}" destId="{9C1C52AD-41A6-40D5-9BE9-886C4D2B3250}" srcOrd="10" destOrd="0" presId="urn:microsoft.com/office/officeart/2005/8/layout/radial5"/>
    <dgm:cxn modelId="{0D20469A-3098-2841-BEED-F6EA0DA75C29}" type="presParOf" srcId="{E10729BB-0CB7-4DB5-831D-75AEACCB6FC6}" destId="{9F78ED63-AF6A-4054-9E46-4681FE5F2578}" srcOrd="11" destOrd="0" presId="urn:microsoft.com/office/officeart/2005/8/layout/radial5"/>
    <dgm:cxn modelId="{6627130A-07CB-1347-A110-28801DBE5944}" type="presParOf" srcId="{9F78ED63-AF6A-4054-9E46-4681FE5F2578}" destId="{88B86C3A-9F57-464D-911E-586556F068F8}" srcOrd="0" destOrd="0" presId="urn:microsoft.com/office/officeart/2005/8/layout/radial5"/>
    <dgm:cxn modelId="{A5637AE9-8A65-A44B-8A0C-2B2485702184}" type="presParOf" srcId="{E10729BB-0CB7-4DB5-831D-75AEACCB6FC6}" destId="{7A493325-6965-43DA-8AE6-E854BA05203F}" srcOrd="12" destOrd="0" presId="urn:microsoft.com/office/officeart/2005/8/layout/radial5"/>
    <dgm:cxn modelId="{6D9DDE5D-693F-9948-8371-A392311CC518}" type="presParOf" srcId="{E10729BB-0CB7-4DB5-831D-75AEACCB6FC6}" destId="{69B5CDEC-DD2D-4373-91EE-423F73E5ACED}" srcOrd="13" destOrd="0" presId="urn:microsoft.com/office/officeart/2005/8/layout/radial5"/>
    <dgm:cxn modelId="{D2A82855-AFEB-C046-8DA2-B99631E8EAA0}" type="presParOf" srcId="{69B5CDEC-DD2D-4373-91EE-423F73E5ACED}" destId="{B4CB4C36-F22F-4397-8FB6-894B3048AC16}" srcOrd="0" destOrd="0" presId="urn:microsoft.com/office/officeart/2005/8/layout/radial5"/>
    <dgm:cxn modelId="{6ABC0E1C-C58B-BD44-9ECA-8D4532087401}" type="presParOf" srcId="{E10729BB-0CB7-4DB5-831D-75AEACCB6FC6}" destId="{525188AC-A4CB-455C-B5C2-28E3749AE392}" srcOrd="14" destOrd="0" presId="urn:microsoft.com/office/officeart/2005/8/layout/radial5"/>
    <dgm:cxn modelId="{21B815F4-F2F6-2A49-993F-0442DE2EB975}" type="presParOf" srcId="{E10729BB-0CB7-4DB5-831D-75AEACCB6FC6}" destId="{B9DE5AC4-517A-4BDA-B1A4-A68C44EB7532}" srcOrd="15" destOrd="0" presId="urn:microsoft.com/office/officeart/2005/8/layout/radial5"/>
    <dgm:cxn modelId="{5D454C1B-8153-A045-AD15-668A3ED15FC1}" type="presParOf" srcId="{B9DE5AC4-517A-4BDA-B1A4-A68C44EB7532}" destId="{A37697C7-2ECC-422D-BE3D-DE4F831F5BA9}" srcOrd="0" destOrd="0" presId="urn:microsoft.com/office/officeart/2005/8/layout/radial5"/>
    <dgm:cxn modelId="{05A3417B-5674-2D42-B505-E05F032BCF43}" type="presParOf" srcId="{E10729BB-0CB7-4DB5-831D-75AEACCB6FC6}" destId="{DE4F8DAD-B6F1-4280-837D-606BD21ECE7B}" srcOrd="16" destOrd="0" presId="urn:microsoft.com/office/officeart/2005/8/layout/radial5"/>
    <dgm:cxn modelId="{3F3DB3DD-628E-A84D-8038-2BB1966DA982}" type="presParOf" srcId="{E10729BB-0CB7-4DB5-831D-75AEACCB6FC6}" destId="{7D4C49CD-7D22-4501-8BE5-86A19E6C2F3A}" srcOrd="17" destOrd="0" presId="urn:microsoft.com/office/officeart/2005/8/layout/radial5"/>
    <dgm:cxn modelId="{0B21AB15-E083-8348-9FEB-04D423F7CDE0}" type="presParOf" srcId="{7D4C49CD-7D22-4501-8BE5-86A19E6C2F3A}" destId="{CE0EB03A-709A-4BAA-9D52-6B818AA3F37C}" srcOrd="0" destOrd="0" presId="urn:microsoft.com/office/officeart/2005/8/layout/radial5"/>
    <dgm:cxn modelId="{8457A90D-3C54-A749-B07C-36C1ED11221D}" type="presParOf" srcId="{E10729BB-0CB7-4DB5-831D-75AEACCB6FC6}" destId="{F38BFBED-6B3F-4880-AC3A-C4281AD76A8E}" srcOrd="18" destOrd="0" presId="urn:microsoft.com/office/officeart/2005/8/layout/radial5"/>
    <dgm:cxn modelId="{C765D9D9-DF9A-CD42-98A5-7E56B4A91D79}" type="presParOf" srcId="{E10729BB-0CB7-4DB5-831D-75AEACCB6FC6}" destId="{98F54131-4157-4F3B-B1A2-EC24B0296D3D}" srcOrd="19" destOrd="0" presId="urn:microsoft.com/office/officeart/2005/8/layout/radial5"/>
    <dgm:cxn modelId="{1327D807-6B3F-8C44-BD09-B3DBAC4315B9}" type="presParOf" srcId="{98F54131-4157-4F3B-B1A2-EC24B0296D3D}" destId="{049B99B3-4C95-4DAE-87C1-41532D472666}" srcOrd="0" destOrd="0" presId="urn:microsoft.com/office/officeart/2005/8/layout/radial5"/>
    <dgm:cxn modelId="{832135C9-3F1F-6A49-BD59-B4AE6DD46A3B}" type="presParOf" srcId="{E10729BB-0CB7-4DB5-831D-75AEACCB6FC6}" destId="{43640BD8-273C-43C1-A73A-C31CBCAA3416}"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FA6E8-E778-40D4-A42A-4B091C188510}">
      <dsp:nvSpPr>
        <dsp:cNvPr id="0" name=""/>
        <dsp:cNvSpPr/>
      </dsp:nvSpPr>
      <dsp:spPr>
        <a:xfrm>
          <a:off x="2994801" y="1950720"/>
          <a:ext cx="1499229" cy="149922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smtClean="0">
              <a:solidFill>
                <a:srgbClr val="002060"/>
              </a:solidFill>
            </a:rPr>
            <a:t>Obesity</a:t>
          </a:r>
          <a:endParaRPr lang="en-GB" sz="2400" b="1" kern="1200" dirty="0">
            <a:solidFill>
              <a:srgbClr val="002060"/>
            </a:solidFill>
          </a:endParaRPr>
        </a:p>
      </dsp:txBody>
      <dsp:txXfrm>
        <a:off x="3214358" y="2170277"/>
        <a:ext cx="1060115" cy="1060115"/>
      </dsp:txXfrm>
    </dsp:sp>
    <dsp:sp modelId="{67659262-EFC9-4ABD-A64E-869F67F29065}">
      <dsp:nvSpPr>
        <dsp:cNvPr id="0" name=""/>
        <dsp:cNvSpPr/>
      </dsp:nvSpPr>
      <dsp:spPr>
        <a:xfrm rot="16200000">
          <a:off x="3589319" y="1411996"/>
          <a:ext cx="310192" cy="509737"/>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3635848" y="1560472"/>
        <a:ext cx="217134" cy="305843"/>
      </dsp:txXfrm>
    </dsp:sp>
    <dsp:sp modelId="{A32CC535-5D2A-4B6A-8236-352E46579D86}">
      <dsp:nvSpPr>
        <dsp:cNvPr id="0" name=""/>
        <dsp:cNvSpPr/>
      </dsp:nvSpPr>
      <dsp:spPr>
        <a:xfrm>
          <a:off x="3069762" y="16145"/>
          <a:ext cx="1349306" cy="134930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002060"/>
              </a:solidFill>
            </a:rPr>
            <a:t>Age</a:t>
          </a:r>
          <a:endParaRPr lang="en-GB" sz="1400" b="1" kern="1200" dirty="0">
            <a:solidFill>
              <a:srgbClr val="002060"/>
            </a:solidFill>
          </a:endParaRPr>
        </a:p>
      </dsp:txBody>
      <dsp:txXfrm>
        <a:off x="3267363" y="213746"/>
        <a:ext cx="954104" cy="954104"/>
      </dsp:txXfrm>
    </dsp:sp>
    <dsp:sp modelId="{B1D9FD97-90D5-4CC4-B186-7D9E53A26874}">
      <dsp:nvSpPr>
        <dsp:cNvPr id="0" name=""/>
        <dsp:cNvSpPr/>
      </dsp:nvSpPr>
      <dsp:spPr>
        <a:xfrm rot="19285714">
          <a:off x="4398832" y="1797101"/>
          <a:ext cx="317214" cy="509737"/>
        </a:xfrm>
        <a:prstGeom prst="rightArrow">
          <a:avLst>
            <a:gd name="adj1" fmla="val 60000"/>
            <a:gd name="adj2" fmla="val 50000"/>
          </a:avLst>
        </a:prstGeom>
        <a:solidFill>
          <a:schemeClr val="accent3">
            <a:hueOff val="2932557"/>
            <a:satOff val="-6681"/>
            <a:lumOff val="268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409213" y="1928715"/>
        <a:ext cx="222050" cy="305843"/>
      </dsp:txXfrm>
    </dsp:sp>
    <dsp:sp modelId="{2BFA4892-E5F7-4C14-A431-7B2772467270}">
      <dsp:nvSpPr>
        <dsp:cNvPr id="0" name=""/>
        <dsp:cNvSpPr/>
      </dsp:nvSpPr>
      <dsp:spPr>
        <a:xfrm>
          <a:off x="4651240" y="764495"/>
          <a:ext cx="1349306" cy="1349306"/>
        </a:xfrm>
        <a:prstGeom prst="ellipse">
          <a:avLst/>
        </a:prstGeom>
        <a:gradFill rotWithShape="0">
          <a:gsLst>
            <a:gs pos="0">
              <a:schemeClr val="accent3">
                <a:hueOff val="2932557"/>
                <a:satOff val="-6681"/>
                <a:lumOff val="2680"/>
                <a:alphaOff val="0"/>
                <a:satMod val="103000"/>
                <a:lumMod val="102000"/>
                <a:tint val="94000"/>
              </a:schemeClr>
            </a:gs>
            <a:gs pos="50000">
              <a:schemeClr val="accent3">
                <a:hueOff val="2932557"/>
                <a:satOff val="-6681"/>
                <a:lumOff val="2680"/>
                <a:alphaOff val="0"/>
                <a:satMod val="110000"/>
                <a:lumMod val="100000"/>
                <a:shade val="100000"/>
              </a:schemeClr>
            </a:gs>
            <a:gs pos="100000">
              <a:schemeClr val="accent3">
                <a:hueOff val="2932557"/>
                <a:satOff val="-6681"/>
                <a:lumOff val="268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002060"/>
              </a:solidFill>
            </a:rPr>
            <a:t>Sex</a:t>
          </a:r>
          <a:endParaRPr lang="en-GB" sz="1400" b="1" kern="1200" dirty="0">
            <a:solidFill>
              <a:srgbClr val="002060"/>
            </a:solidFill>
          </a:endParaRPr>
        </a:p>
      </dsp:txBody>
      <dsp:txXfrm>
        <a:off x="4848841" y="962096"/>
        <a:ext cx="954104" cy="954104"/>
      </dsp:txXfrm>
    </dsp:sp>
    <dsp:sp modelId="{3BCE713C-211C-4DEA-85DD-C1F9F5C5DF4A}">
      <dsp:nvSpPr>
        <dsp:cNvPr id="0" name=""/>
        <dsp:cNvSpPr/>
      </dsp:nvSpPr>
      <dsp:spPr>
        <a:xfrm rot="771429">
          <a:off x="4599632" y="2676865"/>
          <a:ext cx="317214" cy="509737"/>
        </a:xfrm>
        <a:prstGeom prst="rightArrow">
          <a:avLst>
            <a:gd name="adj1" fmla="val 60000"/>
            <a:gd name="adj2" fmla="val 50000"/>
          </a:avLst>
        </a:prstGeom>
        <a:solidFill>
          <a:schemeClr val="accent3">
            <a:hueOff val="5865114"/>
            <a:satOff val="-13363"/>
            <a:lumOff val="536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600825" y="2768224"/>
        <a:ext cx="222050" cy="305843"/>
      </dsp:txXfrm>
    </dsp:sp>
    <dsp:sp modelId="{EC10CD76-3998-43D2-8D97-D71207084972}">
      <dsp:nvSpPr>
        <dsp:cNvPr id="0" name=""/>
        <dsp:cNvSpPr/>
      </dsp:nvSpPr>
      <dsp:spPr>
        <a:xfrm>
          <a:off x="5041833" y="2475794"/>
          <a:ext cx="1349306" cy="1349306"/>
        </a:xfrm>
        <a:prstGeom prst="ellipse">
          <a:avLst/>
        </a:prstGeom>
        <a:gradFill rotWithShape="0">
          <a:gsLst>
            <a:gs pos="0">
              <a:schemeClr val="accent3">
                <a:hueOff val="5865114"/>
                <a:satOff val="-13363"/>
                <a:lumOff val="5360"/>
                <a:alphaOff val="0"/>
                <a:satMod val="103000"/>
                <a:lumMod val="102000"/>
                <a:tint val="94000"/>
              </a:schemeClr>
            </a:gs>
            <a:gs pos="50000">
              <a:schemeClr val="accent3">
                <a:hueOff val="5865114"/>
                <a:satOff val="-13363"/>
                <a:lumOff val="5360"/>
                <a:alphaOff val="0"/>
                <a:satMod val="110000"/>
                <a:lumMod val="100000"/>
                <a:shade val="100000"/>
              </a:schemeClr>
            </a:gs>
            <a:gs pos="100000">
              <a:schemeClr val="accent3">
                <a:hueOff val="5865114"/>
                <a:satOff val="-13363"/>
                <a:lumOff val="536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002060"/>
              </a:solidFill>
            </a:rPr>
            <a:t>Education</a:t>
          </a:r>
          <a:endParaRPr lang="en-GB" sz="1400" b="1" kern="1200" dirty="0">
            <a:solidFill>
              <a:srgbClr val="002060"/>
            </a:solidFill>
          </a:endParaRPr>
        </a:p>
      </dsp:txBody>
      <dsp:txXfrm>
        <a:off x="5239434" y="2673395"/>
        <a:ext cx="954104" cy="954104"/>
      </dsp:txXfrm>
    </dsp:sp>
    <dsp:sp modelId="{6673988A-7D50-4B2E-B1AB-D6973EF2600C}">
      <dsp:nvSpPr>
        <dsp:cNvPr id="0" name=""/>
        <dsp:cNvSpPr/>
      </dsp:nvSpPr>
      <dsp:spPr>
        <a:xfrm rot="3857143">
          <a:off x="4037002" y="3382380"/>
          <a:ext cx="317214" cy="509737"/>
        </a:xfrm>
        <a:prstGeom prst="rightArrow">
          <a:avLst>
            <a:gd name="adj1" fmla="val 60000"/>
            <a:gd name="adj2" fmla="val 50000"/>
          </a:avLst>
        </a:prstGeom>
        <a:solidFill>
          <a:schemeClr val="accent3">
            <a:hueOff val="8797671"/>
            <a:satOff val="-20044"/>
            <a:lumOff val="804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063939" y="3441457"/>
        <a:ext cx="222050" cy="305843"/>
      </dsp:txXfrm>
    </dsp:sp>
    <dsp:sp modelId="{C097AD64-FEC2-4ACC-915D-67B4460C1A84}">
      <dsp:nvSpPr>
        <dsp:cNvPr id="0" name=""/>
        <dsp:cNvSpPr/>
      </dsp:nvSpPr>
      <dsp:spPr>
        <a:xfrm>
          <a:off x="3947416" y="3848149"/>
          <a:ext cx="1349306" cy="1349306"/>
        </a:xfrm>
        <a:prstGeom prst="ellipse">
          <a:avLst/>
        </a:prstGeom>
        <a:gradFill rotWithShape="0">
          <a:gsLst>
            <a:gs pos="0">
              <a:schemeClr val="accent3">
                <a:hueOff val="8797671"/>
                <a:satOff val="-20044"/>
                <a:lumOff val="8040"/>
                <a:alphaOff val="0"/>
                <a:satMod val="103000"/>
                <a:lumMod val="102000"/>
                <a:tint val="94000"/>
              </a:schemeClr>
            </a:gs>
            <a:gs pos="50000">
              <a:schemeClr val="accent3">
                <a:hueOff val="8797671"/>
                <a:satOff val="-20044"/>
                <a:lumOff val="8040"/>
                <a:alphaOff val="0"/>
                <a:satMod val="110000"/>
                <a:lumMod val="100000"/>
                <a:shade val="100000"/>
              </a:schemeClr>
            </a:gs>
            <a:gs pos="100000">
              <a:schemeClr val="accent3">
                <a:hueOff val="8797671"/>
                <a:satOff val="-20044"/>
                <a:lumOff val="804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002060"/>
              </a:solidFill>
            </a:rPr>
            <a:t>Deprivation</a:t>
          </a:r>
          <a:endParaRPr lang="en-GB" sz="1400" b="1" kern="1200" dirty="0">
            <a:solidFill>
              <a:srgbClr val="002060"/>
            </a:solidFill>
          </a:endParaRPr>
        </a:p>
      </dsp:txBody>
      <dsp:txXfrm>
        <a:off x="4145017" y="4045750"/>
        <a:ext cx="954104" cy="954104"/>
      </dsp:txXfrm>
    </dsp:sp>
    <dsp:sp modelId="{D267E699-CC01-40A6-B1CC-98392DDB2A17}">
      <dsp:nvSpPr>
        <dsp:cNvPr id="0" name=""/>
        <dsp:cNvSpPr/>
      </dsp:nvSpPr>
      <dsp:spPr>
        <a:xfrm rot="6942857">
          <a:off x="3134614" y="3382380"/>
          <a:ext cx="317214" cy="509737"/>
        </a:xfrm>
        <a:prstGeom prst="rightArrow">
          <a:avLst>
            <a:gd name="adj1" fmla="val 60000"/>
            <a:gd name="adj2" fmla="val 50000"/>
          </a:avLst>
        </a:prstGeom>
        <a:solidFill>
          <a:schemeClr val="accent3">
            <a:hueOff val="11730229"/>
            <a:satOff val="-26725"/>
            <a:lumOff val="1072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3202841" y="3441457"/>
        <a:ext cx="222050" cy="305843"/>
      </dsp:txXfrm>
    </dsp:sp>
    <dsp:sp modelId="{771C40D4-CA6F-48F1-91A6-B93EE746E322}">
      <dsp:nvSpPr>
        <dsp:cNvPr id="0" name=""/>
        <dsp:cNvSpPr/>
      </dsp:nvSpPr>
      <dsp:spPr>
        <a:xfrm>
          <a:off x="2192109" y="3848149"/>
          <a:ext cx="1349306" cy="1349306"/>
        </a:xfrm>
        <a:prstGeom prst="ellipse">
          <a:avLst/>
        </a:prstGeom>
        <a:gradFill rotWithShape="0">
          <a:gsLst>
            <a:gs pos="0">
              <a:schemeClr val="accent3">
                <a:hueOff val="11730229"/>
                <a:satOff val="-26725"/>
                <a:lumOff val="10720"/>
                <a:alphaOff val="0"/>
                <a:satMod val="103000"/>
                <a:lumMod val="102000"/>
                <a:tint val="94000"/>
              </a:schemeClr>
            </a:gs>
            <a:gs pos="50000">
              <a:schemeClr val="accent3">
                <a:hueOff val="11730229"/>
                <a:satOff val="-26725"/>
                <a:lumOff val="10720"/>
                <a:alphaOff val="0"/>
                <a:satMod val="110000"/>
                <a:lumMod val="100000"/>
                <a:shade val="100000"/>
              </a:schemeClr>
            </a:gs>
            <a:gs pos="100000">
              <a:schemeClr val="accent3">
                <a:hueOff val="11730229"/>
                <a:satOff val="-26725"/>
                <a:lumOff val="1072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002060"/>
              </a:solidFill>
            </a:rPr>
            <a:t>Income</a:t>
          </a:r>
          <a:endParaRPr lang="en-GB" sz="1400" b="1" kern="1200" dirty="0">
            <a:solidFill>
              <a:srgbClr val="002060"/>
            </a:solidFill>
          </a:endParaRPr>
        </a:p>
      </dsp:txBody>
      <dsp:txXfrm>
        <a:off x="2389710" y="4045750"/>
        <a:ext cx="954104" cy="954104"/>
      </dsp:txXfrm>
    </dsp:sp>
    <dsp:sp modelId="{ACAAD8AC-C586-43BA-9F73-F658279E91C5}">
      <dsp:nvSpPr>
        <dsp:cNvPr id="0" name=""/>
        <dsp:cNvSpPr/>
      </dsp:nvSpPr>
      <dsp:spPr>
        <a:xfrm rot="10028571">
          <a:off x="2571985" y="2676865"/>
          <a:ext cx="317214" cy="509737"/>
        </a:xfrm>
        <a:prstGeom prst="rightArrow">
          <a:avLst>
            <a:gd name="adj1" fmla="val 60000"/>
            <a:gd name="adj2" fmla="val 50000"/>
          </a:avLst>
        </a:prstGeom>
        <a:solidFill>
          <a:schemeClr val="accent3">
            <a:hueOff val="14662785"/>
            <a:satOff val="-33407"/>
            <a:lumOff val="1340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2665956" y="2768224"/>
        <a:ext cx="222050" cy="305843"/>
      </dsp:txXfrm>
    </dsp:sp>
    <dsp:sp modelId="{7FE83C37-F6D8-4252-8608-6FD5DD00ED59}">
      <dsp:nvSpPr>
        <dsp:cNvPr id="0" name=""/>
        <dsp:cNvSpPr/>
      </dsp:nvSpPr>
      <dsp:spPr>
        <a:xfrm>
          <a:off x="1097692" y="2475794"/>
          <a:ext cx="1349306" cy="1349306"/>
        </a:xfrm>
        <a:prstGeom prst="ellipse">
          <a:avLst/>
        </a:prstGeom>
        <a:gradFill rotWithShape="0">
          <a:gsLst>
            <a:gs pos="0">
              <a:schemeClr val="accent3">
                <a:hueOff val="14662785"/>
                <a:satOff val="-33407"/>
                <a:lumOff val="13400"/>
                <a:alphaOff val="0"/>
                <a:satMod val="103000"/>
                <a:lumMod val="102000"/>
                <a:tint val="94000"/>
              </a:schemeClr>
            </a:gs>
            <a:gs pos="50000">
              <a:schemeClr val="accent3">
                <a:hueOff val="14662785"/>
                <a:satOff val="-33407"/>
                <a:lumOff val="13400"/>
                <a:alphaOff val="0"/>
                <a:satMod val="110000"/>
                <a:lumMod val="100000"/>
                <a:shade val="100000"/>
              </a:schemeClr>
            </a:gs>
            <a:gs pos="100000">
              <a:schemeClr val="accent3">
                <a:hueOff val="14662785"/>
                <a:satOff val="-33407"/>
                <a:lumOff val="1340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002060"/>
              </a:solidFill>
            </a:rPr>
            <a:t>Ethnic group</a:t>
          </a:r>
        </a:p>
      </dsp:txBody>
      <dsp:txXfrm>
        <a:off x="1295293" y="2673395"/>
        <a:ext cx="954104" cy="954104"/>
      </dsp:txXfrm>
    </dsp:sp>
    <dsp:sp modelId="{8696A9B0-A6C5-4221-9696-FFF36C3F4225}">
      <dsp:nvSpPr>
        <dsp:cNvPr id="0" name=""/>
        <dsp:cNvSpPr/>
      </dsp:nvSpPr>
      <dsp:spPr>
        <a:xfrm rot="13114286">
          <a:off x="2772785" y="1797101"/>
          <a:ext cx="317214" cy="509737"/>
        </a:xfrm>
        <a:prstGeom prst="rightArrow">
          <a:avLst>
            <a:gd name="adj1" fmla="val 60000"/>
            <a:gd name="adj2" fmla="val 50000"/>
          </a:avLst>
        </a:prstGeom>
        <a:solidFill>
          <a:schemeClr val="accent3">
            <a:hueOff val="17595342"/>
            <a:satOff val="-40088"/>
            <a:lumOff val="1608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2857568" y="1928715"/>
        <a:ext cx="222050" cy="305843"/>
      </dsp:txXfrm>
    </dsp:sp>
    <dsp:sp modelId="{F60EF656-FA35-4D88-80CC-3A59004B027A}">
      <dsp:nvSpPr>
        <dsp:cNvPr id="0" name=""/>
        <dsp:cNvSpPr/>
      </dsp:nvSpPr>
      <dsp:spPr>
        <a:xfrm>
          <a:off x="1488285" y="764495"/>
          <a:ext cx="1349306" cy="1349306"/>
        </a:xfrm>
        <a:prstGeom prst="ellipse">
          <a:avLst/>
        </a:prstGeom>
        <a:gradFill rotWithShape="0">
          <a:gsLst>
            <a:gs pos="0">
              <a:schemeClr val="accent3">
                <a:hueOff val="17595342"/>
                <a:satOff val="-40088"/>
                <a:lumOff val="16080"/>
                <a:alphaOff val="0"/>
                <a:satMod val="103000"/>
                <a:lumMod val="102000"/>
                <a:tint val="94000"/>
              </a:schemeClr>
            </a:gs>
            <a:gs pos="50000">
              <a:schemeClr val="accent3">
                <a:hueOff val="17595342"/>
                <a:satOff val="-40088"/>
                <a:lumOff val="16080"/>
                <a:alphaOff val="0"/>
                <a:satMod val="110000"/>
                <a:lumMod val="100000"/>
                <a:shade val="100000"/>
              </a:schemeClr>
            </a:gs>
            <a:gs pos="100000">
              <a:schemeClr val="accent3">
                <a:hueOff val="17595342"/>
                <a:satOff val="-40088"/>
                <a:lumOff val="1608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002060"/>
              </a:solidFill>
            </a:rPr>
            <a:t>Social class</a:t>
          </a:r>
        </a:p>
      </dsp:txBody>
      <dsp:txXfrm>
        <a:off x="1685886" y="962096"/>
        <a:ext cx="954104" cy="954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4370-038A-4966-AD60-03ADDD61A8BE}">
      <dsp:nvSpPr>
        <dsp:cNvPr id="0" name=""/>
        <dsp:cNvSpPr/>
      </dsp:nvSpPr>
      <dsp:spPr>
        <a:xfrm>
          <a:off x="3087960" y="2180905"/>
          <a:ext cx="1096887" cy="109688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solidFill>
                <a:srgbClr val="002060"/>
              </a:solidFill>
            </a:rPr>
            <a:t>Obesity</a:t>
          </a:r>
          <a:endParaRPr lang="en-GB" sz="1800" b="1" kern="1200" dirty="0">
            <a:solidFill>
              <a:srgbClr val="002060"/>
            </a:solidFill>
          </a:endParaRPr>
        </a:p>
      </dsp:txBody>
      <dsp:txXfrm>
        <a:off x="3248595" y="2341540"/>
        <a:ext cx="775617" cy="775617"/>
      </dsp:txXfrm>
    </dsp:sp>
    <dsp:sp modelId="{9FFA81BD-72AC-485B-81AD-CA3815FB2E69}">
      <dsp:nvSpPr>
        <dsp:cNvPr id="0" name=""/>
        <dsp:cNvSpPr/>
      </dsp:nvSpPr>
      <dsp:spPr>
        <a:xfrm rot="16200000">
          <a:off x="3422572" y="1603081"/>
          <a:ext cx="427663" cy="372941"/>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3478513" y="1733610"/>
        <a:ext cx="315781" cy="223765"/>
      </dsp:txXfrm>
    </dsp:sp>
    <dsp:sp modelId="{62EE2195-AE2B-4071-913C-4A35EDDD0D64}">
      <dsp:nvSpPr>
        <dsp:cNvPr id="0" name=""/>
        <dsp:cNvSpPr/>
      </dsp:nvSpPr>
      <dsp:spPr>
        <a:xfrm>
          <a:off x="2950849" y="2883"/>
          <a:ext cx="1371108" cy="1371108"/>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rgbClr val="002060"/>
              </a:solidFill>
            </a:rPr>
            <a:t>Physiological</a:t>
          </a:r>
          <a:endParaRPr lang="en-GB" sz="1300" b="1" kern="1200" dirty="0">
            <a:solidFill>
              <a:srgbClr val="002060"/>
            </a:solidFill>
          </a:endParaRPr>
        </a:p>
      </dsp:txBody>
      <dsp:txXfrm>
        <a:off x="3151643" y="203677"/>
        <a:ext cx="969520" cy="969520"/>
      </dsp:txXfrm>
    </dsp:sp>
    <dsp:sp modelId="{C0521AAF-2572-4755-97C5-BE4EB47E5994}">
      <dsp:nvSpPr>
        <dsp:cNvPr id="0" name=""/>
        <dsp:cNvSpPr/>
      </dsp:nvSpPr>
      <dsp:spPr>
        <a:xfrm rot="19285714">
          <a:off x="4157334" y="1956924"/>
          <a:ext cx="427663" cy="372941"/>
        </a:xfrm>
        <a:prstGeom prst="rightArrow">
          <a:avLst>
            <a:gd name="adj1" fmla="val 60000"/>
            <a:gd name="adj2" fmla="val 50000"/>
          </a:avLst>
        </a:prstGeom>
        <a:solidFill>
          <a:schemeClr val="accent3">
            <a:hueOff val="2932557"/>
            <a:satOff val="-6681"/>
            <a:lumOff val="268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4169539" y="2066391"/>
        <a:ext cx="315781" cy="223765"/>
      </dsp:txXfrm>
    </dsp:sp>
    <dsp:sp modelId="{277B4990-C9B7-450C-9EDF-D87BF3EFB415}">
      <dsp:nvSpPr>
        <dsp:cNvPr id="0" name=""/>
        <dsp:cNvSpPr/>
      </dsp:nvSpPr>
      <dsp:spPr>
        <a:xfrm>
          <a:off x="4546497" y="771307"/>
          <a:ext cx="1371108" cy="1371108"/>
        </a:xfrm>
        <a:prstGeom prst="ellipse">
          <a:avLst/>
        </a:prstGeom>
        <a:gradFill rotWithShape="0">
          <a:gsLst>
            <a:gs pos="0">
              <a:schemeClr val="accent3">
                <a:hueOff val="2932557"/>
                <a:satOff val="-6681"/>
                <a:lumOff val="2680"/>
                <a:alphaOff val="0"/>
                <a:satMod val="103000"/>
                <a:lumMod val="102000"/>
                <a:tint val="94000"/>
              </a:schemeClr>
            </a:gs>
            <a:gs pos="50000">
              <a:schemeClr val="accent3">
                <a:hueOff val="2932557"/>
                <a:satOff val="-6681"/>
                <a:lumOff val="2680"/>
                <a:alphaOff val="0"/>
                <a:satMod val="110000"/>
                <a:lumMod val="100000"/>
                <a:shade val="100000"/>
              </a:schemeClr>
            </a:gs>
            <a:gs pos="100000">
              <a:schemeClr val="accent3">
                <a:hueOff val="2932557"/>
                <a:satOff val="-6681"/>
                <a:lumOff val="268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rgbClr val="002060"/>
              </a:solidFill>
            </a:rPr>
            <a:t>Individual physical activity</a:t>
          </a:r>
          <a:endParaRPr lang="en-GB" sz="1300" b="1" kern="1200" dirty="0">
            <a:solidFill>
              <a:srgbClr val="002060"/>
            </a:solidFill>
          </a:endParaRPr>
        </a:p>
      </dsp:txBody>
      <dsp:txXfrm>
        <a:off x="4747291" y="972101"/>
        <a:ext cx="969520" cy="969520"/>
      </dsp:txXfrm>
    </dsp:sp>
    <dsp:sp modelId="{41102BB1-798A-4777-970D-55D3EB6498D5}">
      <dsp:nvSpPr>
        <dsp:cNvPr id="0" name=""/>
        <dsp:cNvSpPr/>
      </dsp:nvSpPr>
      <dsp:spPr>
        <a:xfrm rot="771429">
          <a:off x="4338805" y="2752002"/>
          <a:ext cx="427663" cy="372941"/>
        </a:xfrm>
        <a:prstGeom prst="rightArrow">
          <a:avLst>
            <a:gd name="adj1" fmla="val 60000"/>
            <a:gd name="adj2" fmla="val 50000"/>
          </a:avLst>
        </a:prstGeom>
        <a:solidFill>
          <a:schemeClr val="accent3">
            <a:hueOff val="5865114"/>
            <a:satOff val="-13363"/>
            <a:lumOff val="536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4340208" y="2814142"/>
        <a:ext cx="315781" cy="223765"/>
      </dsp:txXfrm>
    </dsp:sp>
    <dsp:sp modelId="{F5C70311-80C3-486B-A17E-65B4A85EEAFC}">
      <dsp:nvSpPr>
        <dsp:cNvPr id="0" name=""/>
        <dsp:cNvSpPr/>
      </dsp:nvSpPr>
      <dsp:spPr>
        <a:xfrm>
          <a:off x="4940590" y="2497939"/>
          <a:ext cx="1371108" cy="1371108"/>
        </a:xfrm>
        <a:prstGeom prst="ellipse">
          <a:avLst/>
        </a:prstGeom>
        <a:gradFill rotWithShape="0">
          <a:gsLst>
            <a:gs pos="0">
              <a:schemeClr val="accent3">
                <a:hueOff val="5865114"/>
                <a:satOff val="-13363"/>
                <a:lumOff val="5360"/>
                <a:alphaOff val="0"/>
                <a:satMod val="103000"/>
                <a:lumMod val="102000"/>
                <a:tint val="94000"/>
              </a:schemeClr>
            </a:gs>
            <a:gs pos="50000">
              <a:schemeClr val="accent3">
                <a:hueOff val="5865114"/>
                <a:satOff val="-13363"/>
                <a:lumOff val="5360"/>
                <a:alphaOff val="0"/>
                <a:satMod val="110000"/>
                <a:lumMod val="100000"/>
                <a:shade val="100000"/>
              </a:schemeClr>
            </a:gs>
            <a:gs pos="100000">
              <a:schemeClr val="accent3">
                <a:hueOff val="5865114"/>
                <a:satOff val="-13363"/>
                <a:lumOff val="536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rgbClr val="002060"/>
              </a:solidFill>
            </a:rPr>
            <a:t>Physical activity environment</a:t>
          </a:r>
          <a:endParaRPr lang="en-GB" sz="1300" b="1" kern="1200" dirty="0">
            <a:solidFill>
              <a:srgbClr val="002060"/>
            </a:solidFill>
          </a:endParaRPr>
        </a:p>
      </dsp:txBody>
      <dsp:txXfrm>
        <a:off x="5141384" y="2698733"/>
        <a:ext cx="969520" cy="969520"/>
      </dsp:txXfrm>
    </dsp:sp>
    <dsp:sp modelId="{83A313EE-798B-4FA4-9ED5-99E74D56C718}">
      <dsp:nvSpPr>
        <dsp:cNvPr id="0" name=""/>
        <dsp:cNvSpPr/>
      </dsp:nvSpPr>
      <dsp:spPr>
        <a:xfrm rot="3857143">
          <a:off x="3830334" y="3389605"/>
          <a:ext cx="427663" cy="372941"/>
        </a:xfrm>
        <a:prstGeom prst="rightArrow">
          <a:avLst>
            <a:gd name="adj1" fmla="val 60000"/>
            <a:gd name="adj2" fmla="val 50000"/>
          </a:avLst>
        </a:prstGeom>
        <a:solidFill>
          <a:schemeClr val="accent3">
            <a:hueOff val="8797671"/>
            <a:satOff val="-20044"/>
            <a:lumOff val="804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3862003" y="3413792"/>
        <a:ext cx="315781" cy="223765"/>
      </dsp:txXfrm>
    </dsp:sp>
    <dsp:sp modelId="{0780A1FB-38F5-40D8-A481-4F9C965EF7B6}">
      <dsp:nvSpPr>
        <dsp:cNvPr id="0" name=""/>
        <dsp:cNvSpPr/>
      </dsp:nvSpPr>
      <dsp:spPr>
        <a:xfrm>
          <a:off x="3836367" y="3882591"/>
          <a:ext cx="1371108" cy="1371108"/>
        </a:xfrm>
        <a:prstGeom prst="ellipse">
          <a:avLst/>
        </a:prstGeom>
        <a:gradFill rotWithShape="0">
          <a:gsLst>
            <a:gs pos="0">
              <a:schemeClr val="accent3">
                <a:hueOff val="8797671"/>
                <a:satOff val="-20044"/>
                <a:lumOff val="8040"/>
                <a:alphaOff val="0"/>
                <a:satMod val="103000"/>
                <a:lumMod val="102000"/>
                <a:tint val="94000"/>
              </a:schemeClr>
            </a:gs>
            <a:gs pos="50000">
              <a:schemeClr val="accent3">
                <a:hueOff val="8797671"/>
                <a:satOff val="-20044"/>
                <a:lumOff val="8040"/>
                <a:alphaOff val="0"/>
                <a:satMod val="110000"/>
                <a:lumMod val="100000"/>
                <a:shade val="100000"/>
              </a:schemeClr>
            </a:gs>
            <a:gs pos="100000">
              <a:schemeClr val="accent3">
                <a:hueOff val="8797671"/>
                <a:satOff val="-20044"/>
                <a:lumOff val="804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rgbClr val="002060"/>
              </a:solidFill>
            </a:rPr>
            <a:t>Individual psychology</a:t>
          </a:r>
          <a:endParaRPr lang="en-GB" sz="1300" b="1" kern="1200" dirty="0">
            <a:solidFill>
              <a:srgbClr val="002060"/>
            </a:solidFill>
          </a:endParaRPr>
        </a:p>
      </dsp:txBody>
      <dsp:txXfrm>
        <a:off x="4037161" y="4083385"/>
        <a:ext cx="969520" cy="969520"/>
      </dsp:txXfrm>
    </dsp:sp>
    <dsp:sp modelId="{A160BF62-6233-49A1-88BD-D025FD919170}">
      <dsp:nvSpPr>
        <dsp:cNvPr id="0" name=""/>
        <dsp:cNvSpPr/>
      </dsp:nvSpPr>
      <dsp:spPr>
        <a:xfrm rot="6942857">
          <a:off x="3014809" y="3389605"/>
          <a:ext cx="427663" cy="372941"/>
        </a:xfrm>
        <a:prstGeom prst="rightArrow">
          <a:avLst>
            <a:gd name="adj1" fmla="val 60000"/>
            <a:gd name="adj2" fmla="val 50000"/>
          </a:avLst>
        </a:prstGeom>
        <a:solidFill>
          <a:schemeClr val="accent3">
            <a:hueOff val="11730229"/>
            <a:satOff val="-26725"/>
            <a:lumOff val="1072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3095022" y="3413792"/>
        <a:ext cx="315781" cy="223765"/>
      </dsp:txXfrm>
    </dsp:sp>
    <dsp:sp modelId="{8D57959F-3435-4C40-81A2-1D224BC44C70}">
      <dsp:nvSpPr>
        <dsp:cNvPr id="0" name=""/>
        <dsp:cNvSpPr/>
      </dsp:nvSpPr>
      <dsp:spPr>
        <a:xfrm>
          <a:off x="2065331" y="3882591"/>
          <a:ext cx="1371108" cy="1371108"/>
        </a:xfrm>
        <a:prstGeom prst="ellipse">
          <a:avLst/>
        </a:prstGeom>
        <a:gradFill rotWithShape="0">
          <a:gsLst>
            <a:gs pos="0">
              <a:schemeClr val="accent3">
                <a:hueOff val="11730229"/>
                <a:satOff val="-26725"/>
                <a:lumOff val="10720"/>
                <a:alphaOff val="0"/>
                <a:satMod val="103000"/>
                <a:lumMod val="102000"/>
                <a:tint val="94000"/>
              </a:schemeClr>
            </a:gs>
            <a:gs pos="50000">
              <a:schemeClr val="accent3">
                <a:hueOff val="11730229"/>
                <a:satOff val="-26725"/>
                <a:lumOff val="10720"/>
                <a:alphaOff val="0"/>
                <a:satMod val="110000"/>
                <a:lumMod val="100000"/>
                <a:shade val="100000"/>
              </a:schemeClr>
            </a:gs>
            <a:gs pos="100000">
              <a:schemeClr val="accent3">
                <a:hueOff val="11730229"/>
                <a:satOff val="-26725"/>
                <a:lumOff val="1072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rgbClr val="002060"/>
              </a:solidFill>
            </a:rPr>
            <a:t>Social psychology</a:t>
          </a:r>
          <a:endParaRPr lang="en-GB" sz="1300" b="1" kern="1200" dirty="0">
            <a:solidFill>
              <a:srgbClr val="002060"/>
            </a:solidFill>
          </a:endParaRPr>
        </a:p>
      </dsp:txBody>
      <dsp:txXfrm>
        <a:off x="2266125" y="4083385"/>
        <a:ext cx="969520" cy="969520"/>
      </dsp:txXfrm>
    </dsp:sp>
    <dsp:sp modelId="{9193E527-7901-47B2-9A6F-80C28CE1570A}">
      <dsp:nvSpPr>
        <dsp:cNvPr id="0" name=""/>
        <dsp:cNvSpPr/>
      </dsp:nvSpPr>
      <dsp:spPr>
        <a:xfrm rot="10028571">
          <a:off x="2506338" y="2752002"/>
          <a:ext cx="427663" cy="372941"/>
        </a:xfrm>
        <a:prstGeom prst="rightArrow">
          <a:avLst>
            <a:gd name="adj1" fmla="val 60000"/>
            <a:gd name="adj2" fmla="val 50000"/>
          </a:avLst>
        </a:prstGeom>
        <a:solidFill>
          <a:schemeClr val="accent3">
            <a:hueOff val="14662785"/>
            <a:satOff val="-33407"/>
            <a:lumOff val="1340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2616817" y="2814142"/>
        <a:ext cx="315781" cy="223765"/>
      </dsp:txXfrm>
    </dsp:sp>
    <dsp:sp modelId="{26242588-5DC2-4F35-9DC1-76E1830E99BB}">
      <dsp:nvSpPr>
        <dsp:cNvPr id="0" name=""/>
        <dsp:cNvSpPr/>
      </dsp:nvSpPr>
      <dsp:spPr>
        <a:xfrm>
          <a:off x="961108" y="2497939"/>
          <a:ext cx="1371108" cy="1371108"/>
        </a:xfrm>
        <a:prstGeom prst="ellipse">
          <a:avLst/>
        </a:prstGeom>
        <a:gradFill rotWithShape="0">
          <a:gsLst>
            <a:gs pos="0">
              <a:schemeClr val="accent3">
                <a:hueOff val="14662785"/>
                <a:satOff val="-33407"/>
                <a:lumOff val="13400"/>
                <a:alphaOff val="0"/>
                <a:satMod val="103000"/>
                <a:lumMod val="102000"/>
                <a:tint val="94000"/>
              </a:schemeClr>
            </a:gs>
            <a:gs pos="50000">
              <a:schemeClr val="accent3">
                <a:hueOff val="14662785"/>
                <a:satOff val="-33407"/>
                <a:lumOff val="13400"/>
                <a:alphaOff val="0"/>
                <a:satMod val="110000"/>
                <a:lumMod val="100000"/>
                <a:shade val="100000"/>
              </a:schemeClr>
            </a:gs>
            <a:gs pos="100000">
              <a:schemeClr val="accent3">
                <a:hueOff val="14662785"/>
                <a:satOff val="-33407"/>
                <a:lumOff val="1340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rgbClr val="002060"/>
              </a:solidFill>
            </a:rPr>
            <a:t>Food production </a:t>
          </a:r>
          <a:endParaRPr lang="en-GB" sz="1300" b="1" kern="1200" dirty="0">
            <a:solidFill>
              <a:srgbClr val="002060"/>
            </a:solidFill>
          </a:endParaRPr>
        </a:p>
      </dsp:txBody>
      <dsp:txXfrm>
        <a:off x="1161902" y="2698733"/>
        <a:ext cx="969520" cy="969520"/>
      </dsp:txXfrm>
    </dsp:sp>
    <dsp:sp modelId="{707D7457-AAFD-45E6-A6DE-098518937CDA}">
      <dsp:nvSpPr>
        <dsp:cNvPr id="0" name=""/>
        <dsp:cNvSpPr/>
      </dsp:nvSpPr>
      <dsp:spPr>
        <a:xfrm rot="13114286">
          <a:off x="2687809" y="1956924"/>
          <a:ext cx="427663" cy="372941"/>
        </a:xfrm>
        <a:prstGeom prst="rightArrow">
          <a:avLst>
            <a:gd name="adj1" fmla="val 60000"/>
            <a:gd name="adj2" fmla="val 50000"/>
          </a:avLst>
        </a:prstGeom>
        <a:solidFill>
          <a:schemeClr val="accent3">
            <a:hueOff val="17595342"/>
            <a:satOff val="-40088"/>
            <a:lumOff val="1608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2787486" y="2066391"/>
        <a:ext cx="315781" cy="223765"/>
      </dsp:txXfrm>
    </dsp:sp>
    <dsp:sp modelId="{7419C2A4-E85C-4060-BE53-001CD24E52A7}">
      <dsp:nvSpPr>
        <dsp:cNvPr id="0" name=""/>
        <dsp:cNvSpPr/>
      </dsp:nvSpPr>
      <dsp:spPr>
        <a:xfrm>
          <a:off x="1355201" y="771307"/>
          <a:ext cx="1371108" cy="1371108"/>
        </a:xfrm>
        <a:prstGeom prst="ellipse">
          <a:avLst/>
        </a:prstGeom>
        <a:gradFill rotWithShape="0">
          <a:gsLst>
            <a:gs pos="0">
              <a:schemeClr val="accent3">
                <a:hueOff val="17595342"/>
                <a:satOff val="-40088"/>
                <a:lumOff val="16080"/>
                <a:alphaOff val="0"/>
                <a:satMod val="103000"/>
                <a:lumMod val="102000"/>
                <a:tint val="94000"/>
              </a:schemeClr>
            </a:gs>
            <a:gs pos="50000">
              <a:schemeClr val="accent3">
                <a:hueOff val="17595342"/>
                <a:satOff val="-40088"/>
                <a:lumOff val="16080"/>
                <a:alphaOff val="0"/>
                <a:satMod val="110000"/>
                <a:lumMod val="100000"/>
                <a:shade val="100000"/>
              </a:schemeClr>
            </a:gs>
            <a:gs pos="100000">
              <a:schemeClr val="accent3">
                <a:hueOff val="17595342"/>
                <a:satOff val="-40088"/>
                <a:lumOff val="1608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rgbClr val="002060"/>
              </a:solidFill>
            </a:rPr>
            <a:t>Food consumption</a:t>
          </a:r>
          <a:endParaRPr lang="en-GB" sz="1300" b="1" kern="1200" dirty="0">
            <a:solidFill>
              <a:srgbClr val="002060"/>
            </a:solidFill>
          </a:endParaRPr>
        </a:p>
      </dsp:txBody>
      <dsp:txXfrm>
        <a:off x="1555995" y="972101"/>
        <a:ext cx="969520" cy="969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287F1-5488-4A03-8361-F296811BF528}">
      <dsp:nvSpPr>
        <dsp:cNvPr id="0" name=""/>
        <dsp:cNvSpPr/>
      </dsp:nvSpPr>
      <dsp:spPr>
        <a:xfrm>
          <a:off x="3921903" y="2084501"/>
          <a:ext cx="1300193" cy="130019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b="1" kern="1200" dirty="0" smtClean="0">
              <a:solidFill>
                <a:srgbClr val="002060"/>
              </a:solidFill>
            </a:rPr>
            <a:t>Obesity</a:t>
          </a:r>
          <a:endParaRPr lang="en-GB" sz="2100" b="1" kern="1200" dirty="0">
            <a:solidFill>
              <a:srgbClr val="002060"/>
            </a:solidFill>
          </a:endParaRPr>
        </a:p>
      </dsp:txBody>
      <dsp:txXfrm>
        <a:off x="4112312" y="2274910"/>
        <a:ext cx="919375" cy="919375"/>
      </dsp:txXfrm>
    </dsp:sp>
    <dsp:sp modelId="{1B5A078A-549B-4DF8-972D-63BAEF09A898}">
      <dsp:nvSpPr>
        <dsp:cNvPr id="0" name=""/>
        <dsp:cNvSpPr/>
      </dsp:nvSpPr>
      <dsp:spPr>
        <a:xfrm rot="16200000">
          <a:off x="4301297" y="1368031"/>
          <a:ext cx="541405" cy="44206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4367607" y="1522754"/>
        <a:ext cx="408786" cy="265239"/>
      </dsp:txXfrm>
    </dsp:sp>
    <dsp:sp modelId="{F43669D1-3A9B-4548-B079-9E7E6281CDC0}">
      <dsp:nvSpPr>
        <dsp:cNvPr id="0" name=""/>
        <dsp:cNvSpPr/>
      </dsp:nvSpPr>
      <dsp:spPr>
        <a:xfrm>
          <a:off x="4051922" y="22826"/>
          <a:ext cx="1040155" cy="104015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smtClean="0">
              <a:solidFill>
                <a:srgbClr val="002060"/>
              </a:solidFill>
            </a:rPr>
            <a:t>Cancers</a:t>
          </a:r>
          <a:endParaRPr lang="en-GB" sz="900" b="1" kern="1200" dirty="0">
            <a:solidFill>
              <a:srgbClr val="002060"/>
            </a:solidFill>
          </a:endParaRPr>
        </a:p>
      </dsp:txBody>
      <dsp:txXfrm>
        <a:off x="4204249" y="175153"/>
        <a:ext cx="735501" cy="735501"/>
      </dsp:txXfrm>
    </dsp:sp>
    <dsp:sp modelId="{D71A652C-B95E-42E6-AE8B-F110DACC03BB}">
      <dsp:nvSpPr>
        <dsp:cNvPr id="0" name=""/>
        <dsp:cNvSpPr/>
      </dsp:nvSpPr>
      <dsp:spPr>
        <a:xfrm rot="18360000">
          <a:off x="4974625" y="1586808"/>
          <a:ext cx="541405" cy="442065"/>
        </a:xfrm>
        <a:prstGeom prst="rightArrow">
          <a:avLst>
            <a:gd name="adj1" fmla="val 60000"/>
            <a:gd name="adj2" fmla="val 50000"/>
          </a:avLst>
        </a:prstGeom>
        <a:solidFill>
          <a:schemeClr val="accent3">
            <a:hueOff val="1955038"/>
            <a:satOff val="-4454"/>
            <a:lumOff val="178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5001959" y="1728867"/>
        <a:ext cx="408786" cy="265239"/>
      </dsp:txXfrm>
    </dsp:sp>
    <dsp:sp modelId="{357BDBE5-DF68-4964-8F23-D5733C89CEA4}">
      <dsp:nvSpPr>
        <dsp:cNvPr id="0" name=""/>
        <dsp:cNvSpPr/>
      </dsp:nvSpPr>
      <dsp:spPr>
        <a:xfrm>
          <a:off x="5340168" y="441402"/>
          <a:ext cx="1040155" cy="1040155"/>
        </a:xfrm>
        <a:prstGeom prst="ellipse">
          <a:avLst/>
        </a:prstGeom>
        <a:gradFill rotWithShape="0">
          <a:gsLst>
            <a:gs pos="0">
              <a:schemeClr val="accent3">
                <a:hueOff val="1955038"/>
                <a:satOff val="-4454"/>
                <a:lumOff val="1787"/>
                <a:alphaOff val="0"/>
                <a:satMod val="103000"/>
                <a:lumMod val="102000"/>
                <a:tint val="94000"/>
              </a:schemeClr>
            </a:gs>
            <a:gs pos="50000">
              <a:schemeClr val="accent3">
                <a:hueOff val="1955038"/>
                <a:satOff val="-4454"/>
                <a:lumOff val="1787"/>
                <a:alphaOff val="0"/>
                <a:satMod val="110000"/>
                <a:lumMod val="100000"/>
                <a:shade val="100000"/>
              </a:schemeClr>
            </a:gs>
            <a:gs pos="100000">
              <a:schemeClr val="accent3">
                <a:hueOff val="1955038"/>
                <a:satOff val="-4454"/>
                <a:lumOff val="178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smtClean="0">
              <a:solidFill>
                <a:srgbClr val="002060"/>
              </a:solidFill>
            </a:rPr>
            <a:t>Polycystic ovaries</a:t>
          </a:r>
          <a:endParaRPr lang="en-GB" sz="900" b="1" kern="1200" dirty="0">
            <a:solidFill>
              <a:srgbClr val="002060"/>
            </a:solidFill>
          </a:endParaRPr>
        </a:p>
      </dsp:txBody>
      <dsp:txXfrm>
        <a:off x="5492495" y="593729"/>
        <a:ext cx="735501" cy="735501"/>
      </dsp:txXfrm>
    </dsp:sp>
    <dsp:sp modelId="{A3EDEBDB-D691-427F-8F97-B6DC042F388F}">
      <dsp:nvSpPr>
        <dsp:cNvPr id="0" name=""/>
        <dsp:cNvSpPr/>
      </dsp:nvSpPr>
      <dsp:spPr>
        <a:xfrm rot="20520000">
          <a:off x="5390764" y="2159575"/>
          <a:ext cx="541405" cy="442065"/>
        </a:xfrm>
        <a:prstGeom prst="rightArrow">
          <a:avLst>
            <a:gd name="adj1" fmla="val 60000"/>
            <a:gd name="adj2" fmla="val 50000"/>
          </a:avLst>
        </a:prstGeom>
        <a:solidFill>
          <a:schemeClr val="accent3">
            <a:hueOff val="3910076"/>
            <a:satOff val="-8908"/>
            <a:lumOff val="357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5394009" y="2268479"/>
        <a:ext cx="408786" cy="265239"/>
      </dsp:txXfrm>
    </dsp:sp>
    <dsp:sp modelId="{AD8F4B92-4699-450B-8322-88AC8036ADC3}">
      <dsp:nvSpPr>
        <dsp:cNvPr id="0" name=""/>
        <dsp:cNvSpPr/>
      </dsp:nvSpPr>
      <dsp:spPr>
        <a:xfrm>
          <a:off x="6136347" y="1537249"/>
          <a:ext cx="1040155" cy="1040155"/>
        </a:xfrm>
        <a:prstGeom prst="ellipse">
          <a:avLst/>
        </a:prstGeom>
        <a:gradFill rotWithShape="0">
          <a:gsLst>
            <a:gs pos="0">
              <a:schemeClr val="accent3">
                <a:hueOff val="3910076"/>
                <a:satOff val="-8908"/>
                <a:lumOff val="3573"/>
                <a:alphaOff val="0"/>
                <a:satMod val="103000"/>
                <a:lumMod val="102000"/>
                <a:tint val="94000"/>
              </a:schemeClr>
            </a:gs>
            <a:gs pos="50000">
              <a:schemeClr val="accent3">
                <a:hueOff val="3910076"/>
                <a:satOff val="-8908"/>
                <a:lumOff val="3573"/>
                <a:alphaOff val="0"/>
                <a:satMod val="110000"/>
                <a:lumMod val="100000"/>
                <a:shade val="100000"/>
              </a:schemeClr>
            </a:gs>
            <a:gs pos="100000">
              <a:schemeClr val="accent3">
                <a:hueOff val="3910076"/>
                <a:satOff val="-8908"/>
                <a:lumOff val="357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smtClean="0">
              <a:solidFill>
                <a:srgbClr val="002060"/>
              </a:solidFill>
            </a:rPr>
            <a:t>Impaired fertility</a:t>
          </a:r>
          <a:endParaRPr lang="en-GB" sz="900" b="1" kern="1200" dirty="0">
            <a:solidFill>
              <a:srgbClr val="002060"/>
            </a:solidFill>
          </a:endParaRPr>
        </a:p>
      </dsp:txBody>
      <dsp:txXfrm>
        <a:off x="6288674" y="1689576"/>
        <a:ext cx="735501" cy="735501"/>
      </dsp:txXfrm>
    </dsp:sp>
    <dsp:sp modelId="{1D52DAD1-7E42-49D2-8261-3CB1830E3824}">
      <dsp:nvSpPr>
        <dsp:cNvPr id="0" name=""/>
        <dsp:cNvSpPr/>
      </dsp:nvSpPr>
      <dsp:spPr>
        <a:xfrm rot="1080000">
          <a:off x="5390764" y="2867554"/>
          <a:ext cx="541405" cy="442065"/>
        </a:xfrm>
        <a:prstGeom prst="rightArrow">
          <a:avLst>
            <a:gd name="adj1" fmla="val 60000"/>
            <a:gd name="adj2" fmla="val 50000"/>
          </a:avLst>
        </a:prstGeom>
        <a:solidFill>
          <a:schemeClr val="accent3">
            <a:hueOff val="5865114"/>
            <a:satOff val="-13363"/>
            <a:lumOff val="536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5394009" y="2935476"/>
        <a:ext cx="408786" cy="265239"/>
      </dsp:txXfrm>
    </dsp:sp>
    <dsp:sp modelId="{CD87D605-B443-4359-A79C-6B0D056673F0}">
      <dsp:nvSpPr>
        <dsp:cNvPr id="0" name=""/>
        <dsp:cNvSpPr/>
      </dsp:nvSpPr>
      <dsp:spPr>
        <a:xfrm>
          <a:off x="6136347" y="2891791"/>
          <a:ext cx="1040155" cy="1040155"/>
        </a:xfrm>
        <a:prstGeom prst="ellipse">
          <a:avLst/>
        </a:prstGeom>
        <a:gradFill rotWithShape="0">
          <a:gsLst>
            <a:gs pos="0">
              <a:schemeClr val="accent3">
                <a:hueOff val="5865114"/>
                <a:satOff val="-13363"/>
                <a:lumOff val="5360"/>
                <a:alphaOff val="0"/>
                <a:satMod val="103000"/>
                <a:lumMod val="102000"/>
                <a:tint val="94000"/>
              </a:schemeClr>
            </a:gs>
            <a:gs pos="50000">
              <a:schemeClr val="accent3">
                <a:hueOff val="5865114"/>
                <a:satOff val="-13363"/>
                <a:lumOff val="5360"/>
                <a:alphaOff val="0"/>
                <a:satMod val="110000"/>
                <a:lumMod val="100000"/>
                <a:shade val="100000"/>
              </a:schemeClr>
            </a:gs>
            <a:gs pos="100000">
              <a:schemeClr val="accent3">
                <a:hueOff val="5865114"/>
                <a:satOff val="-13363"/>
                <a:lumOff val="536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smtClean="0">
              <a:solidFill>
                <a:srgbClr val="002060"/>
              </a:solidFill>
            </a:rPr>
            <a:t>Obstetric complications</a:t>
          </a:r>
          <a:endParaRPr lang="en-GB" sz="900" b="1" kern="1200" dirty="0">
            <a:solidFill>
              <a:srgbClr val="002060"/>
            </a:solidFill>
          </a:endParaRPr>
        </a:p>
      </dsp:txBody>
      <dsp:txXfrm>
        <a:off x="6288674" y="3044118"/>
        <a:ext cx="735501" cy="735501"/>
      </dsp:txXfrm>
    </dsp:sp>
    <dsp:sp modelId="{4804CCCB-DBB5-4125-945F-E4D2F678971E}">
      <dsp:nvSpPr>
        <dsp:cNvPr id="0" name=""/>
        <dsp:cNvSpPr/>
      </dsp:nvSpPr>
      <dsp:spPr>
        <a:xfrm rot="3240000">
          <a:off x="4974625" y="3440321"/>
          <a:ext cx="541405" cy="442065"/>
        </a:xfrm>
        <a:prstGeom prst="rightArrow">
          <a:avLst>
            <a:gd name="adj1" fmla="val 60000"/>
            <a:gd name="adj2" fmla="val 50000"/>
          </a:avLst>
        </a:prstGeom>
        <a:solidFill>
          <a:schemeClr val="accent3">
            <a:hueOff val="7820153"/>
            <a:satOff val="-17817"/>
            <a:lumOff val="714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5001959" y="3475088"/>
        <a:ext cx="408786" cy="265239"/>
      </dsp:txXfrm>
    </dsp:sp>
    <dsp:sp modelId="{9C1C52AD-41A6-40D5-9BE9-886C4D2B3250}">
      <dsp:nvSpPr>
        <dsp:cNvPr id="0" name=""/>
        <dsp:cNvSpPr/>
      </dsp:nvSpPr>
      <dsp:spPr>
        <a:xfrm>
          <a:off x="5340168" y="3987638"/>
          <a:ext cx="1040155" cy="1040155"/>
        </a:xfrm>
        <a:prstGeom prst="ellipse">
          <a:avLst/>
        </a:prstGeom>
        <a:gradFill rotWithShape="0">
          <a:gsLst>
            <a:gs pos="0">
              <a:schemeClr val="accent3">
                <a:hueOff val="7820153"/>
                <a:satOff val="-17817"/>
                <a:lumOff val="7147"/>
                <a:alphaOff val="0"/>
                <a:satMod val="103000"/>
                <a:lumMod val="102000"/>
                <a:tint val="94000"/>
              </a:schemeClr>
            </a:gs>
            <a:gs pos="50000">
              <a:schemeClr val="accent3">
                <a:hueOff val="7820153"/>
                <a:satOff val="-17817"/>
                <a:lumOff val="7147"/>
                <a:alphaOff val="0"/>
                <a:satMod val="110000"/>
                <a:lumMod val="100000"/>
                <a:shade val="100000"/>
              </a:schemeClr>
            </a:gs>
            <a:gs pos="100000">
              <a:schemeClr val="accent3">
                <a:hueOff val="7820153"/>
                <a:satOff val="-17817"/>
                <a:lumOff val="714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smtClean="0">
              <a:solidFill>
                <a:srgbClr val="002060"/>
              </a:solidFill>
            </a:rPr>
            <a:t>Increased anaesthetic risk</a:t>
          </a:r>
          <a:endParaRPr lang="en-GB" sz="900" b="1" kern="1200" dirty="0">
            <a:solidFill>
              <a:srgbClr val="002060"/>
            </a:solidFill>
          </a:endParaRPr>
        </a:p>
      </dsp:txBody>
      <dsp:txXfrm>
        <a:off x="5492495" y="4139965"/>
        <a:ext cx="735501" cy="735501"/>
      </dsp:txXfrm>
    </dsp:sp>
    <dsp:sp modelId="{9F78ED63-AF6A-4054-9E46-4681FE5F2578}">
      <dsp:nvSpPr>
        <dsp:cNvPr id="0" name=""/>
        <dsp:cNvSpPr/>
      </dsp:nvSpPr>
      <dsp:spPr>
        <a:xfrm rot="5400000">
          <a:off x="4301297" y="3659099"/>
          <a:ext cx="541405" cy="442065"/>
        </a:xfrm>
        <a:prstGeom prst="rightArrow">
          <a:avLst>
            <a:gd name="adj1" fmla="val 60000"/>
            <a:gd name="adj2" fmla="val 50000"/>
          </a:avLst>
        </a:prstGeom>
        <a:solidFill>
          <a:schemeClr val="accent3">
            <a:hueOff val="9775191"/>
            <a:satOff val="-22271"/>
            <a:lumOff val="893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4367607" y="3681203"/>
        <a:ext cx="408786" cy="265239"/>
      </dsp:txXfrm>
    </dsp:sp>
    <dsp:sp modelId="{7A493325-6965-43DA-8AE6-E854BA05203F}">
      <dsp:nvSpPr>
        <dsp:cNvPr id="0" name=""/>
        <dsp:cNvSpPr/>
      </dsp:nvSpPr>
      <dsp:spPr>
        <a:xfrm>
          <a:off x="4051922" y="4406214"/>
          <a:ext cx="1040155" cy="1040155"/>
        </a:xfrm>
        <a:prstGeom prst="ellipse">
          <a:avLst/>
        </a:prstGeom>
        <a:gradFill rotWithShape="0">
          <a:gsLst>
            <a:gs pos="0">
              <a:schemeClr val="accent3">
                <a:hueOff val="9775191"/>
                <a:satOff val="-22271"/>
                <a:lumOff val="8933"/>
                <a:alphaOff val="0"/>
                <a:satMod val="103000"/>
                <a:lumMod val="102000"/>
                <a:tint val="94000"/>
              </a:schemeClr>
            </a:gs>
            <a:gs pos="50000">
              <a:schemeClr val="accent3">
                <a:hueOff val="9775191"/>
                <a:satOff val="-22271"/>
                <a:lumOff val="8933"/>
                <a:alphaOff val="0"/>
                <a:satMod val="110000"/>
                <a:lumMod val="100000"/>
                <a:shade val="100000"/>
              </a:schemeClr>
            </a:gs>
            <a:gs pos="100000">
              <a:schemeClr val="accent3">
                <a:hueOff val="9775191"/>
                <a:satOff val="-22271"/>
                <a:lumOff val="893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smtClean="0">
              <a:solidFill>
                <a:srgbClr val="002060"/>
              </a:solidFill>
            </a:rPr>
            <a:t>Diabetes</a:t>
          </a:r>
          <a:endParaRPr lang="en-GB" sz="900" b="1" kern="1200" dirty="0">
            <a:solidFill>
              <a:srgbClr val="002060"/>
            </a:solidFill>
          </a:endParaRPr>
        </a:p>
      </dsp:txBody>
      <dsp:txXfrm>
        <a:off x="4204249" y="4558541"/>
        <a:ext cx="735501" cy="735501"/>
      </dsp:txXfrm>
    </dsp:sp>
    <dsp:sp modelId="{69B5CDEC-DD2D-4373-91EE-423F73E5ACED}">
      <dsp:nvSpPr>
        <dsp:cNvPr id="0" name=""/>
        <dsp:cNvSpPr/>
      </dsp:nvSpPr>
      <dsp:spPr>
        <a:xfrm rot="7560000">
          <a:off x="3627969" y="3440321"/>
          <a:ext cx="541405" cy="442065"/>
        </a:xfrm>
        <a:prstGeom prst="rightArrow">
          <a:avLst>
            <a:gd name="adj1" fmla="val 60000"/>
            <a:gd name="adj2" fmla="val 50000"/>
          </a:avLst>
        </a:prstGeom>
        <a:solidFill>
          <a:schemeClr val="accent3">
            <a:hueOff val="11730229"/>
            <a:satOff val="-26725"/>
            <a:lumOff val="1072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0800000">
        <a:off x="3733254" y="3475088"/>
        <a:ext cx="408786" cy="265239"/>
      </dsp:txXfrm>
    </dsp:sp>
    <dsp:sp modelId="{525188AC-A4CB-455C-B5C2-28E3749AE392}">
      <dsp:nvSpPr>
        <dsp:cNvPr id="0" name=""/>
        <dsp:cNvSpPr/>
      </dsp:nvSpPr>
      <dsp:spPr>
        <a:xfrm>
          <a:off x="2763676" y="3987638"/>
          <a:ext cx="1040155" cy="1040155"/>
        </a:xfrm>
        <a:prstGeom prst="ellipse">
          <a:avLst/>
        </a:prstGeom>
        <a:gradFill rotWithShape="0">
          <a:gsLst>
            <a:gs pos="0">
              <a:schemeClr val="accent3">
                <a:hueOff val="11730229"/>
                <a:satOff val="-26725"/>
                <a:lumOff val="10720"/>
                <a:alphaOff val="0"/>
                <a:satMod val="103000"/>
                <a:lumMod val="102000"/>
                <a:tint val="94000"/>
              </a:schemeClr>
            </a:gs>
            <a:gs pos="50000">
              <a:schemeClr val="accent3">
                <a:hueOff val="11730229"/>
                <a:satOff val="-26725"/>
                <a:lumOff val="10720"/>
                <a:alphaOff val="0"/>
                <a:satMod val="110000"/>
                <a:lumMod val="100000"/>
                <a:shade val="100000"/>
              </a:schemeClr>
            </a:gs>
            <a:gs pos="100000">
              <a:schemeClr val="accent3">
                <a:hueOff val="11730229"/>
                <a:satOff val="-26725"/>
                <a:lumOff val="1072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smtClean="0">
              <a:solidFill>
                <a:srgbClr val="002060"/>
              </a:solidFill>
            </a:rPr>
            <a:t>Hypertension</a:t>
          </a:r>
          <a:endParaRPr lang="en-GB" sz="900" b="1" kern="1200" dirty="0">
            <a:solidFill>
              <a:srgbClr val="002060"/>
            </a:solidFill>
          </a:endParaRPr>
        </a:p>
      </dsp:txBody>
      <dsp:txXfrm>
        <a:off x="2916003" y="4139965"/>
        <a:ext cx="735501" cy="735501"/>
      </dsp:txXfrm>
    </dsp:sp>
    <dsp:sp modelId="{B9DE5AC4-517A-4BDA-B1A4-A68C44EB7532}">
      <dsp:nvSpPr>
        <dsp:cNvPr id="0" name=""/>
        <dsp:cNvSpPr/>
      </dsp:nvSpPr>
      <dsp:spPr>
        <a:xfrm rot="9720000">
          <a:off x="3211829" y="2867554"/>
          <a:ext cx="541405" cy="442065"/>
        </a:xfrm>
        <a:prstGeom prst="rightArrow">
          <a:avLst>
            <a:gd name="adj1" fmla="val 60000"/>
            <a:gd name="adj2" fmla="val 50000"/>
          </a:avLst>
        </a:prstGeom>
        <a:solidFill>
          <a:schemeClr val="accent3">
            <a:hueOff val="13685266"/>
            <a:satOff val="-31180"/>
            <a:lumOff val="1250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0800000">
        <a:off x="3341203" y="2935476"/>
        <a:ext cx="408786" cy="265239"/>
      </dsp:txXfrm>
    </dsp:sp>
    <dsp:sp modelId="{DE4F8DAD-B6F1-4280-837D-606BD21ECE7B}">
      <dsp:nvSpPr>
        <dsp:cNvPr id="0" name=""/>
        <dsp:cNvSpPr/>
      </dsp:nvSpPr>
      <dsp:spPr>
        <a:xfrm>
          <a:off x="1967497" y="2891791"/>
          <a:ext cx="1040155" cy="1040155"/>
        </a:xfrm>
        <a:prstGeom prst="ellipse">
          <a:avLst/>
        </a:prstGeom>
        <a:gradFill rotWithShape="0">
          <a:gsLst>
            <a:gs pos="0">
              <a:schemeClr val="accent3">
                <a:hueOff val="13685266"/>
                <a:satOff val="-31180"/>
                <a:lumOff val="12507"/>
                <a:alphaOff val="0"/>
                <a:satMod val="103000"/>
                <a:lumMod val="102000"/>
                <a:tint val="94000"/>
              </a:schemeClr>
            </a:gs>
            <a:gs pos="50000">
              <a:schemeClr val="accent3">
                <a:hueOff val="13685266"/>
                <a:satOff val="-31180"/>
                <a:lumOff val="12507"/>
                <a:alphaOff val="0"/>
                <a:satMod val="110000"/>
                <a:lumMod val="100000"/>
                <a:shade val="100000"/>
              </a:schemeClr>
            </a:gs>
            <a:gs pos="100000">
              <a:schemeClr val="accent3">
                <a:hueOff val="13685266"/>
                <a:satOff val="-31180"/>
                <a:lumOff val="125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smtClean="0">
              <a:solidFill>
                <a:srgbClr val="002060"/>
              </a:solidFill>
            </a:rPr>
            <a:t>Coronary heart disease</a:t>
          </a:r>
          <a:endParaRPr lang="en-GB" sz="900" b="1" kern="1200" dirty="0">
            <a:solidFill>
              <a:srgbClr val="002060"/>
            </a:solidFill>
          </a:endParaRPr>
        </a:p>
      </dsp:txBody>
      <dsp:txXfrm>
        <a:off x="2119824" y="3044118"/>
        <a:ext cx="735501" cy="735501"/>
      </dsp:txXfrm>
    </dsp:sp>
    <dsp:sp modelId="{7D4C49CD-7D22-4501-8BE5-86A19E6C2F3A}">
      <dsp:nvSpPr>
        <dsp:cNvPr id="0" name=""/>
        <dsp:cNvSpPr/>
      </dsp:nvSpPr>
      <dsp:spPr>
        <a:xfrm rot="11880000">
          <a:off x="3211829" y="2159575"/>
          <a:ext cx="541405" cy="442065"/>
        </a:xfrm>
        <a:prstGeom prst="rightArrow">
          <a:avLst>
            <a:gd name="adj1" fmla="val 60000"/>
            <a:gd name="adj2" fmla="val 50000"/>
          </a:avLst>
        </a:prstGeom>
        <a:solidFill>
          <a:schemeClr val="accent3">
            <a:hueOff val="15640305"/>
            <a:satOff val="-35634"/>
            <a:lumOff val="1429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0800000">
        <a:off x="3341203" y="2268479"/>
        <a:ext cx="408786" cy="265239"/>
      </dsp:txXfrm>
    </dsp:sp>
    <dsp:sp modelId="{F38BFBED-6B3F-4880-AC3A-C4281AD76A8E}">
      <dsp:nvSpPr>
        <dsp:cNvPr id="0" name=""/>
        <dsp:cNvSpPr/>
      </dsp:nvSpPr>
      <dsp:spPr>
        <a:xfrm>
          <a:off x="1967497" y="1537249"/>
          <a:ext cx="1040155" cy="1040155"/>
        </a:xfrm>
        <a:prstGeom prst="ellipse">
          <a:avLst/>
        </a:prstGeom>
        <a:gradFill rotWithShape="0">
          <a:gsLst>
            <a:gs pos="0">
              <a:schemeClr val="accent3">
                <a:hueOff val="15640305"/>
                <a:satOff val="-35634"/>
                <a:lumOff val="14293"/>
                <a:alphaOff val="0"/>
                <a:satMod val="103000"/>
                <a:lumMod val="102000"/>
                <a:tint val="94000"/>
              </a:schemeClr>
            </a:gs>
            <a:gs pos="50000">
              <a:schemeClr val="accent3">
                <a:hueOff val="15640305"/>
                <a:satOff val="-35634"/>
                <a:lumOff val="14293"/>
                <a:alphaOff val="0"/>
                <a:satMod val="110000"/>
                <a:lumMod val="100000"/>
                <a:shade val="100000"/>
              </a:schemeClr>
            </a:gs>
            <a:gs pos="100000">
              <a:schemeClr val="accent3">
                <a:hueOff val="15640305"/>
                <a:satOff val="-35634"/>
                <a:lumOff val="1429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smtClean="0">
              <a:solidFill>
                <a:srgbClr val="002060"/>
              </a:solidFill>
            </a:rPr>
            <a:t>Dyslipidaemia</a:t>
          </a:r>
          <a:endParaRPr lang="en-GB" sz="900" b="1" kern="1200" dirty="0">
            <a:solidFill>
              <a:srgbClr val="002060"/>
            </a:solidFill>
          </a:endParaRPr>
        </a:p>
      </dsp:txBody>
      <dsp:txXfrm>
        <a:off x="2119824" y="1689576"/>
        <a:ext cx="735501" cy="735501"/>
      </dsp:txXfrm>
    </dsp:sp>
    <dsp:sp modelId="{98F54131-4157-4F3B-B1A2-EC24B0296D3D}">
      <dsp:nvSpPr>
        <dsp:cNvPr id="0" name=""/>
        <dsp:cNvSpPr/>
      </dsp:nvSpPr>
      <dsp:spPr>
        <a:xfrm rot="14040000">
          <a:off x="3627969" y="1586808"/>
          <a:ext cx="541405" cy="442065"/>
        </a:xfrm>
        <a:prstGeom prst="rightArrow">
          <a:avLst>
            <a:gd name="adj1" fmla="val 60000"/>
            <a:gd name="adj2" fmla="val 50000"/>
          </a:avLst>
        </a:prstGeom>
        <a:solidFill>
          <a:schemeClr val="accent3">
            <a:hueOff val="17595342"/>
            <a:satOff val="-40088"/>
            <a:lumOff val="1608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0800000">
        <a:off x="3733254" y="1728867"/>
        <a:ext cx="408786" cy="265239"/>
      </dsp:txXfrm>
    </dsp:sp>
    <dsp:sp modelId="{43640BD8-273C-43C1-A73A-C31CBCAA3416}">
      <dsp:nvSpPr>
        <dsp:cNvPr id="0" name=""/>
        <dsp:cNvSpPr/>
      </dsp:nvSpPr>
      <dsp:spPr>
        <a:xfrm>
          <a:off x="2763676" y="441402"/>
          <a:ext cx="1040155" cy="1040155"/>
        </a:xfrm>
        <a:prstGeom prst="ellipse">
          <a:avLst/>
        </a:prstGeom>
        <a:gradFill rotWithShape="0">
          <a:gsLst>
            <a:gs pos="0">
              <a:schemeClr val="accent3">
                <a:hueOff val="17595342"/>
                <a:satOff val="-40088"/>
                <a:lumOff val="16080"/>
                <a:alphaOff val="0"/>
                <a:satMod val="103000"/>
                <a:lumMod val="102000"/>
                <a:tint val="94000"/>
              </a:schemeClr>
            </a:gs>
            <a:gs pos="50000">
              <a:schemeClr val="accent3">
                <a:hueOff val="17595342"/>
                <a:satOff val="-40088"/>
                <a:lumOff val="16080"/>
                <a:alphaOff val="0"/>
                <a:satMod val="110000"/>
                <a:lumMod val="100000"/>
                <a:shade val="100000"/>
              </a:schemeClr>
            </a:gs>
            <a:gs pos="100000">
              <a:schemeClr val="accent3">
                <a:hueOff val="17595342"/>
                <a:satOff val="-40088"/>
                <a:lumOff val="1608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smtClean="0">
              <a:solidFill>
                <a:srgbClr val="002060"/>
              </a:solidFill>
            </a:rPr>
            <a:t>Sleep apnoea</a:t>
          </a:r>
          <a:endParaRPr lang="en-GB" sz="900" b="1" kern="1200" dirty="0">
            <a:solidFill>
              <a:srgbClr val="002060"/>
            </a:solidFill>
          </a:endParaRPr>
        </a:p>
      </dsp:txBody>
      <dsp:txXfrm>
        <a:off x="2916003" y="593729"/>
        <a:ext cx="735501" cy="73550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6E005E-5F0B-6447-BBCD-3429E96740AF}" type="datetimeFigureOut">
              <a:rPr lang="en-US" smtClean="0"/>
              <a:t>2/24/2015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1DB8FB-6A76-8249-8976-166E843840A8}" type="slidenum">
              <a:rPr lang="en-US" smtClean="0"/>
              <a:t>‹#›</a:t>
            </a:fld>
            <a:endParaRPr lang="en-US"/>
          </a:p>
        </p:txBody>
      </p:sp>
    </p:spTree>
    <p:extLst>
      <p:ext uri="{BB962C8B-B14F-4D97-AF65-F5344CB8AC3E}">
        <p14:creationId xmlns:p14="http://schemas.microsoft.com/office/powerpoint/2010/main" val="40196768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oo.org.uk/NOO_about_obesity/Morbid_obesit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Certainly not a comfortable</a:t>
            </a:r>
            <a:r>
              <a:rPr lang="en-US" baseline="0" dirty="0" smtClean="0"/>
              <a:t> subject but the obesity crises is not going to go away. We are going to present the concept that if midwives are going to make any impact on this  out of control health crises we need to start by looking at ourselves.. </a:t>
            </a:r>
          </a:p>
          <a:p>
            <a:r>
              <a:rPr lang="en-US" baseline="0" dirty="0" smtClean="0"/>
              <a:t>We don</a:t>
            </a:r>
            <a:r>
              <a:rPr lang="fr-FR" baseline="0" dirty="0" smtClean="0"/>
              <a:t>’</a:t>
            </a:r>
            <a:r>
              <a:rPr lang="en-US" baseline="0" dirty="0" smtClean="0"/>
              <a:t>t have all the answers or that  we ourselves are paragons of a virtuous lifestyle. </a:t>
            </a:r>
          </a:p>
          <a:p>
            <a:r>
              <a:rPr lang="en-US" baseline="0" dirty="0" smtClean="0"/>
              <a:t>This is about everyone making small achievable changes to improve the nutritional content of their food, cut down on excessive sugar and fats, eat more fruit and veg and move more.</a:t>
            </a:r>
          </a:p>
          <a:p>
            <a:endParaRPr lang="en-US" baseline="0" dirty="0" smtClean="0"/>
          </a:p>
          <a:p>
            <a:r>
              <a:rPr lang="en-US" baseline="0" dirty="0" smtClean="0"/>
              <a:t>We are suggesting  that if Midwives look at improving their own health it will not only help themselves, but will improve the effectiveness of the advice and support they give to women. It is a challenging and controversial suggestion.</a:t>
            </a:r>
            <a:endParaRPr lang="en-US" dirty="0" smtClean="0"/>
          </a:p>
          <a:p>
            <a:endParaRPr lang="en-GB" dirty="0"/>
          </a:p>
        </p:txBody>
      </p:sp>
      <p:sp>
        <p:nvSpPr>
          <p:cNvPr id="4" name="Slide Number Placeholder 3"/>
          <p:cNvSpPr>
            <a:spLocks noGrp="1"/>
          </p:cNvSpPr>
          <p:nvPr>
            <p:ph type="sldNum" sz="quarter" idx="10"/>
          </p:nvPr>
        </p:nvSpPr>
        <p:spPr/>
        <p:txBody>
          <a:bodyPr/>
          <a:lstStyle/>
          <a:p>
            <a:fld id="{381DB8FB-6A76-8249-8976-166E843840A8}" type="slidenum">
              <a:rPr lang="en-US" smtClean="0"/>
              <a:t>2</a:t>
            </a:fld>
            <a:endParaRPr lang="en-US"/>
          </a:p>
        </p:txBody>
      </p:sp>
    </p:spTree>
    <p:extLst>
      <p:ext uri="{BB962C8B-B14F-4D97-AF65-F5344CB8AC3E}">
        <p14:creationId xmlns:p14="http://schemas.microsoft.com/office/powerpoint/2010/main" val="2483838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short, obesity predisposes patients to a variety of diseases and, accordingly, should be considered by the medical profession as a serious, potentially life-threatening condition rather than an affliction brought on by lack of self-control.</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marked rise in childhood obesity is predicted</a:t>
            </a:r>
            <a:r>
              <a:rPr lang="en-GB" baseline="0" dirty="0" smtClean="0"/>
              <a:t> to continue which will mean the proportion of chronic disease such a type 2 diabetes, stroke and chronic heart disease attributable to obesity will continue to increase substantially.</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E3BCC7A6-E01F-4149-B7CF-FB8189CA5FEF}" type="slidenum">
              <a:rPr lang="en-GB" smtClean="0"/>
              <a:t>11</a:t>
            </a:fld>
            <a:endParaRPr lang="en-GB"/>
          </a:p>
        </p:txBody>
      </p:sp>
    </p:spTree>
    <p:extLst>
      <p:ext uri="{BB962C8B-B14F-4D97-AF65-F5344CB8AC3E}">
        <p14:creationId xmlns:p14="http://schemas.microsoft.com/office/powerpoint/2010/main" val="446781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Best evidence I can find at the moment.</a:t>
            </a:r>
          </a:p>
          <a:p>
            <a:endParaRPr lang="en-GB" dirty="0" smtClean="0"/>
          </a:p>
        </p:txBody>
      </p:sp>
      <p:sp>
        <p:nvSpPr>
          <p:cNvPr id="4" name="Slide Number Placeholder 3"/>
          <p:cNvSpPr>
            <a:spLocks noGrp="1"/>
          </p:cNvSpPr>
          <p:nvPr>
            <p:ph type="sldNum" sz="quarter" idx="10"/>
          </p:nvPr>
        </p:nvSpPr>
        <p:spPr/>
        <p:txBody>
          <a:bodyPr/>
          <a:lstStyle/>
          <a:p>
            <a:fld id="{E3BCC7A6-E01F-4149-B7CF-FB8189CA5FEF}" type="slidenum">
              <a:rPr lang="en-GB" smtClean="0"/>
              <a:t>12</a:t>
            </a:fld>
            <a:endParaRPr lang="en-GB"/>
          </a:p>
        </p:txBody>
      </p:sp>
    </p:spTree>
    <p:extLst>
      <p:ext uri="{BB962C8B-B14F-4D97-AF65-F5344CB8AC3E}">
        <p14:creationId xmlns:p14="http://schemas.microsoft.com/office/powerpoint/2010/main" val="473088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BCC7A6-E01F-4149-B7CF-FB8189CA5FEF}" type="slidenum">
              <a:rPr lang="en-GB" smtClean="0"/>
              <a:t>13</a:t>
            </a:fld>
            <a:endParaRPr lang="en-GB"/>
          </a:p>
        </p:txBody>
      </p:sp>
    </p:spTree>
    <p:extLst>
      <p:ext uri="{BB962C8B-B14F-4D97-AF65-F5344CB8AC3E}">
        <p14:creationId xmlns:p14="http://schemas.microsoft.com/office/powerpoint/2010/main" val="161970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2000-2002</a:t>
            </a:r>
            <a:r>
              <a:rPr lang="en-GB" baseline="0" dirty="0" smtClean="0"/>
              <a:t> CEMACH report 30% maternal deaths were in obese women</a:t>
            </a:r>
          </a:p>
          <a:p>
            <a:r>
              <a:rPr lang="en-GB" baseline="0" dirty="0" smtClean="0"/>
              <a:t>2003-2005 CEMACH report obesity was still a key factor and prevalent in women who died</a:t>
            </a:r>
            <a:endParaRPr lang="en-GB" dirty="0"/>
          </a:p>
        </p:txBody>
      </p:sp>
      <p:sp>
        <p:nvSpPr>
          <p:cNvPr id="4" name="Slide Number Placeholder 3"/>
          <p:cNvSpPr>
            <a:spLocks noGrp="1"/>
          </p:cNvSpPr>
          <p:nvPr>
            <p:ph type="sldNum" sz="quarter" idx="10"/>
          </p:nvPr>
        </p:nvSpPr>
        <p:spPr/>
        <p:txBody>
          <a:bodyPr/>
          <a:lstStyle/>
          <a:p>
            <a:fld id="{E3BCC7A6-E01F-4149-B7CF-FB8189CA5FEF}" type="slidenum">
              <a:rPr lang="en-GB" smtClean="0"/>
              <a:t>14</a:t>
            </a:fld>
            <a:endParaRPr lang="en-GB"/>
          </a:p>
        </p:txBody>
      </p:sp>
    </p:spTree>
    <p:extLst>
      <p:ext uri="{BB962C8B-B14F-4D97-AF65-F5344CB8AC3E}">
        <p14:creationId xmlns:p14="http://schemas.microsoft.com/office/powerpoint/2010/main" val="1497447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fold increase in stillbirth for obese women  </a:t>
            </a:r>
          </a:p>
          <a:p>
            <a:r>
              <a:rPr lang="en-GB" dirty="0" smtClean="0"/>
              <a:t>Rowlands I, Graves,</a:t>
            </a:r>
            <a:r>
              <a:rPr lang="en-GB" baseline="0" dirty="0" smtClean="0"/>
              <a:t> N, de Jersey, S, McIntyre, D, Callaway, L 2010, Obesity in Pregnancy: outcomes and economics, </a:t>
            </a:r>
            <a:r>
              <a:rPr lang="en-GB" i="1" baseline="0" dirty="0" smtClean="0"/>
              <a:t>Seminars in </a:t>
            </a:r>
            <a:r>
              <a:rPr lang="en-GB" i="1" baseline="0" dirty="0" err="1" smtClean="0"/>
              <a:t>fetal</a:t>
            </a:r>
            <a:r>
              <a:rPr lang="en-GB" i="1" baseline="0" dirty="0" smtClean="0"/>
              <a:t> and neonatal medicine,</a:t>
            </a:r>
            <a:r>
              <a:rPr lang="en-GB" i="0" baseline="0" dirty="0" smtClean="0"/>
              <a:t> 15 (2), p 94-99</a:t>
            </a:r>
          </a:p>
          <a:p>
            <a:endParaRPr lang="en-GB" i="0" baseline="0" dirty="0" smtClean="0"/>
          </a:p>
          <a:p>
            <a:r>
              <a:rPr lang="en-GB" i="0" baseline="0" dirty="0" err="1" smtClean="0"/>
              <a:t>Macromsomia</a:t>
            </a:r>
            <a:r>
              <a:rPr lang="en-GB" i="0" baseline="0" dirty="0" smtClean="0"/>
              <a:t> –  2- fold – associated to maternal obesity &gt;4kg  nearly 3 fold &gt;4.5kg</a:t>
            </a:r>
          </a:p>
          <a:p>
            <a:endParaRPr lang="en-GB" sz="1200" b="0" i="0" kern="1200" dirty="0" smtClean="0">
              <a:solidFill>
                <a:schemeClr val="tx1"/>
              </a:solidFill>
              <a:effectLst/>
              <a:latin typeface="+mn-lt"/>
              <a:ea typeface="+mn-ea"/>
              <a:cs typeface="+mn-cs"/>
            </a:endParaRPr>
          </a:p>
          <a:p>
            <a:r>
              <a:rPr lang="en-GB" sz="1200" b="0" i="0" kern="1200" dirty="0" err="1" smtClean="0">
                <a:solidFill>
                  <a:schemeClr val="tx1"/>
                </a:solidFill>
                <a:effectLst/>
                <a:latin typeface="+mn-lt"/>
                <a:ea typeface="+mn-ea"/>
                <a:cs typeface="+mn-cs"/>
              </a:rPr>
              <a:t>Gaudet</a:t>
            </a:r>
            <a:r>
              <a:rPr lang="en-GB" sz="1200" b="0" i="0" kern="1200" dirty="0" smtClean="0">
                <a:solidFill>
                  <a:schemeClr val="tx1"/>
                </a:solidFill>
                <a:effectLst/>
                <a:latin typeface="+mn-lt"/>
                <a:ea typeface="+mn-ea"/>
                <a:cs typeface="+mn-cs"/>
              </a:rPr>
              <a:t>, L., Ferraro, Z. M., Wen, S. W., &amp; Walker, M. (2014). Maternal Obesity and Occurrence of </a:t>
            </a:r>
          </a:p>
          <a:p>
            <a:r>
              <a:rPr lang="en-GB" sz="1200" b="0" i="0" kern="1200" dirty="0" err="1" smtClean="0">
                <a:solidFill>
                  <a:schemeClr val="tx1"/>
                </a:solidFill>
                <a:effectLst/>
                <a:latin typeface="+mn-lt"/>
                <a:ea typeface="+mn-ea"/>
                <a:cs typeface="+mn-cs"/>
              </a:rPr>
              <a:t>Fetal</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Macrosomia</a:t>
            </a:r>
            <a:r>
              <a:rPr lang="en-GB" sz="1200" b="0" i="0" kern="1200" dirty="0" smtClean="0">
                <a:solidFill>
                  <a:schemeClr val="tx1"/>
                </a:solidFill>
                <a:effectLst/>
                <a:latin typeface="+mn-lt"/>
                <a:ea typeface="+mn-ea"/>
                <a:cs typeface="+mn-cs"/>
              </a:rPr>
              <a:t>: A Systematic Review and Meta-Analysis. </a:t>
            </a:r>
            <a:r>
              <a:rPr lang="en-GB" sz="1200" b="0" i="1" kern="1200" dirty="0" err="1" smtClean="0">
                <a:solidFill>
                  <a:schemeClr val="tx1"/>
                </a:solidFill>
                <a:effectLst/>
                <a:latin typeface="+mn-lt"/>
                <a:ea typeface="+mn-ea"/>
                <a:cs typeface="+mn-cs"/>
              </a:rPr>
              <a:t>BioMed</a:t>
            </a:r>
            <a:r>
              <a:rPr lang="en-GB" sz="1200" b="0" i="1" kern="1200" dirty="0" smtClean="0">
                <a:solidFill>
                  <a:schemeClr val="tx1"/>
                </a:solidFill>
                <a:effectLst/>
                <a:latin typeface="+mn-lt"/>
                <a:ea typeface="+mn-ea"/>
                <a:cs typeface="+mn-cs"/>
              </a:rPr>
              <a:t> Research International</a:t>
            </a:r>
            <a:r>
              <a:rPr lang="en-GB" sz="1200" b="0" i="0"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2014</a:t>
            </a:r>
            <a:r>
              <a:rPr lang="en-GB" sz="1200" b="0" i="0" kern="1200" dirty="0" smtClean="0">
                <a:solidFill>
                  <a:schemeClr val="tx1"/>
                </a:solidFill>
                <a:effectLst/>
                <a:latin typeface="+mn-lt"/>
                <a:ea typeface="+mn-ea"/>
                <a:cs typeface="+mn-cs"/>
              </a:rPr>
              <a:t>, 640291. doi:10.1155/2014/640291</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Major PPH 4 fold increased in obese women</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Silva, J.C., </a:t>
            </a:r>
            <a:r>
              <a:rPr lang="en-GB" sz="1200" b="0" i="0" kern="1200" baseline="0" dirty="0" err="1" smtClean="0">
                <a:solidFill>
                  <a:schemeClr val="tx1"/>
                </a:solidFill>
                <a:effectLst/>
                <a:latin typeface="+mn-lt"/>
                <a:ea typeface="+mn-ea"/>
                <a:cs typeface="+mn-cs"/>
              </a:rPr>
              <a:t>Amaral</a:t>
            </a:r>
            <a:r>
              <a:rPr lang="en-GB" sz="1200" b="0" i="0" kern="1200" baseline="0" dirty="0" smtClean="0">
                <a:solidFill>
                  <a:schemeClr val="tx1"/>
                </a:solidFill>
                <a:effectLst/>
                <a:latin typeface="+mn-lt"/>
                <a:ea typeface="+mn-ea"/>
                <a:cs typeface="+mn-cs"/>
              </a:rPr>
              <a:t>, A.R., Ferreira, B.D., </a:t>
            </a:r>
            <a:r>
              <a:rPr lang="en-GB" sz="1200" b="0" i="0" kern="1200" baseline="0" dirty="0" err="1" smtClean="0">
                <a:solidFill>
                  <a:schemeClr val="tx1"/>
                </a:solidFill>
                <a:effectLst/>
                <a:latin typeface="+mn-lt"/>
                <a:ea typeface="+mn-ea"/>
                <a:cs typeface="+mn-cs"/>
              </a:rPr>
              <a:t>Petry</a:t>
            </a:r>
            <a:r>
              <a:rPr lang="en-GB" sz="1200" b="0" i="0" kern="1200" baseline="0" dirty="0" smtClean="0">
                <a:solidFill>
                  <a:schemeClr val="tx1"/>
                </a:solidFill>
                <a:effectLst/>
                <a:latin typeface="+mn-lt"/>
                <a:ea typeface="+mn-ea"/>
                <a:cs typeface="+mn-cs"/>
              </a:rPr>
              <a:t>, J.F., Silva, M.R., &amp; </a:t>
            </a:r>
            <a:r>
              <a:rPr lang="en-GB" sz="1200" b="0" i="0" kern="1200" baseline="0" dirty="0" err="1" smtClean="0">
                <a:solidFill>
                  <a:schemeClr val="tx1"/>
                </a:solidFill>
                <a:effectLst/>
                <a:latin typeface="+mn-lt"/>
                <a:ea typeface="+mn-ea"/>
                <a:cs typeface="+mn-cs"/>
              </a:rPr>
              <a:t>Krelling</a:t>
            </a:r>
            <a:r>
              <a:rPr lang="en-GB" sz="1200" b="0" i="0" kern="1200" baseline="0" dirty="0" smtClean="0">
                <a:solidFill>
                  <a:schemeClr val="tx1"/>
                </a:solidFill>
                <a:effectLst/>
                <a:latin typeface="+mn-lt"/>
                <a:ea typeface="+mn-ea"/>
                <a:cs typeface="+mn-cs"/>
              </a:rPr>
              <a:t>, P.C. 2014, Obesity during pregnancy: gestational complications and birth outcomes, </a:t>
            </a:r>
            <a:r>
              <a:rPr lang="en-GB" sz="1200" b="0" i="0" kern="1200" baseline="0" dirty="0" err="1" smtClean="0">
                <a:solidFill>
                  <a:schemeClr val="tx1"/>
                </a:solidFill>
                <a:effectLst/>
                <a:latin typeface="+mn-lt"/>
                <a:ea typeface="+mn-ea"/>
                <a:cs typeface="+mn-cs"/>
              </a:rPr>
              <a:t>Revista</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Brasileira</a:t>
            </a:r>
            <a:r>
              <a:rPr lang="en-GB" sz="1200" b="0" i="0" kern="1200" baseline="0" dirty="0" smtClean="0">
                <a:solidFill>
                  <a:schemeClr val="tx1"/>
                </a:solidFill>
                <a:effectLst/>
                <a:latin typeface="+mn-lt"/>
                <a:ea typeface="+mn-ea"/>
                <a:cs typeface="+mn-cs"/>
              </a:rPr>
              <a:t> de </a:t>
            </a:r>
            <a:r>
              <a:rPr lang="en-GB" sz="1200" b="0" i="0" kern="1200" baseline="0" dirty="0" err="1" smtClean="0">
                <a:solidFill>
                  <a:schemeClr val="tx1"/>
                </a:solidFill>
                <a:effectLst/>
                <a:latin typeface="+mn-lt"/>
                <a:ea typeface="+mn-ea"/>
                <a:cs typeface="+mn-cs"/>
              </a:rPr>
              <a:t>Ginecologia</a:t>
            </a:r>
            <a:r>
              <a:rPr lang="en-GB" sz="1200" b="0" i="0" kern="1200" baseline="0" dirty="0" smtClean="0">
                <a:solidFill>
                  <a:schemeClr val="tx1"/>
                </a:solidFill>
                <a:effectLst/>
                <a:latin typeface="+mn-lt"/>
                <a:ea typeface="+mn-ea"/>
                <a:cs typeface="+mn-cs"/>
              </a:rPr>
              <a:t> e </a:t>
            </a:r>
            <a:r>
              <a:rPr lang="en-GB" sz="1200" b="0" i="0" kern="1200" baseline="0" dirty="0" err="1" smtClean="0">
                <a:solidFill>
                  <a:schemeClr val="tx1"/>
                </a:solidFill>
                <a:effectLst/>
                <a:latin typeface="+mn-lt"/>
                <a:ea typeface="+mn-ea"/>
                <a:cs typeface="+mn-cs"/>
              </a:rPr>
              <a:t>Obstetricia</a:t>
            </a:r>
            <a:r>
              <a:rPr lang="en-GB" sz="1200" b="0" i="0" kern="1200" baseline="0" dirty="0" smtClean="0">
                <a:solidFill>
                  <a:schemeClr val="tx1"/>
                </a:solidFill>
                <a:effectLst/>
                <a:latin typeface="+mn-lt"/>
                <a:ea typeface="+mn-ea"/>
                <a:cs typeface="+mn-cs"/>
              </a:rPr>
              <a:t>, 36(11)</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Pre-eclampsia 3 - 5 fold chance of developing it in obese women</a:t>
            </a:r>
          </a:p>
          <a:p>
            <a:r>
              <a:rPr lang="en-GB" sz="1200" b="0" i="0" kern="1200" baseline="0" dirty="0" smtClean="0">
                <a:solidFill>
                  <a:schemeClr val="tx1"/>
                </a:solidFill>
                <a:effectLst/>
                <a:latin typeface="+mn-lt"/>
                <a:ea typeface="+mn-ea"/>
                <a:cs typeface="+mn-cs"/>
              </a:rPr>
              <a:t>6.5 fold increase in obese women developing GDM </a:t>
            </a:r>
          </a:p>
          <a:p>
            <a:r>
              <a:rPr lang="en-GB" sz="1200" b="0" i="0" kern="1200" baseline="0" dirty="0" smtClean="0">
                <a:solidFill>
                  <a:schemeClr val="tx1"/>
                </a:solidFill>
                <a:effectLst/>
                <a:latin typeface="+mn-lt"/>
                <a:ea typeface="+mn-ea"/>
                <a:cs typeface="+mn-cs"/>
              </a:rPr>
              <a:t>1.5 times more likely to require IOL and CS than women of normal BMI</a:t>
            </a:r>
          </a:p>
          <a:p>
            <a:endParaRPr lang="en-GB" sz="1200" b="0" i="0" kern="1200" baseline="0" dirty="0" smtClean="0">
              <a:solidFill>
                <a:schemeClr val="tx1"/>
              </a:solidFill>
              <a:effectLst/>
              <a:latin typeface="+mn-lt"/>
              <a:ea typeface="+mn-ea"/>
              <a:cs typeface="+mn-cs"/>
            </a:endParaRPr>
          </a:p>
          <a:p>
            <a:r>
              <a:rPr lang="en-GB" sz="1200" b="0" i="0" kern="1200" baseline="0" dirty="0" err="1" smtClean="0">
                <a:solidFill>
                  <a:schemeClr val="tx1"/>
                </a:solidFill>
                <a:effectLst/>
                <a:latin typeface="+mn-lt"/>
                <a:ea typeface="+mn-ea"/>
                <a:cs typeface="+mn-cs"/>
              </a:rPr>
              <a:t>Vinturache</a:t>
            </a:r>
            <a:r>
              <a:rPr lang="en-GB" sz="1200" b="0" i="0" kern="1200" baseline="0" dirty="0" smtClean="0">
                <a:solidFill>
                  <a:schemeClr val="tx1"/>
                </a:solidFill>
                <a:effectLst/>
                <a:latin typeface="+mn-lt"/>
                <a:ea typeface="+mn-ea"/>
                <a:cs typeface="+mn-cs"/>
              </a:rPr>
              <a:t>, A., </a:t>
            </a:r>
            <a:r>
              <a:rPr lang="en-GB" sz="1200" b="0" i="0" kern="1200" baseline="0" dirty="0" err="1" smtClean="0">
                <a:solidFill>
                  <a:schemeClr val="tx1"/>
                </a:solidFill>
                <a:effectLst/>
                <a:latin typeface="+mn-lt"/>
                <a:ea typeface="+mn-ea"/>
                <a:cs typeface="+mn-cs"/>
              </a:rPr>
              <a:t>Moledina</a:t>
            </a:r>
            <a:r>
              <a:rPr lang="en-GB" sz="1200" b="0" i="0" kern="1200" baseline="0" dirty="0" smtClean="0">
                <a:solidFill>
                  <a:schemeClr val="tx1"/>
                </a:solidFill>
                <a:effectLst/>
                <a:latin typeface="+mn-lt"/>
                <a:ea typeface="+mn-ea"/>
                <a:cs typeface="+mn-cs"/>
              </a:rPr>
              <a:t>, N, McDonald, S., Slater, D., Tough, S., 2014. Pre-pregnancy body mass index and delivery outcomes in a Canadian population, </a:t>
            </a:r>
            <a:r>
              <a:rPr lang="en-GB" sz="1200" b="0" i="1" kern="1200" baseline="0" dirty="0" smtClean="0">
                <a:solidFill>
                  <a:schemeClr val="tx1"/>
                </a:solidFill>
                <a:effectLst/>
                <a:latin typeface="+mn-lt"/>
                <a:ea typeface="+mn-ea"/>
                <a:cs typeface="+mn-cs"/>
              </a:rPr>
              <a:t>BMC Pregnancy and Childbirth,</a:t>
            </a:r>
            <a:r>
              <a:rPr lang="en-GB" sz="1200" b="0" i="0" kern="1200" baseline="0" dirty="0" smtClean="0">
                <a:solidFill>
                  <a:schemeClr val="tx1"/>
                </a:solidFill>
                <a:effectLst/>
                <a:latin typeface="+mn-lt"/>
                <a:ea typeface="+mn-ea"/>
                <a:cs typeface="+mn-cs"/>
              </a:rPr>
              <a:t> 14, 422</a:t>
            </a:r>
          </a:p>
          <a:p>
            <a:r>
              <a:rPr lang="en-GB" i="0" baseline="0" dirty="0" err="1" smtClean="0"/>
              <a:t>Athikoraia</a:t>
            </a:r>
            <a:r>
              <a:rPr lang="en-GB" i="0" baseline="0" dirty="0" smtClean="0"/>
              <a:t>, C., </a:t>
            </a:r>
            <a:r>
              <a:rPr lang="en-GB" i="0" baseline="0" dirty="0" err="1" smtClean="0"/>
              <a:t>Rumbold</a:t>
            </a:r>
            <a:r>
              <a:rPr lang="en-GB" i="0" baseline="0" dirty="0" smtClean="0"/>
              <a:t>, A.R., </a:t>
            </a:r>
            <a:r>
              <a:rPr lang="en-GB" i="0" baseline="0" dirty="0" err="1" smtClean="0"/>
              <a:t>Willson</a:t>
            </a:r>
            <a:r>
              <a:rPr lang="en-GB" i="0" baseline="0" dirty="0" smtClean="0"/>
              <a:t>, K.J, </a:t>
            </a:r>
            <a:r>
              <a:rPr lang="en-GB" i="0" baseline="0" dirty="0" err="1" smtClean="0"/>
              <a:t>Crowther</a:t>
            </a:r>
            <a:r>
              <a:rPr lang="en-GB" i="0" baseline="0" dirty="0" smtClean="0"/>
              <a:t>, C.A. 2010, The risk of adverse pregnancy outcomes in women who are overweight or obese, </a:t>
            </a:r>
            <a:r>
              <a:rPr lang="en-GB" i="1" baseline="0" dirty="0" smtClean="0"/>
              <a:t>BMC Pregnancy and Childbirth,</a:t>
            </a:r>
            <a:r>
              <a:rPr lang="en-GB" i="0" baseline="0" dirty="0" smtClean="0"/>
              <a:t> 10:56</a:t>
            </a:r>
          </a:p>
          <a:p>
            <a:endParaRPr lang="en-GB" i="0" baseline="0" dirty="0" smtClean="0"/>
          </a:p>
          <a:p>
            <a:r>
              <a:rPr lang="en-GB" i="0" baseline="0" dirty="0" smtClean="0"/>
              <a:t>Increased psychological vulnerability of obese women</a:t>
            </a:r>
          </a:p>
          <a:p>
            <a:endParaRPr lang="en-GB" i="0" baseline="0" dirty="0" smtClean="0"/>
          </a:p>
          <a:p>
            <a:r>
              <a:rPr lang="en-GB" i="0" baseline="0" dirty="0" err="1" smtClean="0"/>
              <a:t>Bogaerts</a:t>
            </a:r>
            <a:r>
              <a:rPr lang="en-GB" i="0" baseline="0" dirty="0" smtClean="0"/>
              <a:t>, A,. 2014 Obesity and pregnancy, an epidemiological and intervention study from a psychosocial </a:t>
            </a:r>
            <a:r>
              <a:rPr lang="en-GB" i="0" baseline="0" dirty="0" err="1" smtClean="0"/>
              <a:t>perspecttive</a:t>
            </a:r>
            <a:r>
              <a:rPr lang="en-GB" i="0" baseline="0" dirty="0" smtClean="0"/>
              <a:t>, </a:t>
            </a:r>
            <a:r>
              <a:rPr lang="en-GB" i="1" baseline="0" dirty="0" smtClean="0"/>
              <a:t> Facts, views and vision: Issues in Obstetrics, Gynaecology and Reproductive Health,</a:t>
            </a:r>
            <a:r>
              <a:rPr lang="en-GB" i="0" baseline="0" dirty="0" smtClean="0"/>
              <a:t> 6(2), p 81-95</a:t>
            </a:r>
          </a:p>
        </p:txBody>
      </p:sp>
      <p:sp>
        <p:nvSpPr>
          <p:cNvPr id="4" name="Slide Number Placeholder 3"/>
          <p:cNvSpPr>
            <a:spLocks noGrp="1"/>
          </p:cNvSpPr>
          <p:nvPr>
            <p:ph type="sldNum" sz="quarter" idx="10"/>
          </p:nvPr>
        </p:nvSpPr>
        <p:spPr/>
        <p:txBody>
          <a:bodyPr/>
          <a:lstStyle/>
          <a:p>
            <a:fld id="{381DB8FB-6A76-8249-8976-166E843840A8}" type="slidenum">
              <a:rPr lang="en-US" smtClean="0"/>
              <a:t>15</a:t>
            </a:fld>
            <a:endParaRPr lang="en-US"/>
          </a:p>
        </p:txBody>
      </p:sp>
    </p:spTree>
    <p:extLst>
      <p:ext uri="{BB962C8B-B14F-4D97-AF65-F5344CB8AC3E}">
        <p14:creationId xmlns:p14="http://schemas.microsoft.com/office/powerpoint/2010/main" val="2499040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sets</a:t>
            </a:r>
            <a:r>
              <a:rPr lang="en-US" baseline="0" dirty="0" smtClean="0"/>
              <a:t> of working guidelines that have set out a need for midwives to discuss issues of weight management with women. Measuring weight and height at first contact and calculating BMI is seen as the first step in starting a conversation with women. </a:t>
            </a:r>
          </a:p>
          <a:p>
            <a:endParaRPr lang="en-US" baseline="0" dirty="0" smtClean="0"/>
          </a:p>
          <a:p>
            <a:endParaRPr lang="en-US" baseline="0" dirty="0" smtClean="0"/>
          </a:p>
          <a:p>
            <a:r>
              <a:rPr lang="en-US" baseline="0" dirty="0" smtClean="0"/>
              <a:t>Think this should be Clare slide</a:t>
            </a:r>
            <a:endParaRPr lang="en-US" dirty="0" smtClean="0"/>
          </a:p>
          <a:p>
            <a:endParaRPr lang="en-GB" dirty="0"/>
          </a:p>
        </p:txBody>
      </p:sp>
      <p:sp>
        <p:nvSpPr>
          <p:cNvPr id="4" name="Slide Number Placeholder 3"/>
          <p:cNvSpPr>
            <a:spLocks noGrp="1"/>
          </p:cNvSpPr>
          <p:nvPr>
            <p:ph type="sldNum" sz="quarter" idx="10"/>
          </p:nvPr>
        </p:nvSpPr>
        <p:spPr/>
        <p:txBody>
          <a:bodyPr/>
          <a:lstStyle/>
          <a:p>
            <a:fld id="{381DB8FB-6A76-8249-8976-166E843840A8}" type="slidenum">
              <a:rPr lang="en-US" smtClean="0"/>
              <a:t>16</a:t>
            </a:fld>
            <a:endParaRPr lang="en-US"/>
          </a:p>
        </p:txBody>
      </p:sp>
    </p:spTree>
    <p:extLst>
      <p:ext uri="{BB962C8B-B14F-4D97-AF65-F5344CB8AC3E}">
        <p14:creationId xmlns:p14="http://schemas.microsoft.com/office/powerpoint/2010/main" val="136395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women with weight related  problems p</a:t>
            </a:r>
            <a:r>
              <a:rPr lang="en-US" dirty="0" smtClean="0"/>
              <a:t>regnancy offers</a:t>
            </a:r>
            <a:r>
              <a:rPr lang="en-US" baseline="0" dirty="0" smtClean="0"/>
              <a:t> a good opportunity for intervention. Increased motivation, regular contact and an opportunity to improve health of wider family. Individual intervention programs like the ‘Monday clinic in </a:t>
            </a:r>
            <a:r>
              <a:rPr lang="en-US" baseline="0" dirty="0" err="1" smtClean="0"/>
              <a:t>Doncaster</a:t>
            </a:r>
            <a:r>
              <a:rPr lang="en-US" baseline="0" dirty="0" smtClean="0"/>
              <a:t> and the Bumps and Beyond service in Lincolnshire have had positive results. Awaiting results from the HELP study Clare was involved in. No easy solution. Intervention expensive so proven benefit needs to be seen. So far positive for those women who engage- the challenge is how to improve that engagement.</a:t>
            </a:r>
          </a:p>
          <a:p>
            <a:r>
              <a:rPr lang="en-US" baseline="0" dirty="0" smtClean="0"/>
              <a:t>But also consider the aspect of prevention- helping women maintain healthy behaviors in pregnancy- not eating for 2</a:t>
            </a:r>
          </a:p>
          <a:p>
            <a:endParaRPr lang="en-US" baseline="0" dirty="0" smtClean="0"/>
          </a:p>
          <a:p>
            <a:r>
              <a:rPr lang="en-US" baseline="0" dirty="0" smtClean="0"/>
              <a:t>Think this should be Clare slide – your experience of AN care</a:t>
            </a:r>
            <a:endParaRPr lang="en-US" dirty="0" smtClean="0"/>
          </a:p>
          <a:p>
            <a:endParaRPr lang="en-GB" dirty="0" smtClean="0"/>
          </a:p>
          <a:p>
            <a:endParaRPr lang="en-GB" dirty="0" smtClean="0"/>
          </a:p>
          <a:p>
            <a:r>
              <a:rPr lang="en-GB" sz="2400" smtClean="0"/>
              <a:t>CLARE TO</a:t>
            </a:r>
            <a:r>
              <a:rPr lang="en-GB" sz="2400" baseline="0" smtClean="0"/>
              <a:t> TALK UP TO THIS SLIDE</a:t>
            </a:r>
            <a:endParaRPr lang="en-GB" sz="2400" dirty="0"/>
          </a:p>
        </p:txBody>
      </p:sp>
      <p:sp>
        <p:nvSpPr>
          <p:cNvPr id="4" name="Slide Number Placeholder 3"/>
          <p:cNvSpPr>
            <a:spLocks noGrp="1"/>
          </p:cNvSpPr>
          <p:nvPr>
            <p:ph type="sldNum" sz="quarter" idx="10"/>
          </p:nvPr>
        </p:nvSpPr>
        <p:spPr/>
        <p:txBody>
          <a:bodyPr/>
          <a:lstStyle/>
          <a:p>
            <a:fld id="{381DB8FB-6A76-8249-8976-166E843840A8}" type="slidenum">
              <a:rPr lang="en-US" smtClean="0"/>
              <a:t>17</a:t>
            </a:fld>
            <a:endParaRPr lang="en-US"/>
          </a:p>
        </p:txBody>
      </p:sp>
    </p:spTree>
    <p:extLst>
      <p:ext uri="{BB962C8B-B14F-4D97-AF65-F5344CB8AC3E}">
        <p14:creationId xmlns:p14="http://schemas.microsoft.com/office/powerpoint/2010/main" val="1618654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JUDY FROM HERE FORWARD!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a:t>
            </a:r>
            <a:r>
              <a:rPr lang="en-US" dirty="0" smtClean="0"/>
              <a:t>number of qualitative</a:t>
            </a:r>
            <a:r>
              <a:rPr lang="en-US" baseline="0" dirty="0" smtClean="0"/>
              <a:t> studies have been conducted to give us insight into the experiences of woman and discussions about weight. Some of those findings are </a:t>
            </a:r>
            <a:r>
              <a:rPr lang="en-US" baseline="0" dirty="0" err="1" smtClean="0"/>
              <a:t>summarised</a:t>
            </a:r>
            <a:r>
              <a:rPr lang="en-US" baseline="0" dirty="0" smtClean="0"/>
              <a:t> here. </a:t>
            </a:r>
            <a:r>
              <a:rPr lang="en-US" dirty="0" smtClean="0"/>
              <a:t>As you can imagine discussions about weight</a:t>
            </a:r>
            <a:r>
              <a:rPr lang="en-US" baseline="0" dirty="0" smtClean="0"/>
              <a:t> provokes a range of emotional reactions. This is a highly sensitive and emotionally charged area of practice. In the studies there was a range of responses from women who were keen to get information and help to those who were upset by encounters with health care professionals regarding their weight. A need for clear and consistent messages was evident</a:t>
            </a:r>
            <a:endParaRPr lang="en-US" dirty="0" smtClean="0"/>
          </a:p>
          <a:p>
            <a:endParaRPr lang="en-GB" dirty="0"/>
          </a:p>
        </p:txBody>
      </p:sp>
      <p:sp>
        <p:nvSpPr>
          <p:cNvPr id="4" name="Slide Number Placeholder 3"/>
          <p:cNvSpPr>
            <a:spLocks noGrp="1"/>
          </p:cNvSpPr>
          <p:nvPr>
            <p:ph type="sldNum" sz="quarter" idx="10"/>
          </p:nvPr>
        </p:nvSpPr>
        <p:spPr/>
        <p:txBody>
          <a:bodyPr/>
          <a:lstStyle/>
          <a:p>
            <a:fld id="{381DB8FB-6A76-8249-8976-166E843840A8}" type="slidenum">
              <a:rPr lang="en-US" smtClean="0"/>
              <a:t>18</a:t>
            </a:fld>
            <a:endParaRPr lang="en-US"/>
          </a:p>
        </p:txBody>
      </p:sp>
    </p:spTree>
    <p:extLst>
      <p:ext uri="{BB962C8B-B14F-4D97-AF65-F5344CB8AC3E}">
        <p14:creationId xmlns:p14="http://schemas.microsoft.com/office/powerpoint/2010/main" val="1879416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overwhelming theme from studies and anecdotal</a:t>
            </a:r>
            <a:r>
              <a:rPr lang="en-US" baseline="0" dirty="0" smtClean="0"/>
              <a:t> experience is that midwives are keen not to offend or upset women by raising such a sensitive subject. Constraints such as lack of time, knowledge and confidence are evident. </a:t>
            </a:r>
          </a:p>
          <a:p>
            <a:r>
              <a:rPr lang="en-US" baseline="0" dirty="0" smtClean="0"/>
              <a:t> One of the findings form  </a:t>
            </a:r>
            <a:r>
              <a:rPr lang="en-US" baseline="0" dirty="0" err="1" smtClean="0"/>
              <a:t>Schmied’s</a:t>
            </a:r>
            <a:r>
              <a:rPr lang="en-US" baseline="0" dirty="0" smtClean="0"/>
              <a:t> work I felt was interesting- This concept of  obesity being “a creeping normality’.  Obesity is gaining acceptance as becoming ‘normal’. Whilst it is positive that we don</a:t>
            </a:r>
            <a:r>
              <a:rPr lang="fr-FR" baseline="0" dirty="0" smtClean="0"/>
              <a:t>’</a:t>
            </a:r>
            <a:r>
              <a:rPr lang="en-US" baseline="0" dirty="0" smtClean="0"/>
              <a:t>t collude with negative stigmatization of women we need to be reminded of a responsibility to promote health and well being for mother and baby. </a:t>
            </a:r>
            <a:endParaRPr lang="en-US" dirty="0" smtClean="0"/>
          </a:p>
          <a:p>
            <a:endParaRPr lang="en-GB" dirty="0"/>
          </a:p>
        </p:txBody>
      </p:sp>
      <p:sp>
        <p:nvSpPr>
          <p:cNvPr id="4" name="Slide Number Placeholder 3"/>
          <p:cNvSpPr>
            <a:spLocks noGrp="1"/>
          </p:cNvSpPr>
          <p:nvPr>
            <p:ph type="sldNum" sz="quarter" idx="10"/>
          </p:nvPr>
        </p:nvSpPr>
        <p:spPr/>
        <p:txBody>
          <a:bodyPr/>
          <a:lstStyle/>
          <a:p>
            <a:fld id="{381DB8FB-6A76-8249-8976-166E843840A8}" type="slidenum">
              <a:rPr lang="en-US" smtClean="0"/>
              <a:t>19</a:t>
            </a:fld>
            <a:endParaRPr lang="en-US"/>
          </a:p>
        </p:txBody>
      </p:sp>
    </p:spTree>
    <p:extLst>
      <p:ext uri="{BB962C8B-B14F-4D97-AF65-F5344CB8AC3E}">
        <p14:creationId xmlns:p14="http://schemas.microsoft.com/office/powerpoint/2010/main" val="2347692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chief executive of the NHS made this</a:t>
            </a:r>
            <a:r>
              <a:rPr lang="en-US" baseline="0" dirty="0" smtClean="0"/>
              <a:t> statement late last year urging health professionals to get our act together.  You can imagine the newspaper headlines</a:t>
            </a:r>
          </a:p>
          <a:p>
            <a:endParaRPr lang="en-US" dirty="0" smtClean="0"/>
          </a:p>
          <a:p>
            <a:r>
              <a:rPr lang="en-US" dirty="0" smtClean="0"/>
              <a:t>The Sun’s headline was “weights up doc”</a:t>
            </a:r>
          </a:p>
          <a:p>
            <a:r>
              <a:rPr lang="en-US" dirty="0" smtClean="0"/>
              <a:t>Guardian “Nurses must be fit to fight’</a:t>
            </a:r>
          </a:p>
          <a:p>
            <a:r>
              <a:rPr lang="en-US" dirty="0" smtClean="0"/>
              <a:t>Daily Mail- hospital staff must give up burgers and chips</a:t>
            </a:r>
          </a:p>
          <a:p>
            <a:endParaRPr lang="en-US" dirty="0" smtClean="0"/>
          </a:p>
          <a:p>
            <a:r>
              <a:rPr lang="en-US" dirty="0" smtClean="0"/>
              <a:t>This is not the first time such a challenge has been issued- back in 2009 the Department of Health similarly called on health service workers to improve their health.</a:t>
            </a:r>
          </a:p>
          <a:p>
            <a:r>
              <a:rPr lang="en-US" dirty="0" smtClean="0"/>
              <a:t>Cathy Warwick</a:t>
            </a:r>
            <a:r>
              <a:rPr lang="en-US" baseline="0" dirty="0" smtClean="0"/>
              <a:t> at the time defended midwives stating that we should not blame hard working midwives highlighting the universal difficulties of adopting a healthy lifestyle</a:t>
            </a:r>
          </a:p>
          <a:p>
            <a:r>
              <a:rPr lang="en-US" baseline="0" dirty="0" smtClean="0"/>
              <a:t>The new directives from the Chief executive calls for better canteen food and putting gyms in hospitals for staff</a:t>
            </a:r>
          </a:p>
          <a:p>
            <a:r>
              <a:rPr lang="en-US" baseline="0" dirty="0" smtClean="0"/>
              <a:t>I cant see many midwives rushing to use a treadmill at the end of a 12 hour shift.</a:t>
            </a:r>
          </a:p>
          <a:p>
            <a:r>
              <a:rPr lang="en-US" baseline="0" dirty="0" smtClean="0"/>
              <a:t>More midwives, proper breaks and less stressful working conditions are needed. </a:t>
            </a:r>
            <a:endParaRPr lang="en-GB" dirty="0"/>
          </a:p>
        </p:txBody>
      </p:sp>
      <p:sp>
        <p:nvSpPr>
          <p:cNvPr id="4" name="Slide Number Placeholder 3"/>
          <p:cNvSpPr>
            <a:spLocks noGrp="1"/>
          </p:cNvSpPr>
          <p:nvPr>
            <p:ph type="sldNum" sz="quarter" idx="10"/>
          </p:nvPr>
        </p:nvSpPr>
        <p:spPr/>
        <p:txBody>
          <a:bodyPr/>
          <a:lstStyle/>
          <a:p>
            <a:fld id="{381DB8FB-6A76-8249-8976-166E843840A8}" type="slidenum">
              <a:rPr lang="en-US" smtClean="0"/>
              <a:t>20</a:t>
            </a:fld>
            <a:endParaRPr lang="en-US"/>
          </a:p>
        </p:txBody>
      </p:sp>
    </p:spTree>
    <p:extLst>
      <p:ext uri="{BB962C8B-B14F-4D97-AF65-F5344CB8AC3E}">
        <p14:creationId xmlns:p14="http://schemas.microsoft.com/office/powerpoint/2010/main" val="3895455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Clare</a:t>
            </a:r>
            <a:r>
              <a:rPr lang="en-US" baseline="0" dirty="0" smtClean="0"/>
              <a:t> is</a:t>
            </a:r>
            <a:r>
              <a:rPr lang="en-US" dirty="0" smtClean="0"/>
              <a:t> going to recap on the key problems of obesity and remind us of why this is an issue we need to engage with. We can’t ignore the facts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Midwives need to develop</a:t>
            </a:r>
            <a:r>
              <a:rPr lang="en-US" baseline="0" dirty="0" smtClean="0"/>
              <a:t> effective strategies to </a:t>
            </a:r>
            <a:r>
              <a:rPr lang="en-US" dirty="0" smtClean="0"/>
              <a:t> provide sensitive</a:t>
            </a:r>
            <a:r>
              <a:rPr lang="en-US" baseline="0" dirty="0" smtClean="0"/>
              <a:t> and effective </a:t>
            </a:r>
            <a:r>
              <a:rPr lang="en-US" dirty="0" smtClean="0"/>
              <a:t> care for women with obesity with an emphasis on empowerment not pathology.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During</a:t>
            </a:r>
            <a:r>
              <a:rPr lang="en-US" baseline="0" dirty="0" smtClean="0"/>
              <a:t> AN and PN care midwives have opportunities to provide positive support for the encouragement of a healthy lifestyle which will include all women ( prevention) and women with weight concerns ( action)- so called teachable moments.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is a tough objective- midwives are hesitant to engage directly with women around issues concerning their weight.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will present the lifestyle challenge we have introduced for student midwives at UWL</a:t>
            </a:r>
            <a:endParaRPr lang="en-US" dirty="0" smtClean="0"/>
          </a:p>
          <a:p>
            <a:endParaRPr lang="en-GB" dirty="0"/>
          </a:p>
        </p:txBody>
      </p:sp>
      <p:sp>
        <p:nvSpPr>
          <p:cNvPr id="4" name="Slide Number Placeholder 3"/>
          <p:cNvSpPr>
            <a:spLocks noGrp="1"/>
          </p:cNvSpPr>
          <p:nvPr>
            <p:ph type="sldNum" sz="quarter" idx="10"/>
          </p:nvPr>
        </p:nvSpPr>
        <p:spPr/>
        <p:txBody>
          <a:bodyPr/>
          <a:lstStyle/>
          <a:p>
            <a:fld id="{381DB8FB-6A76-8249-8976-166E843840A8}" type="slidenum">
              <a:rPr lang="en-US" smtClean="0"/>
              <a:t>3</a:t>
            </a:fld>
            <a:endParaRPr lang="en-US"/>
          </a:p>
        </p:txBody>
      </p:sp>
    </p:spTree>
    <p:extLst>
      <p:ext uri="{BB962C8B-B14F-4D97-AF65-F5344CB8AC3E}">
        <p14:creationId xmlns:p14="http://schemas.microsoft.com/office/powerpoint/2010/main" val="2534952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multitude of reasons- part of the same reason the wider  society is but we have some added disadvantages with the demands of shift work,</a:t>
            </a:r>
            <a:r>
              <a:rPr lang="en-US" baseline="0" dirty="0" smtClean="0"/>
              <a:t> stress, tiredness and the food that is available to us at work.</a:t>
            </a:r>
            <a:endParaRPr lang="en-US" dirty="0" smtClean="0"/>
          </a:p>
          <a:p>
            <a:endParaRPr lang="en-GB" dirty="0"/>
          </a:p>
        </p:txBody>
      </p:sp>
      <p:sp>
        <p:nvSpPr>
          <p:cNvPr id="4" name="Slide Number Placeholder 3"/>
          <p:cNvSpPr>
            <a:spLocks noGrp="1"/>
          </p:cNvSpPr>
          <p:nvPr>
            <p:ph type="sldNum" sz="quarter" idx="10"/>
          </p:nvPr>
        </p:nvSpPr>
        <p:spPr/>
        <p:txBody>
          <a:bodyPr/>
          <a:lstStyle/>
          <a:p>
            <a:fld id="{381DB8FB-6A76-8249-8976-166E843840A8}" type="slidenum">
              <a:rPr lang="en-US" smtClean="0"/>
              <a:t>21</a:t>
            </a:fld>
            <a:endParaRPr lang="en-US"/>
          </a:p>
        </p:txBody>
      </p:sp>
    </p:spTree>
    <p:extLst>
      <p:ext uri="{BB962C8B-B14F-4D97-AF65-F5344CB8AC3E}">
        <p14:creationId xmlns:p14="http://schemas.microsoft.com/office/powerpoint/2010/main" val="1378801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Struggling</a:t>
            </a:r>
            <a:r>
              <a:rPr lang="en-US" baseline="0" dirty="0" smtClean="0"/>
              <a:t> with our own weight concerns and body image may impact on our ability to support women. This is a quote from 2 teams of researchers studying this issue. They  questioned midwives about diet, exercise, their own weight, knowledge of guidelines and engagement with women on issues of weight. Their conclusion here  makes a link between the  midwives own lifestyle and the motivation to discus weight concerns with women.</a:t>
            </a:r>
            <a:endParaRPr lang="en-US" dirty="0" smtClean="0"/>
          </a:p>
          <a:p>
            <a:endParaRPr lang="en-GB" dirty="0"/>
          </a:p>
        </p:txBody>
      </p:sp>
      <p:sp>
        <p:nvSpPr>
          <p:cNvPr id="4" name="Slide Number Placeholder 3"/>
          <p:cNvSpPr>
            <a:spLocks noGrp="1"/>
          </p:cNvSpPr>
          <p:nvPr>
            <p:ph type="sldNum" sz="quarter" idx="10"/>
          </p:nvPr>
        </p:nvSpPr>
        <p:spPr/>
        <p:txBody>
          <a:bodyPr/>
          <a:lstStyle/>
          <a:p>
            <a:fld id="{381DB8FB-6A76-8249-8976-166E843840A8}" type="slidenum">
              <a:rPr lang="en-US" smtClean="0"/>
              <a:t>22</a:t>
            </a:fld>
            <a:endParaRPr lang="en-US"/>
          </a:p>
        </p:txBody>
      </p:sp>
    </p:spTree>
    <p:extLst>
      <p:ext uri="{BB962C8B-B14F-4D97-AF65-F5344CB8AC3E}">
        <p14:creationId xmlns:p14="http://schemas.microsoft.com/office/powerpoint/2010/main" val="718861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a:t>
            </a:r>
            <a:r>
              <a:rPr lang="en-US" baseline="0" dirty="0" smtClean="0"/>
              <a:t> improve confidence, empathy and effective support of  women  we  need to take the journey ourselves.</a:t>
            </a:r>
          </a:p>
          <a:p>
            <a:r>
              <a:rPr lang="en-US" baseline="0" dirty="0" smtClean="0"/>
              <a:t> As lecturers we didn’t want students to get the impression that they just needed to learn and follow guidelines. We acknowledged the sensitive nature of the subject and felt this approach challenged not only knowledge and skills but challenged attitudes as well</a:t>
            </a:r>
          </a:p>
          <a:p>
            <a:r>
              <a:rPr lang="en-US" dirty="0" smtClean="0"/>
              <a:t>Part of year 2 module that looks</a:t>
            </a:r>
            <a:r>
              <a:rPr lang="en-US" baseline="0" dirty="0" smtClean="0"/>
              <a:t> at pre- existing  complications of pregnancy  which among other conditions includes diabetes, hypertension, obesity and cardiac disease. For many of these conditions and others, advice about healthy lifestyle is an important aspect of care.</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381DB8FB-6A76-8249-8976-166E843840A8}" type="slidenum">
              <a:rPr lang="en-US" smtClean="0"/>
              <a:t>23</a:t>
            </a:fld>
            <a:endParaRPr lang="en-US"/>
          </a:p>
        </p:txBody>
      </p:sp>
    </p:spTree>
    <p:extLst>
      <p:ext uri="{BB962C8B-B14F-4D97-AF65-F5344CB8AC3E}">
        <p14:creationId xmlns:p14="http://schemas.microsoft.com/office/powerpoint/2010/main" val="2757969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a:t>
            </a:r>
            <a:r>
              <a:rPr lang="fr-FR" dirty="0" smtClean="0"/>
              <a:t>’</a:t>
            </a:r>
            <a:r>
              <a:rPr lang="en-US" dirty="0" smtClean="0"/>
              <a:t>t want to do a </a:t>
            </a:r>
            <a:r>
              <a:rPr lang="en-US" dirty="0" err="1" smtClean="0"/>
              <a:t>mis</a:t>
            </a:r>
            <a:r>
              <a:rPr lang="en-US" dirty="0" smtClean="0"/>
              <a:t>- service to our lovely hard working student midwives</a:t>
            </a:r>
            <a:r>
              <a:rPr lang="en-US" baseline="0" dirty="0" smtClean="0"/>
              <a:t> at UWL by suggesting they are a </a:t>
            </a:r>
            <a:r>
              <a:rPr lang="en-US" u="sng" baseline="0" dirty="0" smtClean="0"/>
              <a:t>particularly </a:t>
            </a:r>
            <a:r>
              <a:rPr lang="en-US" baseline="0" dirty="0" smtClean="0"/>
              <a:t>unhealthy lot!  But they, like all of us, are exposed to the challenges of urban living and lifestyle that makes it hard to be healthy. Some of the problem is a lack of information and knowledge about what constitutes a healthy diet and an optimum amount of exercise. Many see the answer to unhealthy weight gain is a crash or fad diet _ a simple but drastic ‘fix it quick option. Exercise equates to an  expensive gym they can’t afford. Students may be in charge of their food intake for the first time- take </a:t>
            </a:r>
            <a:r>
              <a:rPr lang="en-US" baseline="0" dirty="0" err="1" smtClean="0"/>
              <a:t>aways</a:t>
            </a:r>
            <a:r>
              <a:rPr lang="en-US" baseline="0" dirty="0" smtClean="0"/>
              <a:t> easier than cooking. Healthy food perceived as more expensive. They have their own sensitive issues about perceptions of weight and self esteem</a:t>
            </a:r>
            <a:endParaRPr lang="en-US" dirty="0"/>
          </a:p>
        </p:txBody>
      </p:sp>
      <p:sp>
        <p:nvSpPr>
          <p:cNvPr id="4" name="Slide Number Placeholder 3"/>
          <p:cNvSpPr>
            <a:spLocks noGrp="1"/>
          </p:cNvSpPr>
          <p:nvPr>
            <p:ph type="sldNum" sz="quarter" idx="10"/>
          </p:nvPr>
        </p:nvSpPr>
        <p:spPr/>
        <p:txBody>
          <a:bodyPr/>
          <a:lstStyle/>
          <a:p>
            <a:fld id="{381DB8FB-6A76-8249-8976-166E843840A8}" type="slidenum">
              <a:rPr lang="en-US" smtClean="0"/>
              <a:t>24</a:t>
            </a:fld>
            <a:endParaRPr lang="en-US"/>
          </a:p>
        </p:txBody>
      </p:sp>
    </p:spTree>
    <p:extLst>
      <p:ext uri="{BB962C8B-B14F-4D97-AF65-F5344CB8AC3E}">
        <p14:creationId xmlns:p14="http://schemas.microsoft.com/office/powerpoint/2010/main" val="46246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Students need to research the guidance for pregnant women with regard healthy eating and exercise and aim to adopt those recommendations in their own lifestyle for a week. Cutting out alcohol and smoking is recommended as well. They attend university  that week offering opportunities for discussion of issues - what they have been eating / how is it going? Staff take on the challenge as well. We facilitate exercise within the teaching day and have used expertise within the student group. An aerobics exercise teacher, a sport science graduate, yoga teacher. A powerwalk around the park opposite the campus which maps out a pleasant 30 minute route is included.  Overall it is good fun- particularly the exercise aspect.</a:t>
            </a:r>
            <a:endParaRPr lang="en-US" dirty="0"/>
          </a:p>
        </p:txBody>
      </p:sp>
      <p:sp>
        <p:nvSpPr>
          <p:cNvPr id="4" name="Slide Number Placeholder 3"/>
          <p:cNvSpPr>
            <a:spLocks noGrp="1"/>
          </p:cNvSpPr>
          <p:nvPr>
            <p:ph type="sldNum" sz="quarter" idx="10"/>
          </p:nvPr>
        </p:nvSpPr>
        <p:spPr/>
        <p:txBody>
          <a:bodyPr/>
          <a:lstStyle/>
          <a:p>
            <a:fld id="{381DB8FB-6A76-8249-8976-166E843840A8}" type="slidenum">
              <a:rPr lang="en-US" smtClean="0"/>
              <a:t>25</a:t>
            </a:fld>
            <a:endParaRPr lang="en-US"/>
          </a:p>
        </p:txBody>
      </p:sp>
    </p:spTree>
    <p:extLst>
      <p:ext uri="{BB962C8B-B14F-4D97-AF65-F5344CB8AC3E}">
        <p14:creationId xmlns:p14="http://schemas.microsoft.com/office/powerpoint/2010/main" val="216125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1DB8FB-6A76-8249-8976-166E843840A8}" type="slidenum">
              <a:rPr lang="en-US" smtClean="0"/>
              <a:t>26</a:t>
            </a:fld>
            <a:endParaRPr lang="en-US"/>
          </a:p>
        </p:txBody>
      </p:sp>
    </p:spTree>
    <p:extLst>
      <p:ext uri="{BB962C8B-B14F-4D97-AF65-F5344CB8AC3E}">
        <p14:creationId xmlns:p14="http://schemas.microsoft.com/office/powerpoint/2010/main" val="1559590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1DB8FB-6A76-8249-8976-166E843840A8}" type="slidenum">
              <a:rPr lang="en-US" smtClean="0"/>
              <a:t>27</a:t>
            </a:fld>
            <a:endParaRPr lang="en-US"/>
          </a:p>
        </p:txBody>
      </p:sp>
    </p:spTree>
    <p:extLst>
      <p:ext uri="{BB962C8B-B14F-4D97-AF65-F5344CB8AC3E}">
        <p14:creationId xmlns:p14="http://schemas.microsoft.com/office/powerpoint/2010/main" val="515917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1DB8FB-6A76-8249-8976-166E843840A8}" type="slidenum">
              <a:rPr lang="en-US" smtClean="0"/>
              <a:t>28</a:t>
            </a:fld>
            <a:endParaRPr lang="en-US"/>
          </a:p>
        </p:txBody>
      </p:sp>
    </p:spTree>
    <p:extLst>
      <p:ext uri="{BB962C8B-B14F-4D97-AF65-F5344CB8AC3E}">
        <p14:creationId xmlns:p14="http://schemas.microsoft.com/office/powerpoint/2010/main" val="385439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1DB8FB-6A76-8249-8976-166E843840A8}" type="slidenum">
              <a:rPr lang="en-US" smtClean="0"/>
              <a:t>29</a:t>
            </a:fld>
            <a:endParaRPr lang="en-US"/>
          </a:p>
        </p:txBody>
      </p:sp>
    </p:spTree>
    <p:extLst>
      <p:ext uri="{BB962C8B-B14F-4D97-AF65-F5344CB8AC3E}">
        <p14:creationId xmlns:p14="http://schemas.microsoft.com/office/powerpoint/2010/main" val="3560908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student engage well in</a:t>
            </a:r>
            <a:r>
              <a:rPr lang="en-US" baseline="0" dirty="0" smtClean="0"/>
              <a:t> the</a:t>
            </a:r>
            <a:r>
              <a:rPr lang="en-US" dirty="0" smtClean="0"/>
              <a:t> activities although there is always some resistance. </a:t>
            </a:r>
            <a:r>
              <a:rPr lang="en-US" baseline="0" dirty="0" smtClean="0"/>
              <a:t> A few are negative reflecting the sensitive nature of the subject.</a:t>
            </a:r>
          </a:p>
          <a:p>
            <a:r>
              <a:rPr lang="en-US" baseline="0" dirty="0" smtClean="0"/>
              <a:t>The students comment here reminds us of the complexity of the problem and the danger of thinking there is a quick fix.</a:t>
            </a:r>
            <a:endParaRPr lang="en-US" dirty="0"/>
          </a:p>
        </p:txBody>
      </p:sp>
      <p:sp>
        <p:nvSpPr>
          <p:cNvPr id="4" name="Slide Number Placeholder 3"/>
          <p:cNvSpPr>
            <a:spLocks noGrp="1"/>
          </p:cNvSpPr>
          <p:nvPr>
            <p:ph type="sldNum" sz="quarter" idx="10"/>
          </p:nvPr>
        </p:nvSpPr>
        <p:spPr/>
        <p:txBody>
          <a:bodyPr/>
          <a:lstStyle/>
          <a:p>
            <a:fld id="{381DB8FB-6A76-8249-8976-166E843840A8}" type="slidenum">
              <a:rPr lang="en-US" smtClean="0"/>
              <a:t>30</a:t>
            </a:fld>
            <a:endParaRPr lang="en-US"/>
          </a:p>
        </p:txBody>
      </p:sp>
    </p:spTree>
    <p:extLst>
      <p:ext uri="{BB962C8B-B14F-4D97-AF65-F5344CB8AC3E}">
        <p14:creationId xmlns:p14="http://schemas.microsoft.com/office/powerpoint/2010/main" val="218945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foresight report</a:t>
            </a:r>
            <a:r>
              <a:rPr lang="en-GB" baseline="0" dirty="0" smtClean="0"/>
              <a:t> commissioned by the government to look at the population as a whole and how we can deliver a sustainable response to obesity over the next 40 years.  The statistics speak for themselves.</a:t>
            </a:r>
            <a:endParaRPr lang="en-GB" dirty="0"/>
          </a:p>
        </p:txBody>
      </p:sp>
      <p:sp>
        <p:nvSpPr>
          <p:cNvPr id="4" name="Slide Number Placeholder 3"/>
          <p:cNvSpPr>
            <a:spLocks noGrp="1"/>
          </p:cNvSpPr>
          <p:nvPr>
            <p:ph type="sldNum" sz="quarter" idx="10"/>
          </p:nvPr>
        </p:nvSpPr>
        <p:spPr/>
        <p:txBody>
          <a:bodyPr/>
          <a:lstStyle/>
          <a:p>
            <a:fld id="{E3BCC7A6-E01F-4149-B7CF-FB8189CA5FEF}" type="slidenum">
              <a:rPr lang="en-GB" smtClean="0"/>
              <a:t>4</a:t>
            </a:fld>
            <a:endParaRPr lang="en-GB"/>
          </a:p>
        </p:txBody>
      </p:sp>
    </p:spTree>
    <p:extLst>
      <p:ext uri="{BB962C8B-B14F-4D97-AF65-F5344CB8AC3E}">
        <p14:creationId xmlns:p14="http://schemas.microsoft.com/office/powerpoint/2010/main" val="1294488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1DB8FB-6A76-8249-8976-166E843840A8}" type="slidenum">
              <a:rPr lang="en-US" smtClean="0"/>
              <a:t>32</a:t>
            </a:fld>
            <a:endParaRPr lang="en-US"/>
          </a:p>
        </p:txBody>
      </p:sp>
    </p:spTree>
    <p:extLst>
      <p:ext uri="{BB962C8B-B14F-4D97-AF65-F5344CB8AC3E}">
        <p14:creationId xmlns:p14="http://schemas.microsoft.com/office/powerpoint/2010/main" val="1504085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Lots of resources out there we can use to equip ourselves with the knowledge and ideas on how to  support women</a:t>
            </a:r>
            <a:endParaRPr lang="en-GB" dirty="0"/>
          </a:p>
        </p:txBody>
      </p:sp>
      <p:sp>
        <p:nvSpPr>
          <p:cNvPr id="4" name="Slide Number Placeholder 3"/>
          <p:cNvSpPr>
            <a:spLocks noGrp="1"/>
          </p:cNvSpPr>
          <p:nvPr>
            <p:ph type="sldNum" sz="quarter" idx="10"/>
          </p:nvPr>
        </p:nvSpPr>
        <p:spPr/>
        <p:txBody>
          <a:bodyPr/>
          <a:lstStyle/>
          <a:p>
            <a:fld id="{E3BCC7A6-E01F-4149-B7CF-FB8189CA5FEF}" type="slidenum">
              <a:rPr lang="en-GB" smtClean="0"/>
              <a:t>33</a:t>
            </a:fld>
            <a:endParaRPr lang="en-GB"/>
          </a:p>
        </p:txBody>
      </p:sp>
    </p:spTree>
    <p:extLst>
      <p:ext uri="{BB962C8B-B14F-4D97-AF65-F5344CB8AC3E}">
        <p14:creationId xmlns:p14="http://schemas.microsoft.com/office/powerpoint/2010/main" val="679662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will be on a continuum</a:t>
            </a:r>
            <a:r>
              <a:rPr lang="en-US" baseline="0" dirty="0" smtClean="0"/>
              <a:t> of change- sometimes they will be receptive- other times not. Need to take our cues from women and of course continuity and rapport are key, but studies have said that women do want the issue to be discussed.</a:t>
            </a:r>
          </a:p>
          <a:p>
            <a:r>
              <a:rPr lang="en-US" baseline="0" dirty="0" smtClean="0"/>
              <a:t> We need to not be confrontational, forceful, authoritarian or adopt scare tactics but rather ask them what there story is, give tailored individual care and support self sufficiency</a:t>
            </a:r>
          </a:p>
          <a:p>
            <a:r>
              <a:rPr lang="en-US" baseline="0" dirty="0" smtClean="0"/>
              <a:t>I find it interesting to reflect on our attitudes to smoking 20 years ago. The reluctance to discuss smoking in those days has similarities to discussions about weight today. Silence on the subject of weight will collude with this culture of </a:t>
            </a:r>
          </a:p>
          <a:p>
            <a:r>
              <a:rPr lang="en-US" baseline="0" dirty="0" smtClean="0"/>
              <a:t>“creeping normality’ and so a drip drip drip approach may bring about a culture change.</a:t>
            </a:r>
            <a:endParaRPr lang="en-US" dirty="0"/>
          </a:p>
        </p:txBody>
      </p:sp>
      <p:sp>
        <p:nvSpPr>
          <p:cNvPr id="4" name="Slide Number Placeholder 3"/>
          <p:cNvSpPr>
            <a:spLocks noGrp="1"/>
          </p:cNvSpPr>
          <p:nvPr>
            <p:ph type="sldNum" sz="quarter" idx="10"/>
          </p:nvPr>
        </p:nvSpPr>
        <p:spPr/>
        <p:txBody>
          <a:bodyPr/>
          <a:lstStyle/>
          <a:p>
            <a:fld id="{381DB8FB-6A76-8249-8976-166E843840A8}" type="slidenum">
              <a:rPr lang="en-US" smtClean="0"/>
              <a:t>34</a:t>
            </a:fld>
            <a:endParaRPr lang="en-US"/>
          </a:p>
        </p:txBody>
      </p:sp>
    </p:spTree>
    <p:extLst>
      <p:ext uri="{BB962C8B-B14F-4D97-AF65-F5344CB8AC3E}">
        <p14:creationId xmlns:p14="http://schemas.microsoft.com/office/powerpoint/2010/main" val="3775675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1DB8FB-6A76-8249-8976-166E843840A8}" type="slidenum">
              <a:rPr lang="en-US" smtClean="0"/>
              <a:t>35</a:t>
            </a:fld>
            <a:endParaRPr lang="en-US"/>
          </a:p>
        </p:txBody>
      </p:sp>
    </p:spTree>
    <p:extLst>
      <p:ext uri="{BB962C8B-B14F-4D97-AF65-F5344CB8AC3E}">
        <p14:creationId xmlns:p14="http://schemas.microsoft.com/office/powerpoint/2010/main" val="3645030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1DB8FB-6A76-8249-8976-166E843840A8}" type="slidenum">
              <a:rPr lang="en-US" smtClean="0"/>
              <a:t>38</a:t>
            </a:fld>
            <a:endParaRPr lang="en-US"/>
          </a:p>
        </p:txBody>
      </p:sp>
    </p:spTree>
    <p:extLst>
      <p:ext uri="{BB962C8B-B14F-4D97-AF65-F5344CB8AC3E}">
        <p14:creationId xmlns:p14="http://schemas.microsoft.com/office/powerpoint/2010/main" val="3868788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1DB8FB-6A76-8249-8976-166E843840A8}" type="slidenum">
              <a:rPr lang="en-US" smtClean="0"/>
              <a:t>40</a:t>
            </a:fld>
            <a:endParaRPr lang="en-US"/>
          </a:p>
        </p:txBody>
      </p:sp>
    </p:spTree>
    <p:extLst>
      <p:ext uri="{BB962C8B-B14F-4D97-AF65-F5344CB8AC3E}">
        <p14:creationId xmlns:p14="http://schemas.microsoft.com/office/powerpoint/2010/main" val="110636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smtClean="0">
                <a:ea typeface="ＭＳ Ｐゴシック" pitchFamily="34" charset="-128"/>
              </a:rPr>
              <a:t>Obesity prevalence</a:t>
            </a:r>
            <a:r>
              <a:rPr lang="en-GB" baseline="0" dirty="0" smtClean="0">
                <a:ea typeface="ＭＳ Ｐゴシック" pitchFamily="34" charset="-128"/>
              </a:rPr>
              <a:t> continues to rise, but the rate of increase</a:t>
            </a:r>
            <a:r>
              <a:rPr lang="en-GB" dirty="0" smtClean="0">
                <a:ea typeface="ＭＳ Ｐゴシック" pitchFamily="34" charset="-128"/>
              </a:rPr>
              <a:t> appears to be slowing for both sexes.</a:t>
            </a:r>
          </a:p>
          <a:p>
            <a:pPr eaLnBrk="1" hangingPunct="1">
              <a:spcBef>
                <a:spcPct val="0"/>
              </a:spcBef>
            </a:pPr>
            <a:endParaRPr lang="en-GB" dirty="0" smtClean="0">
              <a:ea typeface="ＭＳ Ｐゴシック" pitchFamily="34" charset="-128"/>
            </a:endParaRPr>
          </a:p>
          <a:p>
            <a:pPr eaLnBrk="1" hangingPunct="1">
              <a:spcBef>
                <a:spcPct val="0"/>
              </a:spcBef>
            </a:pPr>
            <a:r>
              <a:rPr lang="en-GB" dirty="0" smtClean="0">
                <a:ea typeface="ＭＳ Ｐゴシック" pitchFamily="34" charset="-128"/>
              </a:rPr>
              <a:t>Obesity prevalence remains higher for women, but the gap between men and women appears to have narrowed over time.</a:t>
            </a:r>
          </a:p>
          <a:p>
            <a:endParaRPr lang="en-GB" dirty="0" smtClean="0"/>
          </a:p>
          <a:p>
            <a:r>
              <a:rPr lang="en-GB" dirty="0" smtClean="0"/>
              <a:t>If you are obese you are less likely</a:t>
            </a:r>
            <a:r>
              <a:rPr lang="en-GB" baseline="0" dirty="0" smtClean="0"/>
              <a:t> to be in employment</a:t>
            </a:r>
          </a:p>
          <a:p>
            <a:r>
              <a:rPr lang="en-GB" baseline="0" dirty="0" smtClean="0"/>
              <a:t>Increased risk of hospitalisation</a:t>
            </a:r>
          </a:p>
          <a:p>
            <a:r>
              <a:rPr lang="en-GB" baseline="0" dirty="0" smtClean="0"/>
              <a:t>Obesity reduced life expectancy by an average of 3 years, severe obesity by 8-10 years</a:t>
            </a:r>
            <a:endParaRPr lang="en-GB" dirty="0"/>
          </a:p>
        </p:txBody>
      </p:sp>
      <p:sp>
        <p:nvSpPr>
          <p:cNvPr id="4" name="Slide Number Placeholder 3"/>
          <p:cNvSpPr>
            <a:spLocks noGrp="1"/>
          </p:cNvSpPr>
          <p:nvPr>
            <p:ph type="sldNum" sz="quarter" idx="10"/>
          </p:nvPr>
        </p:nvSpPr>
        <p:spPr/>
        <p:txBody>
          <a:bodyPr/>
          <a:lstStyle/>
          <a:p>
            <a:fld id="{E3BCC7A6-E01F-4149-B7CF-FB8189CA5FEF}" type="slidenum">
              <a:rPr lang="en-GB" smtClean="0"/>
              <a:t>5</a:t>
            </a:fld>
            <a:endParaRPr lang="en-GB"/>
          </a:p>
        </p:txBody>
      </p:sp>
    </p:spTree>
    <p:extLst>
      <p:ext uri="{BB962C8B-B14F-4D97-AF65-F5344CB8AC3E}">
        <p14:creationId xmlns:p14="http://schemas.microsoft.com/office/powerpoint/2010/main" val="315011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smtClean="0">
                <a:ea typeface="ＭＳ Ｐゴシック" pitchFamily="34" charset="-128"/>
              </a:rPr>
              <a:t>This chart shows a </a:t>
            </a:r>
            <a:r>
              <a:rPr lang="en-GB" baseline="0" dirty="0" smtClean="0">
                <a:ea typeface="ＭＳ Ｐゴシック" pitchFamily="34" charset="-128"/>
              </a:rPr>
              <a:t>trend of increasing prevalence of both men and women with a BMI ≥40kg/m</a:t>
            </a:r>
            <a:r>
              <a:rPr lang="en-GB" baseline="30000" dirty="0" smtClean="0">
                <a:ea typeface="ＭＳ Ｐゴシック" pitchFamily="34" charset="-128"/>
              </a:rPr>
              <a:t>2</a:t>
            </a:r>
            <a:r>
              <a:rPr lang="en-GB" baseline="0" dirty="0" smtClean="0">
                <a:ea typeface="ＭＳ Ｐゴシック" pitchFamily="34" charset="-128"/>
              </a:rPr>
              <a:t>.</a:t>
            </a:r>
            <a:endParaRPr lang="en-GB" dirty="0" smtClean="0">
              <a:ea typeface="ＭＳ Ｐゴシック" pitchFamily="34" charset="-128"/>
            </a:endParaRPr>
          </a:p>
          <a:p>
            <a:pPr eaLnBrk="1" hangingPunct="1">
              <a:spcBef>
                <a:spcPct val="0"/>
              </a:spcBef>
            </a:pPr>
            <a:r>
              <a:rPr lang="en-GB" dirty="0" smtClean="0">
                <a:ea typeface="ＭＳ Ｐゴシック" pitchFamily="34" charset="-128"/>
              </a:rPr>
              <a:t>Severe</a:t>
            </a:r>
            <a:r>
              <a:rPr lang="en-GB" baseline="0" dirty="0" smtClean="0">
                <a:ea typeface="ＭＳ Ｐゴシック" pitchFamily="34" charset="-128"/>
              </a:rPr>
              <a:t> o</a:t>
            </a:r>
            <a:r>
              <a:rPr lang="en-GB" dirty="0" smtClean="0">
                <a:ea typeface="ＭＳ Ｐゴシック" pitchFamily="34" charset="-128"/>
              </a:rPr>
              <a:t>besity prevalence is much higher for women.</a:t>
            </a:r>
          </a:p>
          <a:p>
            <a:pPr eaLnBrk="1" hangingPunct="1">
              <a:spcBef>
                <a:spcPct val="0"/>
              </a:spcBef>
            </a:pPr>
            <a:r>
              <a:rPr lang="en-GB" dirty="0" smtClean="0">
                <a:hlinkClick r:id="rId3"/>
              </a:rPr>
              <a:t>http://www.noo.org.uk/NOO_about_obesity/Morbid_obesity</a:t>
            </a:r>
            <a:endParaRPr lang="en-GB" dirty="0" smtClean="0"/>
          </a:p>
          <a:p>
            <a:endParaRPr lang="en-GB" dirty="0"/>
          </a:p>
        </p:txBody>
      </p:sp>
      <p:sp>
        <p:nvSpPr>
          <p:cNvPr id="4" name="Slide Number Placeholder 3"/>
          <p:cNvSpPr>
            <a:spLocks noGrp="1"/>
          </p:cNvSpPr>
          <p:nvPr>
            <p:ph type="sldNum" sz="quarter" idx="10"/>
          </p:nvPr>
        </p:nvSpPr>
        <p:spPr/>
        <p:txBody>
          <a:bodyPr/>
          <a:lstStyle/>
          <a:p>
            <a:fld id="{E3BCC7A6-E01F-4149-B7CF-FB8189CA5FEF}" type="slidenum">
              <a:rPr lang="en-GB" smtClean="0"/>
              <a:t>6</a:t>
            </a:fld>
            <a:endParaRPr lang="en-GB"/>
          </a:p>
        </p:txBody>
      </p:sp>
    </p:spTree>
    <p:extLst>
      <p:ext uri="{BB962C8B-B14F-4D97-AF65-F5344CB8AC3E}">
        <p14:creationId xmlns:p14="http://schemas.microsoft.com/office/powerpoint/2010/main" val="3929161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Heavy</a:t>
            </a:r>
            <a:r>
              <a:rPr lang="en-GB" baseline="0" dirty="0" smtClean="0"/>
              <a:t> duty stair lifts, purchase and installation costs</a:t>
            </a:r>
          </a:p>
          <a:p>
            <a:r>
              <a:rPr lang="en-GB" baseline="0" dirty="0" smtClean="0"/>
              <a:t>Bariatric equipment</a:t>
            </a:r>
          </a:p>
          <a:p>
            <a:r>
              <a:rPr lang="en-GB" baseline="0" dirty="0" smtClean="0"/>
              <a:t>Weight management services</a:t>
            </a:r>
          </a:p>
          <a:p>
            <a:endParaRPr lang="en-GB" baseline="0" dirty="0" smtClean="0"/>
          </a:p>
          <a:p>
            <a:r>
              <a:rPr lang="en-GB" baseline="0" dirty="0" smtClean="0"/>
              <a:t>Obesity increasing the risks of many long term conditions, greater life expectancy, increasing prevalence of obesity, more people than ever living in ill health.</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81DB8FB-6A76-8249-8976-166E843840A8}" type="slidenum">
              <a:rPr lang="en-US" smtClean="0"/>
              <a:t>7</a:t>
            </a:fld>
            <a:endParaRPr lang="en-US"/>
          </a:p>
        </p:txBody>
      </p:sp>
    </p:spTree>
    <p:extLst>
      <p:ext uri="{BB962C8B-B14F-4D97-AF65-F5344CB8AC3E}">
        <p14:creationId xmlns:p14="http://schemas.microsoft.com/office/powerpoint/2010/main" val="94228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know that as adults we underestimate</a:t>
            </a:r>
            <a:r>
              <a:rPr lang="en-GB" baseline="0" dirty="0" smtClean="0"/>
              <a:t> our weight, half of parents do not recognised their children are overweight or obese</a:t>
            </a:r>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Over a quarter of women are considered to be physically inactive. (Health Survey for England, 2012) (That is to say not achieving a minimum of 30 minutes of activity per week) 64% of journeys are made by car and only 22% on foot,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3BCC7A6-E01F-4149-B7CF-FB8189CA5FEF}" type="slidenum">
              <a:rPr lang="en-GB" smtClean="0"/>
              <a:t>8</a:t>
            </a:fld>
            <a:endParaRPr lang="en-GB"/>
          </a:p>
        </p:txBody>
      </p:sp>
    </p:spTree>
    <p:extLst>
      <p:ext uri="{BB962C8B-B14F-4D97-AF65-F5344CB8AC3E}">
        <p14:creationId xmlns:p14="http://schemas.microsoft.com/office/powerpoint/2010/main" val="2004618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Portion control, gyms, advertising</a:t>
            </a:r>
          </a:p>
          <a:p>
            <a:r>
              <a:rPr lang="en-GB" dirty="0" err="1" smtClean="0"/>
              <a:t>Obesogenic</a:t>
            </a:r>
            <a:r>
              <a:rPr lang="en-GB" baseline="0" dirty="0" smtClean="0"/>
              <a:t> environment</a:t>
            </a:r>
          </a:p>
          <a:p>
            <a:r>
              <a:rPr lang="en-GB" baseline="0" dirty="0" smtClean="0"/>
              <a:t>Food supply affects what we choose or can buy to eat</a:t>
            </a:r>
          </a:p>
          <a:p>
            <a:r>
              <a:rPr lang="en-GB" baseline="0" dirty="0" smtClean="0"/>
              <a:t>Very complex set of factors across many areas of our lives</a:t>
            </a:r>
          </a:p>
          <a:p>
            <a:endParaRPr lang="en-GB" baseline="0" dirty="0" smtClean="0"/>
          </a:p>
          <a:p>
            <a:r>
              <a:rPr lang="en-GB" baseline="0" dirty="0" smtClean="0"/>
              <a:t>The foresight report challenged the notion that obesity is not simply down to personal willpower – eating too much and doing too little but considered a far wider picture of how we have moved away from a time of relative food scarcity and hard physical work in the forties and fifties to an era where energy dense food is abundant and labour saving technologies continue to develop in the blink of an eye.  </a:t>
            </a:r>
          </a:p>
          <a:p>
            <a:endParaRPr lang="en-GB" baseline="0" dirty="0" smtClean="0"/>
          </a:p>
          <a:p>
            <a:r>
              <a:rPr lang="en-GB" baseline="0" dirty="0" smtClean="0"/>
              <a:t>We don’t have less willpower or are more gluttonous nor is our biology significantly different from our forefathers however society has changed radically with changes to working patterns, transportation, food production and food sales.  For an increasing number of people weight gain is perhaps inevitable consequence of modern lifestyles.</a:t>
            </a:r>
          </a:p>
          <a:p>
            <a:endParaRPr lang="en-GB" baseline="0" dirty="0" smtClean="0"/>
          </a:p>
          <a:p>
            <a:endParaRPr lang="en-GB" baseline="0" dirty="0" smtClean="0"/>
          </a:p>
          <a:p>
            <a:r>
              <a:rPr lang="en-GB" baseline="0" dirty="0" smtClean="0"/>
              <a:t>There is no one single influence that determines obesity, it is multifaceted and complex.</a:t>
            </a:r>
          </a:p>
          <a:p>
            <a:endParaRPr lang="en-GB" baseline="0" dirty="0" smtClean="0"/>
          </a:p>
          <a:p>
            <a:r>
              <a:rPr lang="en-GB" baseline="0" dirty="0" smtClean="0"/>
              <a:t>Being overweight is becoming the norm.  There is a life course component and it is widely recognised that that growth patterns in the first few weeks and months of life affect the risk of obesity in later life</a:t>
            </a:r>
          </a:p>
          <a:p>
            <a:endParaRPr lang="en-GB" baseline="0" dirty="0" smtClean="0"/>
          </a:p>
        </p:txBody>
      </p:sp>
      <p:sp>
        <p:nvSpPr>
          <p:cNvPr id="4" name="Slide Number Placeholder 3"/>
          <p:cNvSpPr>
            <a:spLocks noGrp="1"/>
          </p:cNvSpPr>
          <p:nvPr>
            <p:ph type="sldNum" sz="quarter" idx="10"/>
          </p:nvPr>
        </p:nvSpPr>
        <p:spPr/>
        <p:txBody>
          <a:bodyPr/>
          <a:lstStyle/>
          <a:p>
            <a:fld id="{E3BCC7A6-E01F-4149-B7CF-FB8189CA5FEF}" type="slidenum">
              <a:rPr lang="en-GB" smtClean="0"/>
              <a:t>9</a:t>
            </a:fld>
            <a:endParaRPr lang="en-GB"/>
          </a:p>
        </p:txBody>
      </p:sp>
    </p:spTree>
    <p:extLst>
      <p:ext uri="{BB962C8B-B14F-4D97-AF65-F5344CB8AC3E}">
        <p14:creationId xmlns:p14="http://schemas.microsoft.com/office/powerpoint/2010/main" val="773088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BOGOFF deals</a:t>
            </a:r>
            <a:r>
              <a:rPr lang="en-GB" baseline="0" dirty="0" smtClean="0"/>
              <a:t> in the supermarkets, airbrushed images, wealth of sweets and high fat foods readily available. </a:t>
            </a:r>
          </a:p>
          <a:p>
            <a:endParaRPr lang="en-GB" baseline="0" dirty="0" smtClean="0"/>
          </a:p>
          <a:p>
            <a:r>
              <a:rPr lang="en-GB" baseline="0" dirty="0" smtClean="0"/>
              <a:t>Mass marketing, flyers in the post or on emails, pop ups on computer screens, high volume of fast food outlets on the high street, ready meals often associated with high fat and high sugar content but are deemed more convenient for our busy lifestyles.</a:t>
            </a:r>
          </a:p>
          <a:p>
            <a:endParaRPr lang="en-GB" baseline="0" dirty="0" smtClean="0"/>
          </a:p>
          <a:p>
            <a:r>
              <a:rPr lang="en-GB" baseline="0" dirty="0" smtClean="0"/>
              <a:t>BOGOFF deals or £1 deals in many of the major supermarket chains.  More often are the high fat, high sugar foods rather than the health alternatives.</a:t>
            </a:r>
          </a:p>
          <a:p>
            <a:endParaRPr lang="en-GB" baseline="0" dirty="0" smtClean="0"/>
          </a:p>
          <a:p>
            <a:r>
              <a:rPr lang="en-GB" baseline="0" dirty="0" smtClean="0"/>
              <a:t>Images of celebrities in the media portraying something that many of us consider to be unachievable.</a:t>
            </a:r>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The public health agenda is to help people live longer by reducing preventable deaths and the burden of ill health associated with obesity amongst other things.  As nurse and midwives under the auspices of the 6 C’s need to make sure that we utilise every opportunity to make every contact count, by signposting individuals to people or agencies who can help, to listen and offering support, to provide advice and up to date information and make appropriate referrals.  Using teachable moments</a:t>
            </a:r>
            <a:endParaRPr lang="en-GB" dirty="0" smtClean="0"/>
          </a:p>
          <a:p>
            <a:endParaRPr lang="en-GB" baseline="0" dirty="0" smtClean="0"/>
          </a:p>
          <a:p>
            <a:r>
              <a:rPr lang="en-GB" baseline="0" dirty="0" smtClean="0"/>
              <a:t>Change4Life, Slimming World on referral in some areas, other local initiatives to increase activity, walking groups, gyms and access to healthier foods in the workplace.</a:t>
            </a:r>
          </a:p>
          <a:p>
            <a:endParaRPr lang="en-GB" dirty="0"/>
          </a:p>
        </p:txBody>
      </p:sp>
      <p:sp>
        <p:nvSpPr>
          <p:cNvPr id="4" name="Slide Number Placeholder 3"/>
          <p:cNvSpPr>
            <a:spLocks noGrp="1"/>
          </p:cNvSpPr>
          <p:nvPr>
            <p:ph type="sldNum" sz="quarter" idx="10"/>
          </p:nvPr>
        </p:nvSpPr>
        <p:spPr/>
        <p:txBody>
          <a:bodyPr/>
          <a:lstStyle/>
          <a:p>
            <a:fld id="{381DB8FB-6A76-8249-8976-166E843840A8}" type="slidenum">
              <a:rPr lang="en-US" smtClean="0"/>
              <a:t>10</a:t>
            </a:fld>
            <a:endParaRPr lang="en-US"/>
          </a:p>
        </p:txBody>
      </p:sp>
    </p:spTree>
    <p:extLst>
      <p:ext uri="{BB962C8B-B14F-4D97-AF65-F5344CB8AC3E}">
        <p14:creationId xmlns:p14="http://schemas.microsoft.com/office/powerpoint/2010/main" val="1771992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BFE669-AA89-7C43-A147-7DADDF1A604D}"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DDB4E-3995-D64B-9D15-0D8015A5460F}" type="slidenum">
              <a:rPr lang="en-US" smtClean="0"/>
              <a:t>‹#›</a:t>
            </a:fld>
            <a:endParaRPr lang="en-US"/>
          </a:p>
        </p:txBody>
      </p:sp>
    </p:spTree>
    <p:extLst>
      <p:ext uri="{BB962C8B-B14F-4D97-AF65-F5344CB8AC3E}">
        <p14:creationId xmlns:p14="http://schemas.microsoft.com/office/powerpoint/2010/main" val="309170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FE669-AA89-7C43-A147-7DADDF1A604D}"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DDB4E-3995-D64B-9D15-0D8015A5460F}" type="slidenum">
              <a:rPr lang="en-US" smtClean="0"/>
              <a:t>‹#›</a:t>
            </a:fld>
            <a:endParaRPr lang="en-US"/>
          </a:p>
        </p:txBody>
      </p:sp>
    </p:spTree>
    <p:extLst>
      <p:ext uri="{BB962C8B-B14F-4D97-AF65-F5344CB8AC3E}">
        <p14:creationId xmlns:p14="http://schemas.microsoft.com/office/powerpoint/2010/main" val="355929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FE669-AA89-7C43-A147-7DADDF1A604D}"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DDB4E-3995-D64B-9D15-0D8015A5460F}" type="slidenum">
              <a:rPr lang="en-US" smtClean="0"/>
              <a:t>‹#›</a:t>
            </a:fld>
            <a:endParaRPr lang="en-US"/>
          </a:p>
        </p:txBody>
      </p:sp>
    </p:spTree>
    <p:extLst>
      <p:ext uri="{BB962C8B-B14F-4D97-AF65-F5344CB8AC3E}">
        <p14:creationId xmlns:p14="http://schemas.microsoft.com/office/powerpoint/2010/main" val="261365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FE669-AA89-7C43-A147-7DADDF1A604D}"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DDB4E-3995-D64B-9D15-0D8015A5460F}" type="slidenum">
              <a:rPr lang="en-US" smtClean="0"/>
              <a:t>‹#›</a:t>
            </a:fld>
            <a:endParaRPr lang="en-US"/>
          </a:p>
        </p:txBody>
      </p:sp>
    </p:spTree>
    <p:extLst>
      <p:ext uri="{BB962C8B-B14F-4D97-AF65-F5344CB8AC3E}">
        <p14:creationId xmlns:p14="http://schemas.microsoft.com/office/powerpoint/2010/main" val="362316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BFE669-AA89-7C43-A147-7DADDF1A604D}"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DDB4E-3995-D64B-9D15-0D8015A5460F}" type="slidenum">
              <a:rPr lang="en-US" smtClean="0"/>
              <a:t>‹#›</a:t>
            </a:fld>
            <a:endParaRPr lang="en-US"/>
          </a:p>
        </p:txBody>
      </p:sp>
    </p:spTree>
    <p:extLst>
      <p:ext uri="{BB962C8B-B14F-4D97-AF65-F5344CB8AC3E}">
        <p14:creationId xmlns:p14="http://schemas.microsoft.com/office/powerpoint/2010/main" val="319371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BFE669-AA89-7C43-A147-7DADDF1A604D}"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DDB4E-3995-D64B-9D15-0D8015A5460F}" type="slidenum">
              <a:rPr lang="en-US" smtClean="0"/>
              <a:t>‹#›</a:t>
            </a:fld>
            <a:endParaRPr lang="en-US"/>
          </a:p>
        </p:txBody>
      </p:sp>
    </p:spTree>
    <p:extLst>
      <p:ext uri="{BB962C8B-B14F-4D97-AF65-F5344CB8AC3E}">
        <p14:creationId xmlns:p14="http://schemas.microsoft.com/office/powerpoint/2010/main" val="424787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BFE669-AA89-7C43-A147-7DADDF1A604D}"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DDB4E-3995-D64B-9D15-0D8015A5460F}" type="slidenum">
              <a:rPr lang="en-US" smtClean="0"/>
              <a:t>‹#›</a:t>
            </a:fld>
            <a:endParaRPr lang="en-US"/>
          </a:p>
        </p:txBody>
      </p:sp>
    </p:spTree>
    <p:extLst>
      <p:ext uri="{BB962C8B-B14F-4D97-AF65-F5344CB8AC3E}">
        <p14:creationId xmlns:p14="http://schemas.microsoft.com/office/powerpoint/2010/main" val="374039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BFE669-AA89-7C43-A147-7DADDF1A604D}" type="datetimeFigureOut">
              <a:rPr lang="en-US" smtClean="0"/>
              <a:t>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9DDB4E-3995-D64B-9D15-0D8015A5460F}" type="slidenum">
              <a:rPr lang="en-US" smtClean="0"/>
              <a:t>‹#›</a:t>
            </a:fld>
            <a:endParaRPr lang="en-US"/>
          </a:p>
        </p:txBody>
      </p:sp>
    </p:spTree>
    <p:extLst>
      <p:ext uri="{BB962C8B-B14F-4D97-AF65-F5344CB8AC3E}">
        <p14:creationId xmlns:p14="http://schemas.microsoft.com/office/powerpoint/2010/main" val="135661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FE669-AA89-7C43-A147-7DADDF1A604D}" type="datetimeFigureOut">
              <a:rPr lang="en-US" smtClean="0"/>
              <a:t>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9DDB4E-3995-D64B-9D15-0D8015A5460F}" type="slidenum">
              <a:rPr lang="en-US" smtClean="0"/>
              <a:t>‹#›</a:t>
            </a:fld>
            <a:endParaRPr lang="en-US"/>
          </a:p>
        </p:txBody>
      </p:sp>
    </p:spTree>
    <p:extLst>
      <p:ext uri="{BB962C8B-B14F-4D97-AF65-F5344CB8AC3E}">
        <p14:creationId xmlns:p14="http://schemas.microsoft.com/office/powerpoint/2010/main" val="324502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BFE669-AA89-7C43-A147-7DADDF1A604D}"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DDB4E-3995-D64B-9D15-0D8015A5460F}" type="slidenum">
              <a:rPr lang="en-US" smtClean="0"/>
              <a:t>‹#›</a:t>
            </a:fld>
            <a:endParaRPr lang="en-US"/>
          </a:p>
        </p:txBody>
      </p:sp>
    </p:spTree>
    <p:extLst>
      <p:ext uri="{BB962C8B-B14F-4D97-AF65-F5344CB8AC3E}">
        <p14:creationId xmlns:p14="http://schemas.microsoft.com/office/powerpoint/2010/main" val="122265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BFE669-AA89-7C43-A147-7DADDF1A604D}"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DDB4E-3995-D64B-9D15-0D8015A5460F}" type="slidenum">
              <a:rPr lang="en-US" smtClean="0"/>
              <a:t>‹#›</a:t>
            </a:fld>
            <a:endParaRPr lang="en-US"/>
          </a:p>
        </p:txBody>
      </p:sp>
    </p:spTree>
    <p:extLst>
      <p:ext uri="{BB962C8B-B14F-4D97-AF65-F5344CB8AC3E}">
        <p14:creationId xmlns:p14="http://schemas.microsoft.com/office/powerpoint/2010/main" val="220697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FE669-AA89-7C43-A147-7DADDF1A604D}" type="datetimeFigureOut">
              <a:rPr lang="en-US" smtClean="0"/>
              <a:t>2/24/2015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DDB4E-3995-D64B-9D15-0D8015A5460F}" type="slidenum">
              <a:rPr lang="en-US" smtClean="0"/>
              <a:t>‹#›</a:t>
            </a:fld>
            <a:endParaRPr lang="en-US"/>
          </a:p>
        </p:txBody>
      </p:sp>
    </p:spTree>
    <p:extLst>
      <p:ext uri="{BB962C8B-B14F-4D97-AF65-F5344CB8AC3E}">
        <p14:creationId xmlns:p14="http://schemas.microsoft.com/office/powerpoint/2010/main" val="203679478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tommys.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slimmingworld.com/rcm/" TargetMode="External"/><Relationship Id="rId5" Type="http://schemas.openxmlformats.org/officeDocument/2006/relationships/hyperlink" Target="http://www.e-lfh.org.uk/" TargetMode="External"/><Relationship Id="rId4" Type="http://schemas.openxmlformats.org/officeDocument/2006/relationships/hyperlink" Target="http://www.nhs.uk/change4lif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hyperlink" Target="http://www.ncbi.nlm.nih.gov/pubmed/?term=Langley-Evans%20SC%5bAuthor%5d&amp;cauthor=true&amp;cauthor_uid=24809211" TargetMode="External"/><Relationship Id="rId3" Type="http://schemas.openxmlformats.org/officeDocument/2006/relationships/hyperlink" Target="http://www.ncbi.nlm.nih.gov/pubmed/?term=McGiveron%20A%5bAuthor%5d&amp;cauthor=true&amp;cauthor_uid=24809211" TargetMode="External"/><Relationship Id="rId7" Type="http://schemas.openxmlformats.org/officeDocument/2006/relationships/hyperlink" Target="http://www.ncbi.nlm.nih.gov/pubmed/?term=McMullen%20S%5bAuthor%5d&amp;cauthor=true&amp;cauthor_uid=24809211" TargetMode="External"/><Relationship Id="rId12" Type="http://schemas.openxmlformats.org/officeDocument/2006/relationships/hyperlink" Target="https://www.rcog.org.uk/globalassets/documents/patients/patient-information-leaflets/pregnancy/recreational-exercise-and-pregnancy.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ncbi.nlm.nih.gov/pubmed/?term=Taylor%20MA%5bAuthor%5d&amp;cauthor=true&amp;cauthor_uid=24809211" TargetMode="External"/><Relationship Id="rId11" Type="http://schemas.openxmlformats.org/officeDocument/2006/relationships/hyperlink" Target="http://www.ncbi.nlm.nih.gov/pubmed/?term=Doyle%20P%5bAuthor%5d&amp;cauthor=true&amp;cauthor_uid=22574949" TargetMode="External"/><Relationship Id="rId5" Type="http://schemas.openxmlformats.org/officeDocument/2006/relationships/hyperlink" Target="http://www.ncbi.nlm.nih.gov/pubmed/?term=Pearce%20J%5bAuthor%5d&amp;cauthor=true&amp;cauthor_uid=24809211" TargetMode="External"/><Relationship Id="rId10" Type="http://schemas.openxmlformats.org/officeDocument/2006/relationships/hyperlink" Target="http://www.ncbi.nlm.nih.gov/pubmed/?term=Poston%20L%5bAuthor%5d&amp;cauthor=true&amp;cauthor_uid=22574949" TargetMode="External"/><Relationship Id="rId4" Type="http://schemas.openxmlformats.org/officeDocument/2006/relationships/hyperlink" Target="http://www.ncbi.nlm.nih.gov/pubmed/?term=Foster%20S%5bAuthor%5d&amp;cauthor=true&amp;cauthor_uid=24809211" TargetMode="External"/><Relationship Id="rId9" Type="http://schemas.openxmlformats.org/officeDocument/2006/relationships/hyperlink" Target="http://www.ncbi.nlm.nih.gov/pubmed/?term=Croker%20H%5bAuthor%5d&amp;cauthor=true&amp;cauthor_uid=22574949"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310" y="2016634"/>
            <a:ext cx="7342188" cy="2999180"/>
          </a:xfrm>
        </p:spPr>
        <p:txBody>
          <a:bodyPr>
            <a:normAutofit fontScale="90000"/>
          </a:bodyPr>
          <a:lstStyle/>
          <a:p>
            <a:r>
              <a:rPr lang="en-GB" b="1" dirty="0" smtClean="0"/>
              <a:t/>
            </a:r>
            <a:br>
              <a:rPr lang="en-GB" b="1" dirty="0" smtClean="0"/>
            </a:br>
            <a:r>
              <a:rPr lang="en-GB" b="1" dirty="0"/>
              <a:t/>
            </a:r>
            <a:br>
              <a:rPr lang="en-GB" b="1" dirty="0"/>
            </a:br>
            <a:r>
              <a:rPr lang="en-GB" b="1" dirty="0" smtClean="0"/>
              <a:t/>
            </a:r>
            <a:br>
              <a:rPr lang="en-GB" b="1" dirty="0" smtClean="0"/>
            </a:br>
            <a:r>
              <a:rPr lang="en-GB" b="1" dirty="0" smtClean="0"/>
              <a:t>Tackling </a:t>
            </a:r>
            <a:r>
              <a:rPr lang="en-GB" b="1" dirty="0"/>
              <a:t>Obesity- Challenging midwives to be positive role models for a healthy lifestyle</a:t>
            </a:r>
            <a:r>
              <a:rPr lang="en-GB" dirty="0"/>
              <a:t/>
            </a:r>
            <a:br>
              <a:rPr lang="en-GB" dirty="0"/>
            </a:br>
            <a:r>
              <a:rPr lang="en-GB" b="1" dirty="0"/>
              <a:t> </a:t>
            </a:r>
            <a:r>
              <a:rPr lang="en-GB" dirty="0"/>
              <a:t/>
            </a:r>
            <a:br>
              <a:rPr lang="en-GB" dirty="0"/>
            </a:br>
            <a:endParaRPr lang="en-US" dirty="0"/>
          </a:p>
        </p:txBody>
      </p:sp>
      <p:sp>
        <p:nvSpPr>
          <p:cNvPr id="3" name="Subtitle 2"/>
          <p:cNvSpPr>
            <a:spLocks noGrp="1"/>
          </p:cNvSpPr>
          <p:nvPr>
            <p:ph type="subTitle" idx="1"/>
          </p:nvPr>
        </p:nvSpPr>
        <p:spPr>
          <a:xfrm>
            <a:off x="914400" y="3948144"/>
            <a:ext cx="7342188" cy="1243964"/>
          </a:xfrm>
        </p:spPr>
        <p:txBody>
          <a:bodyPr>
            <a:normAutofit lnSpcReduction="10000"/>
          </a:bodyPr>
          <a:lstStyle/>
          <a:p>
            <a:r>
              <a:rPr lang="en-US" dirty="0" smtClean="0"/>
              <a:t>Judy Bothamley</a:t>
            </a:r>
          </a:p>
          <a:p>
            <a:r>
              <a:rPr lang="en-US" dirty="0" smtClean="0"/>
              <a:t>Clare Beaumont</a:t>
            </a:r>
          </a:p>
          <a:p>
            <a:r>
              <a:rPr lang="en-US" dirty="0" smtClean="0"/>
              <a:t>University of West London</a:t>
            </a:r>
            <a:endParaRPr lang="en-US" dirty="0"/>
          </a:p>
        </p:txBody>
      </p:sp>
      <p:pic>
        <p:nvPicPr>
          <p:cNvPr id="4" name="Picture 3" descr="C:\Users\Clare\Downloads\CNMH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296" y="5444150"/>
            <a:ext cx="5731510" cy="1224280"/>
          </a:xfrm>
          <a:prstGeom prst="rect">
            <a:avLst/>
          </a:prstGeom>
          <a:noFill/>
          <a:ln>
            <a:noFill/>
          </a:ln>
        </p:spPr>
      </p:pic>
    </p:spTree>
    <p:extLst>
      <p:ext uri="{BB962C8B-B14F-4D97-AF65-F5344CB8AC3E}">
        <p14:creationId xmlns:p14="http://schemas.microsoft.com/office/powerpoint/2010/main" val="373086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marketing and the media</a:t>
            </a:r>
            <a:endParaRPr lang="en-GB" dirty="0"/>
          </a:p>
        </p:txBody>
      </p:sp>
      <p:pic>
        <p:nvPicPr>
          <p:cNvPr id="1026" name="Picture 2" descr="http://static.entertainmentwise.com/gallery/KATEWINSLETGQPHOTOSH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231" y="2291829"/>
            <a:ext cx="3407434" cy="316891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318" y="4904543"/>
            <a:ext cx="2667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2583" y="2999986"/>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0790" y="1580925"/>
            <a:ext cx="264795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01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83"/>
            <a:ext cx="8229600" cy="1143000"/>
          </a:xfrm>
        </p:spPr>
        <p:txBody>
          <a:bodyPr>
            <a:normAutofit fontScale="90000"/>
          </a:bodyPr>
          <a:lstStyle/>
          <a:p>
            <a:r>
              <a:rPr lang="en-GB" dirty="0" smtClean="0"/>
              <a:t>Relative risk in the general population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4369062"/>
              </p:ext>
            </p:extLst>
          </p:nvPr>
        </p:nvGraphicFramePr>
        <p:xfrm>
          <a:off x="0" y="1128156"/>
          <a:ext cx="9144000" cy="546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1808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weight loss</a:t>
            </a:r>
            <a:endParaRPr lang="en-GB" dirty="0"/>
          </a:p>
        </p:txBody>
      </p:sp>
      <p:sp>
        <p:nvSpPr>
          <p:cNvPr id="3" name="Content Placeholder 2"/>
          <p:cNvSpPr>
            <a:spLocks noGrp="1"/>
          </p:cNvSpPr>
          <p:nvPr>
            <p:ph idx="1"/>
          </p:nvPr>
        </p:nvSpPr>
        <p:spPr/>
        <p:txBody>
          <a:bodyPr>
            <a:normAutofit/>
          </a:bodyPr>
          <a:lstStyle/>
          <a:p>
            <a:r>
              <a:rPr lang="en-GB" dirty="0" smtClean="0"/>
              <a:t>Clinical evidence shows that even a modest weight loss of 5-10%, if sustained can have significant health and quality of life benefits.</a:t>
            </a:r>
          </a:p>
          <a:p>
            <a:pPr lvl="1"/>
            <a:endParaRPr lang="en-GB" dirty="0" smtClean="0"/>
          </a:p>
          <a:p>
            <a:pPr lvl="1"/>
            <a:r>
              <a:rPr lang="en-GB" dirty="0"/>
              <a:t>5% weight loss </a:t>
            </a:r>
          </a:p>
          <a:p>
            <a:pPr lvl="2"/>
            <a:r>
              <a:rPr lang="en-GB" dirty="0"/>
              <a:t>Significant reduction in diabetes and cardiovascular </a:t>
            </a:r>
            <a:r>
              <a:rPr lang="en-GB" dirty="0" smtClean="0"/>
              <a:t>risk</a:t>
            </a:r>
            <a:endParaRPr lang="en-GB" dirty="0"/>
          </a:p>
          <a:p>
            <a:pPr lvl="1"/>
            <a:r>
              <a:rPr lang="en-GB" dirty="0" smtClean="0"/>
              <a:t>10% weight loss</a:t>
            </a:r>
          </a:p>
          <a:p>
            <a:pPr lvl="2"/>
            <a:r>
              <a:rPr lang="en-GB" dirty="0" smtClean="0"/>
              <a:t>20% reduction in the risk of developing stroke or coronary heart disease</a:t>
            </a:r>
          </a:p>
          <a:p>
            <a:pPr lvl="2"/>
            <a:r>
              <a:rPr lang="en-GB" dirty="0" smtClean="0"/>
              <a:t>Reduction in medical costs</a:t>
            </a:r>
          </a:p>
        </p:txBody>
      </p:sp>
      <p:sp>
        <p:nvSpPr>
          <p:cNvPr id="4" name="Rectangle 3"/>
          <p:cNvSpPr/>
          <p:nvPr/>
        </p:nvSpPr>
        <p:spPr>
          <a:xfrm>
            <a:off x="35496" y="6074132"/>
            <a:ext cx="8136904" cy="523220"/>
          </a:xfrm>
          <a:prstGeom prst="rect">
            <a:avLst/>
          </a:prstGeom>
        </p:spPr>
        <p:txBody>
          <a:bodyPr wrap="square">
            <a:spAutoFit/>
          </a:bodyPr>
          <a:lstStyle/>
          <a:p>
            <a:r>
              <a:rPr lang="en-GB" sz="1400" dirty="0" smtClean="0"/>
              <a:t>Oster, G et al, 1999</a:t>
            </a:r>
            <a:r>
              <a:rPr lang="en-GB" dirty="0"/>
              <a:t/>
            </a:r>
            <a:br>
              <a:rPr lang="en-GB" dirty="0"/>
            </a:br>
            <a:endParaRPr lang="en-US" sz="1400" dirty="0"/>
          </a:p>
        </p:txBody>
      </p:sp>
    </p:spTree>
    <p:extLst>
      <p:ext uri="{BB962C8B-B14F-4D97-AF65-F5344CB8AC3E}">
        <p14:creationId xmlns:p14="http://schemas.microsoft.com/office/powerpoint/2010/main" val="2540854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weight loss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7257135"/>
              </p:ext>
            </p:extLst>
          </p:nvPr>
        </p:nvGraphicFramePr>
        <p:xfrm>
          <a:off x="683568" y="1700808"/>
          <a:ext cx="7848872" cy="4602567"/>
        </p:xfrm>
        <a:graphic>
          <a:graphicData uri="http://schemas.openxmlformats.org/drawingml/2006/table">
            <a:tbl>
              <a:tblPr firstRow="1" bandRow="1">
                <a:tableStyleId>{5C22544A-7EE6-4342-B048-85BDC9FD1C3A}</a:tableStyleId>
              </a:tblPr>
              <a:tblGrid>
                <a:gridCol w="1712482"/>
                <a:gridCol w="6136390"/>
              </a:tblGrid>
              <a:tr h="410675">
                <a:tc>
                  <a:txBody>
                    <a:bodyPr/>
                    <a:lstStyle/>
                    <a:p>
                      <a:endParaRPr lang="en-GB" dirty="0"/>
                    </a:p>
                  </a:txBody>
                  <a:tcPr/>
                </a:tc>
                <a:tc>
                  <a:txBody>
                    <a:bodyPr/>
                    <a:lstStyle/>
                    <a:p>
                      <a:r>
                        <a:rPr lang="en-GB" dirty="0" smtClean="0"/>
                        <a:t>Benefits</a:t>
                      </a:r>
                      <a:endParaRPr lang="en-GB" dirty="0"/>
                    </a:p>
                  </a:txBody>
                  <a:tcPr/>
                </a:tc>
              </a:tr>
              <a:tr h="1346117">
                <a:tc>
                  <a:txBody>
                    <a:bodyPr/>
                    <a:lstStyle/>
                    <a:p>
                      <a:r>
                        <a:rPr lang="en-GB" dirty="0" smtClean="0"/>
                        <a:t>Mortality</a:t>
                      </a:r>
                      <a:endParaRPr lang="en-GB" dirty="0"/>
                    </a:p>
                  </a:txBody>
                  <a:tcPr/>
                </a:tc>
                <a:tc>
                  <a:txBody>
                    <a:bodyPr/>
                    <a:lstStyle/>
                    <a:p>
                      <a:r>
                        <a:rPr lang="en-GB" dirty="0" smtClean="0"/>
                        <a:t>20-25% fall in overall mortality</a:t>
                      </a:r>
                    </a:p>
                    <a:p>
                      <a:r>
                        <a:rPr lang="en-GB" dirty="0" smtClean="0"/>
                        <a:t>30-40%</a:t>
                      </a:r>
                      <a:r>
                        <a:rPr lang="en-GB" baseline="0" dirty="0" smtClean="0"/>
                        <a:t> fall in diabetes related deaths</a:t>
                      </a:r>
                    </a:p>
                    <a:p>
                      <a:r>
                        <a:rPr lang="en-GB" baseline="0" dirty="0" smtClean="0"/>
                        <a:t>40-50% fall in obesity related cancer deaths</a:t>
                      </a:r>
                      <a:endParaRPr lang="en-GB" dirty="0"/>
                    </a:p>
                  </a:txBody>
                  <a:tcPr/>
                </a:tc>
              </a:tr>
              <a:tr h="1093721">
                <a:tc>
                  <a:txBody>
                    <a:bodyPr/>
                    <a:lstStyle/>
                    <a:p>
                      <a:r>
                        <a:rPr lang="en-GB" dirty="0" smtClean="0"/>
                        <a:t>Diabetes</a:t>
                      </a:r>
                      <a:endParaRPr lang="en-GB" dirty="0"/>
                    </a:p>
                  </a:txBody>
                  <a:tcPr/>
                </a:tc>
                <a:tc>
                  <a:txBody>
                    <a:bodyPr/>
                    <a:lstStyle/>
                    <a:p>
                      <a:r>
                        <a:rPr lang="en-GB" dirty="0" smtClean="0"/>
                        <a:t>Up to 50% fall in fasting blood glucose</a:t>
                      </a:r>
                    </a:p>
                    <a:p>
                      <a:r>
                        <a:rPr lang="en-GB" dirty="0" smtClean="0"/>
                        <a:t>Reduces</a:t>
                      </a:r>
                      <a:r>
                        <a:rPr lang="en-GB" baseline="0" dirty="0" smtClean="0"/>
                        <a:t> the risk of developing diabetes by over 50%</a:t>
                      </a:r>
                      <a:endParaRPr lang="en-GB" dirty="0"/>
                    </a:p>
                  </a:txBody>
                  <a:tcPr/>
                </a:tc>
              </a:tr>
              <a:tr h="1033374">
                <a:tc>
                  <a:txBody>
                    <a:bodyPr/>
                    <a:lstStyle/>
                    <a:p>
                      <a:r>
                        <a:rPr lang="en-GB" dirty="0" smtClean="0"/>
                        <a:t>Lipids</a:t>
                      </a:r>
                      <a:endParaRPr lang="en-GB" dirty="0"/>
                    </a:p>
                  </a:txBody>
                  <a:tcPr/>
                </a:tc>
                <a:tc>
                  <a:txBody>
                    <a:bodyPr/>
                    <a:lstStyle/>
                    <a:p>
                      <a:r>
                        <a:rPr lang="en-GB" dirty="0" smtClean="0"/>
                        <a:t>Fall of 10% total cholesterol, 30% triglycerides</a:t>
                      </a:r>
                    </a:p>
                    <a:p>
                      <a:r>
                        <a:rPr lang="en-GB" dirty="0" smtClean="0"/>
                        <a:t>Increase</a:t>
                      </a:r>
                      <a:r>
                        <a:rPr lang="en-GB" baseline="0" dirty="0" smtClean="0"/>
                        <a:t> of 8% HDL</a:t>
                      </a:r>
                      <a:endParaRPr lang="en-GB" dirty="0"/>
                    </a:p>
                  </a:txBody>
                  <a:tcPr/>
                </a:tc>
              </a:tr>
              <a:tr h="718680">
                <a:tc>
                  <a:txBody>
                    <a:bodyPr/>
                    <a:lstStyle/>
                    <a:p>
                      <a:r>
                        <a:rPr lang="en-GB" dirty="0" smtClean="0"/>
                        <a:t>Blood pressure</a:t>
                      </a:r>
                      <a:endParaRPr lang="en-GB" dirty="0"/>
                    </a:p>
                  </a:txBody>
                  <a:tcPr/>
                </a:tc>
                <a:tc>
                  <a:txBody>
                    <a:bodyPr/>
                    <a:lstStyle/>
                    <a:p>
                      <a:r>
                        <a:rPr lang="en-GB" dirty="0" smtClean="0"/>
                        <a:t>10mmHg</a:t>
                      </a:r>
                      <a:r>
                        <a:rPr lang="en-GB" baseline="0" dirty="0" smtClean="0"/>
                        <a:t> fall in diastolic and systolic pressures</a:t>
                      </a:r>
                      <a:endParaRPr lang="en-GB" dirty="0"/>
                    </a:p>
                  </a:txBody>
                  <a:tcPr/>
                </a:tc>
              </a:tr>
            </a:tbl>
          </a:graphicData>
        </a:graphic>
      </p:graphicFrame>
    </p:spTree>
    <p:extLst>
      <p:ext uri="{BB962C8B-B14F-4D97-AF65-F5344CB8AC3E}">
        <p14:creationId xmlns:p14="http://schemas.microsoft.com/office/powerpoint/2010/main" val="3127598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Obese and pregnant - Why </a:t>
            </a:r>
            <a:r>
              <a:rPr lang="en-GB" dirty="0" smtClean="0"/>
              <a:t>should it worry us?</a:t>
            </a:r>
            <a:endParaRPr lang="en-GB" dirty="0"/>
          </a:p>
        </p:txBody>
      </p:sp>
      <p:sp>
        <p:nvSpPr>
          <p:cNvPr id="3" name="Content Placeholder 2"/>
          <p:cNvSpPr>
            <a:spLocks noGrp="1"/>
          </p:cNvSpPr>
          <p:nvPr>
            <p:ph idx="1"/>
          </p:nvPr>
        </p:nvSpPr>
        <p:spPr/>
        <p:txBody>
          <a:bodyPr>
            <a:normAutofit lnSpcReduction="10000"/>
          </a:bodyPr>
          <a:lstStyle/>
          <a:p>
            <a:r>
              <a:rPr lang="en-GB" dirty="0" smtClean="0"/>
              <a:t>1 in 5 pregnant women are obese</a:t>
            </a:r>
          </a:p>
          <a:p>
            <a:r>
              <a:rPr lang="en-GB" dirty="0" smtClean="0"/>
              <a:t>Increasing rate of obesity in all age groups especially in children and adolescents</a:t>
            </a:r>
          </a:p>
          <a:p>
            <a:r>
              <a:rPr lang="en-GB" dirty="0" smtClean="0"/>
              <a:t>Increasing numbers of obese women of childbearing age (Irvine &amp; Shaw, 2006)</a:t>
            </a:r>
          </a:p>
          <a:p>
            <a:r>
              <a:rPr lang="en-GB" dirty="0" smtClean="0"/>
              <a:t>Associated with over half the total of maternal deaths in the UK (RCM, 2010)</a:t>
            </a:r>
          </a:p>
          <a:p>
            <a:r>
              <a:rPr lang="en-GB" dirty="0" smtClean="0"/>
              <a:t>Confidential Enquiries into Maternal and Child Health (Lewis &amp; </a:t>
            </a:r>
            <a:r>
              <a:rPr lang="en-GB" dirty="0" err="1" smtClean="0"/>
              <a:t>Drife</a:t>
            </a:r>
            <a:r>
              <a:rPr lang="en-GB" dirty="0" smtClean="0"/>
              <a:t>, 2004, Lewis, 2007, Lewis 2011)</a:t>
            </a:r>
          </a:p>
          <a:p>
            <a:endParaRPr lang="en-GB" dirty="0"/>
          </a:p>
        </p:txBody>
      </p:sp>
    </p:spTree>
    <p:extLst>
      <p:ext uri="{BB962C8B-B14F-4D97-AF65-F5344CB8AC3E}">
        <p14:creationId xmlns:p14="http://schemas.microsoft.com/office/powerpoint/2010/main" val="174777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Associated with an array of complications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Cardiac disease</a:t>
            </a:r>
          </a:p>
          <a:p>
            <a:r>
              <a:rPr lang="en-US" dirty="0" smtClean="0"/>
              <a:t>Pre-</a:t>
            </a:r>
            <a:r>
              <a:rPr lang="en-US" dirty="0" err="1" smtClean="0"/>
              <a:t>eclampsia</a:t>
            </a:r>
            <a:r>
              <a:rPr lang="en-US" dirty="0" smtClean="0"/>
              <a:t> </a:t>
            </a:r>
            <a:endParaRPr lang="en-US" dirty="0" smtClean="0"/>
          </a:p>
          <a:p>
            <a:r>
              <a:rPr lang="en-US" dirty="0" smtClean="0"/>
              <a:t>Gestational </a:t>
            </a:r>
            <a:r>
              <a:rPr lang="en-US" dirty="0" smtClean="0"/>
              <a:t>diabetes </a:t>
            </a:r>
            <a:endParaRPr lang="en-US" dirty="0" smtClean="0"/>
          </a:p>
          <a:p>
            <a:r>
              <a:rPr lang="en-US" dirty="0" smtClean="0"/>
              <a:t>Thromboembolism</a:t>
            </a:r>
            <a:endParaRPr lang="en-US" dirty="0" smtClean="0"/>
          </a:p>
          <a:p>
            <a:r>
              <a:rPr lang="en-US" dirty="0" smtClean="0"/>
              <a:t>Higher operative births</a:t>
            </a:r>
          </a:p>
          <a:p>
            <a:r>
              <a:rPr lang="en-US" dirty="0" smtClean="0"/>
              <a:t>Post-caesarean wound infection</a:t>
            </a:r>
          </a:p>
          <a:p>
            <a:r>
              <a:rPr lang="en-US" dirty="0" smtClean="0"/>
              <a:t>Postpartum </a:t>
            </a:r>
            <a:r>
              <a:rPr lang="en-US" dirty="0" err="1" smtClean="0"/>
              <a:t>haemorrhage</a:t>
            </a:r>
            <a:r>
              <a:rPr lang="en-US" dirty="0" smtClean="0"/>
              <a:t> </a:t>
            </a:r>
            <a:r>
              <a:rPr lang="en-US" dirty="0" smtClean="0"/>
              <a:t> </a:t>
            </a:r>
          </a:p>
          <a:p>
            <a:r>
              <a:rPr lang="en-US" dirty="0" smtClean="0"/>
              <a:t>Low </a:t>
            </a:r>
            <a:r>
              <a:rPr lang="en-US" dirty="0" smtClean="0"/>
              <a:t>breastfeeding rates</a:t>
            </a:r>
          </a:p>
          <a:p>
            <a:r>
              <a:rPr lang="en-US" dirty="0" smtClean="0"/>
              <a:t>Stillbirth – twice as likely</a:t>
            </a:r>
          </a:p>
          <a:p>
            <a:r>
              <a:rPr lang="en-US" dirty="0" err="1" smtClean="0"/>
              <a:t>Macrosomia</a:t>
            </a:r>
            <a:r>
              <a:rPr lang="en-US" dirty="0" smtClean="0"/>
              <a:t> – twice as likely</a:t>
            </a:r>
          </a:p>
          <a:p>
            <a:r>
              <a:rPr lang="en-US" dirty="0" smtClean="0"/>
              <a:t>Postdate and pre-term birth</a:t>
            </a:r>
          </a:p>
        </p:txBody>
      </p:sp>
      <p:sp>
        <p:nvSpPr>
          <p:cNvPr id="4" name="Content Placeholder 3"/>
          <p:cNvSpPr>
            <a:spLocks noGrp="1"/>
          </p:cNvSpPr>
          <p:nvPr>
            <p:ph sz="half" idx="2"/>
          </p:nvPr>
        </p:nvSpPr>
        <p:spPr/>
        <p:txBody>
          <a:bodyPr>
            <a:normAutofit fontScale="77500" lnSpcReduction="20000"/>
          </a:bodyPr>
          <a:lstStyle/>
          <a:p>
            <a:r>
              <a:rPr lang="en-US" dirty="0" smtClean="0"/>
              <a:t>Difficulty with ultrasound scanning</a:t>
            </a:r>
          </a:p>
          <a:p>
            <a:r>
              <a:rPr lang="en-US" dirty="0" smtClean="0"/>
              <a:t>Accuracy of monitoring fetal growth</a:t>
            </a:r>
          </a:p>
          <a:p>
            <a:r>
              <a:rPr lang="en-US" dirty="0" smtClean="0"/>
              <a:t>Difficulty with adequate pain relief</a:t>
            </a:r>
          </a:p>
          <a:p>
            <a:r>
              <a:rPr lang="en-US" dirty="0" smtClean="0"/>
              <a:t>Less likely to have a live birth following IVF</a:t>
            </a:r>
          </a:p>
          <a:p>
            <a:r>
              <a:rPr lang="en-US" dirty="0" smtClean="0"/>
              <a:t>Psychological impact</a:t>
            </a:r>
          </a:p>
          <a:p>
            <a:r>
              <a:rPr lang="en-US" dirty="0" smtClean="0"/>
              <a:t>Increased caesarean and operative deliveries</a:t>
            </a:r>
          </a:p>
          <a:p>
            <a:r>
              <a:rPr lang="en-US" dirty="0" smtClean="0"/>
              <a:t>Increased hospital stay</a:t>
            </a:r>
          </a:p>
          <a:p>
            <a:r>
              <a:rPr lang="en-US" dirty="0" smtClean="0"/>
              <a:t>Increased requirement of specialist equipment</a:t>
            </a:r>
          </a:p>
          <a:p>
            <a:endParaRPr lang="en-US" dirty="0" smtClean="0"/>
          </a:p>
          <a:p>
            <a:endParaRPr lang="en-GB" dirty="0"/>
          </a:p>
        </p:txBody>
      </p:sp>
    </p:spTree>
    <p:extLst>
      <p:ext uri="{BB962C8B-B14F-4D97-AF65-F5344CB8AC3E}">
        <p14:creationId xmlns:p14="http://schemas.microsoft.com/office/powerpoint/2010/main" val="3999643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should we be doing?</a:t>
            </a:r>
            <a:endParaRPr lang="en-GB" dirty="0"/>
          </a:p>
        </p:txBody>
      </p:sp>
      <p:sp>
        <p:nvSpPr>
          <p:cNvPr id="6" name="Content Placeholder 5"/>
          <p:cNvSpPr>
            <a:spLocks noGrp="1"/>
          </p:cNvSpPr>
          <p:nvPr>
            <p:ph idx="1"/>
          </p:nvPr>
        </p:nvSpPr>
        <p:spPr/>
        <p:txBody>
          <a:bodyPr>
            <a:normAutofit lnSpcReduction="10000"/>
          </a:bodyPr>
          <a:lstStyle/>
          <a:p>
            <a:pPr marL="0" indent="0">
              <a:buNone/>
            </a:pPr>
            <a:r>
              <a:rPr lang="en-US" dirty="0"/>
              <a:t>NICE (2010), CMACE/RCOG (2010)</a:t>
            </a:r>
          </a:p>
          <a:p>
            <a:r>
              <a:rPr lang="en-US" dirty="0"/>
              <a:t>Calculate BMI at booking and explain how this information will be used to plan care</a:t>
            </a:r>
          </a:p>
          <a:p>
            <a:r>
              <a:rPr lang="en-US" dirty="0"/>
              <a:t>Discuss eating habits and physical activity</a:t>
            </a:r>
          </a:p>
          <a:p>
            <a:r>
              <a:rPr lang="en-US" dirty="0"/>
              <a:t>Dispel myths about what and how much to eat when pregnant</a:t>
            </a:r>
          </a:p>
          <a:p>
            <a:r>
              <a:rPr lang="en-US" dirty="0"/>
              <a:t>Explain obesity related risks to the health of mothers and unborn baby and give women the opportunity to discuss this information</a:t>
            </a:r>
          </a:p>
          <a:p>
            <a:r>
              <a:rPr lang="en-US" dirty="0"/>
              <a:t>Encourage women to lose weight after </a:t>
            </a:r>
            <a:r>
              <a:rPr lang="en-US" dirty="0" smtClean="0"/>
              <a:t>pregnancy</a:t>
            </a:r>
            <a:endParaRPr lang="en-US" dirty="0"/>
          </a:p>
        </p:txBody>
      </p:sp>
    </p:spTree>
    <p:extLst>
      <p:ext uri="{BB962C8B-B14F-4D97-AF65-F5344CB8AC3E}">
        <p14:creationId xmlns:p14="http://schemas.microsoft.com/office/powerpoint/2010/main" val="1061826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Antenatal period – an opportunity for lifestyle change</a:t>
            </a:r>
            <a:endParaRPr lang="en-GB" dirty="0"/>
          </a:p>
        </p:txBody>
      </p:sp>
      <p:sp>
        <p:nvSpPr>
          <p:cNvPr id="3" name="Content Placeholder 2"/>
          <p:cNvSpPr>
            <a:spLocks noGrp="1"/>
          </p:cNvSpPr>
          <p:nvPr>
            <p:ph idx="1"/>
          </p:nvPr>
        </p:nvSpPr>
        <p:spPr>
          <a:xfrm>
            <a:off x="628650" y="2043340"/>
            <a:ext cx="7886700" cy="4351338"/>
          </a:xfrm>
        </p:spPr>
        <p:txBody>
          <a:bodyPr>
            <a:normAutofit fontScale="92500"/>
          </a:bodyPr>
          <a:lstStyle/>
          <a:p>
            <a:r>
              <a:rPr lang="en-US" dirty="0"/>
              <a:t>Regular contact over a period of time</a:t>
            </a:r>
          </a:p>
          <a:p>
            <a:r>
              <a:rPr lang="en-US" dirty="0"/>
              <a:t>Concerns for baby offers increased motivation to change </a:t>
            </a:r>
          </a:p>
          <a:p>
            <a:r>
              <a:rPr lang="en-US" dirty="0"/>
              <a:t>Long term benefit. Women more likely to determine key food choices in the family (demands of children and partners impact on this) (</a:t>
            </a:r>
            <a:r>
              <a:rPr lang="en-US" sz="2400" dirty="0" err="1"/>
              <a:t>Khazaezadeh</a:t>
            </a:r>
            <a:r>
              <a:rPr lang="en-US" sz="2400" dirty="0"/>
              <a:t> et al 2011</a:t>
            </a:r>
            <a:r>
              <a:rPr lang="en-US" dirty="0"/>
              <a:t>).</a:t>
            </a:r>
          </a:p>
          <a:p>
            <a:r>
              <a:rPr lang="en-US" dirty="0"/>
              <a:t>(but not for all) Bumps and Beyond study – all women over BMI 35 offered intervention- half declined- Good results for those who engaged </a:t>
            </a:r>
            <a:r>
              <a:rPr lang="en-US" sz="2000" dirty="0"/>
              <a:t>(</a:t>
            </a:r>
            <a:r>
              <a:rPr lang="en-US" sz="2000" dirty="0" err="1"/>
              <a:t>McGiveron</a:t>
            </a:r>
            <a:r>
              <a:rPr lang="en-US" sz="2000" dirty="0"/>
              <a:t> et al 2015)</a:t>
            </a:r>
          </a:p>
          <a:p>
            <a:r>
              <a:rPr lang="en-US" dirty="0" smtClean="0"/>
              <a:t>Awaiting </a:t>
            </a:r>
            <a:r>
              <a:rPr lang="en-US" dirty="0"/>
              <a:t>results from HELP </a:t>
            </a:r>
            <a:r>
              <a:rPr lang="en-US" dirty="0" smtClean="0"/>
              <a:t>study</a:t>
            </a:r>
            <a:endParaRPr lang="en-US" dirty="0"/>
          </a:p>
        </p:txBody>
      </p:sp>
    </p:spTree>
    <p:extLst>
      <p:ext uri="{BB962C8B-B14F-4D97-AF65-F5344CB8AC3E}">
        <p14:creationId xmlns:p14="http://schemas.microsoft.com/office/powerpoint/2010/main" val="2034657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women with raised BMI say about weight issues in pregnancy</a:t>
            </a:r>
            <a:endParaRPr lang="en-GB" dirty="0"/>
          </a:p>
        </p:txBody>
      </p:sp>
      <p:sp>
        <p:nvSpPr>
          <p:cNvPr id="3" name="Content Placeholder 2"/>
          <p:cNvSpPr>
            <a:spLocks noGrp="1"/>
          </p:cNvSpPr>
          <p:nvPr>
            <p:ph idx="1"/>
          </p:nvPr>
        </p:nvSpPr>
        <p:spPr>
          <a:xfrm>
            <a:off x="628650" y="2362653"/>
            <a:ext cx="7886700" cy="3747861"/>
          </a:xfrm>
        </p:spPr>
        <p:txBody>
          <a:bodyPr>
            <a:normAutofit fontScale="77500" lnSpcReduction="20000"/>
          </a:bodyPr>
          <a:lstStyle/>
          <a:p>
            <a:r>
              <a:rPr lang="en-US" dirty="0"/>
              <a:t>Feelings of humiliation, shame, stigma, low self esteem and discomfort were evident </a:t>
            </a:r>
            <a:r>
              <a:rPr lang="en-US" sz="1800" dirty="0"/>
              <a:t>( </a:t>
            </a:r>
            <a:r>
              <a:rPr lang="en-US" sz="1800" dirty="0" err="1"/>
              <a:t>Furber</a:t>
            </a:r>
            <a:r>
              <a:rPr lang="en-US" sz="1800" dirty="0"/>
              <a:t> and McGowan 2011, </a:t>
            </a:r>
            <a:r>
              <a:rPr lang="en-US" sz="1800" dirty="0" err="1"/>
              <a:t>Khazaezadeh</a:t>
            </a:r>
            <a:r>
              <a:rPr lang="en-US" sz="1800" dirty="0"/>
              <a:t> et al 2011)</a:t>
            </a:r>
          </a:p>
          <a:p>
            <a:r>
              <a:rPr lang="en-US" dirty="0"/>
              <a:t>Woman felt unease at being considered high risk </a:t>
            </a:r>
            <a:r>
              <a:rPr lang="en-US" sz="1800" dirty="0"/>
              <a:t>(</a:t>
            </a:r>
            <a:r>
              <a:rPr lang="en-US" sz="1800" dirty="0" err="1"/>
              <a:t>Furber</a:t>
            </a:r>
            <a:r>
              <a:rPr lang="en-US" sz="1800" dirty="0"/>
              <a:t> and McGowan 2011</a:t>
            </a:r>
          </a:p>
          <a:p>
            <a:r>
              <a:rPr lang="en-US" dirty="0"/>
              <a:t>Pregnant women who have raised BMI feel enhanced awareness of the close supervision and scrutiny of others </a:t>
            </a:r>
          </a:p>
          <a:p>
            <a:r>
              <a:rPr lang="en-US" dirty="0"/>
              <a:t>Most woman </a:t>
            </a:r>
            <a:r>
              <a:rPr lang="en-US" dirty="0" err="1"/>
              <a:t>recognised</a:t>
            </a:r>
            <a:r>
              <a:rPr lang="en-US" dirty="0"/>
              <a:t> that weight is an issue for the health of themselves and their baby </a:t>
            </a:r>
            <a:r>
              <a:rPr lang="en-US" sz="1800" dirty="0"/>
              <a:t>(Mills et al 2013)</a:t>
            </a:r>
          </a:p>
          <a:p>
            <a:r>
              <a:rPr lang="en-US" dirty="0"/>
              <a:t>Women felt health professional should address issue of obesity but to do so in supportive and positive way </a:t>
            </a:r>
            <a:r>
              <a:rPr lang="en-US" sz="1800" dirty="0"/>
              <a:t>(Mills et al 2013</a:t>
            </a:r>
            <a:r>
              <a:rPr lang="en-US" dirty="0"/>
              <a:t>)</a:t>
            </a:r>
          </a:p>
          <a:p>
            <a:r>
              <a:rPr lang="en-US" dirty="0"/>
              <a:t>Obese women feel risks are not adequately explained </a:t>
            </a:r>
            <a:r>
              <a:rPr lang="en-US" sz="1800" dirty="0"/>
              <a:t>(Keely et al 2011)</a:t>
            </a:r>
          </a:p>
          <a:p>
            <a:r>
              <a:rPr lang="en-US" dirty="0"/>
              <a:t>Women were confused by the term ‘healthy eating’ (</a:t>
            </a:r>
            <a:r>
              <a:rPr lang="en-US" sz="1800" dirty="0" err="1"/>
              <a:t>Khazaezadeh</a:t>
            </a:r>
            <a:r>
              <a:rPr lang="en-US" sz="1800" dirty="0"/>
              <a:t> et al 2011</a:t>
            </a:r>
            <a:r>
              <a:rPr lang="en-US" sz="1800" dirty="0" smtClean="0"/>
              <a:t>)</a:t>
            </a:r>
            <a:endParaRPr lang="en-US" sz="1800" dirty="0"/>
          </a:p>
        </p:txBody>
      </p:sp>
    </p:spTree>
    <p:extLst>
      <p:ext uri="{BB962C8B-B14F-4D97-AF65-F5344CB8AC3E}">
        <p14:creationId xmlns:p14="http://schemas.microsoft.com/office/powerpoint/2010/main" val="16402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midwives say about discussing weight issues with women</a:t>
            </a:r>
            <a:endParaRPr lang="en-GB" dirty="0"/>
          </a:p>
        </p:txBody>
      </p:sp>
      <p:sp>
        <p:nvSpPr>
          <p:cNvPr id="3" name="Content Placeholder 2"/>
          <p:cNvSpPr>
            <a:spLocks noGrp="1"/>
          </p:cNvSpPr>
          <p:nvPr>
            <p:ph idx="1"/>
          </p:nvPr>
        </p:nvSpPr>
        <p:spPr/>
        <p:txBody>
          <a:bodyPr>
            <a:normAutofit lnSpcReduction="10000"/>
          </a:bodyPr>
          <a:lstStyle/>
          <a:p>
            <a:r>
              <a:rPr lang="en-US" dirty="0"/>
              <a:t>Midwives are unwilling to risk their relationship with women by raising this sensitive issue </a:t>
            </a:r>
          </a:p>
          <a:p>
            <a:r>
              <a:rPr lang="en-US" dirty="0"/>
              <a:t>Lack of confidence</a:t>
            </a:r>
          </a:p>
          <a:p>
            <a:r>
              <a:rPr lang="en-US" dirty="0"/>
              <a:t>Lack of time</a:t>
            </a:r>
          </a:p>
          <a:p>
            <a:r>
              <a:rPr lang="en-US" dirty="0"/>
              <a:t>Lack of experience and ability (want better training)</a:t>
            </a:r>
          </a:p>
          <a:p>
            <a:r>
              <a:rPr lang="en-US" dirty="0"/>
              <a:t>Hold a belief that messages do not ultimately change behavior </a:t>
            </a:r>
          </a:p>
          <a:p>
            <a:r>
              <a:rPr lang="en-US" dirty="0"/>
              <a:t>A ‘creeping normality’ </a:t>
            </a:r>
            <a:r>
              <a:rPr lang="en-US" sz="2400" dirty="0"/>
              <a:t>(</a:t>
            </a:r>
            <a:r>
              <a:rPr lang="en-US" sz="2400" dirty="0" err="1"/>
              <a:t>Schmied</a:t>
            </a:r>
            <a:r>
              <a:rPr lang="en-US" sz="2400" dirty="0"/>
              <a:t> et al 2010)</a:t>
            </a:r>
          </a:p>
          <a:p>
            <a:pPr marL="0" indent="0">
              <a:buNone/>
            </a:pPr>
            <a:r>
              <a:rPr lang="en-US" sz="2400" dirty="0" err="1"/>
              <a:t>Heselhurst</a:t>
            </a:r>
            <a:r>
              <a:rPr lang="en-US" sz="2400" dirty="0"/>
              <a:t> et al 2007, </a:t>
            </a:r>
            <a:r>
              <a:rPr lang="en-US" sz="2400" dirty="0" err="1"/>
              <a:t>Oteng</a:t>
            </a:r>
            <a:r>
              <a:rPr lang="en-US" sz="2400" dirty="0"/>
              <a:t>- </a:t>
            </a:r>
            <a:r>
              <a:rPr lang="en-US" sz="2400" dirty="0" err="1"/>
              <a:t>Ntim</a:t>
            </a:r>
            <a:r>
              <a:rPr lang="en-US" sz="2400" dirty="0"/>
              <a:t> et al 2010, </a:t>
            </a:r>
            <a:r>
              <a:rPr lang="en-US" sz="2400" dirty="0" err="1"/>
              <a:t>Schmied</a:t>
            </a:r>
            <a:r>
              <a:rPr lang="en-US" sz="2400" dirty="0"/>
              <a:t> et al 2010, Furness et al 2015</a:t>
            </a:r>
          </a:p>
        </p:txBody>
      </p:sp>
    </p:spTree>
    <p:extLst>
      <p:ext uri="{BB962C8B-B14F-4D97-AF65-F5344CB8AC3E}">
        <p14:creationId xmlns:p14="http://schemas.microsoft.com/office/powerpoint/2010/main" val="90606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we have to talk about this?</a:t>
            </a:r>
            <a:endParaRPr lang="en-GB" dirty="0"/>
          </a:p>
        </p:txBody>
      </p:sp>
      <p:pic>
        <p:nvPicPr>
          <p:cNvPr id="4" name="Content Placeholder 3"/>
          <p:cNvPicPr>
            <a:picLocks noGrp="1" noChangeAspect="1"/>
          </p:cNvPicPr>
          <p:nvPr>
            <p:ph idx="1"/>
          </p:nvPr>
        </p:nvPicPr>
        <p:blipFill>
          <a:blip r:embed="rId3"/>
          <a:srcRect t="26725" b="26725"/>
          <a:stretch>
            <a:fillRect/>
          </a:stretch>
        </p:blipFill>
        <p:spPr>
          <a:xfrm>
            <a:off x="841829" y="1942007"/>
            <a:ext cx="7190387" cy="3849193"/>
          </a:xfrm>
          <a:prstGeom prst="rect">
            <a:avLst/>
          </a:prstGeom>
        </p:spPr>
      </p:pic>
    </p:spTree>
    <p:extLst>
      <p:ext uri="{BB962C8B-B14F-4D97-AF65-F5344CB8AC3E}">
        <p14:creationId xmlns:p14="http://schemas.microsoft.com/office/powerpoint/2010/main" val="3119357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18366" t="54032" r="5490" b="4236"/>
          <a:stretch/>
        </p:blipFill>
        <p:spPr bwMode="auto">
          <a:xfrm>
            <a:off x="653143" y="1128233"/>
            <a:ext cx="3704346" cy="2187503"/>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4">
            <a:extLst>
              <a:ext uri="{28A0092B-C50C-407E-A947-70E740481C1C}">
                <a14:useLocalDpi xmlns:a14="http://schemas.microsoft.com/office/drawing/2010/main" val="0"/>
              </a:ext>
            </a:extLst>
          </a:blip>
          <a:srcRect l="6139" t="4602" r="42328" b="80122"/>
          <a:stretch/>
        </p:blipFill>
        <p:spPr bwMode="auto">
          <a:xfrm>
            <a:off x="406399" y="200675"/>
            <a:ext cx="2275526" cy="882847"/>
          </a:xfrm>
          <a:prstGeom prst="rect">
            <a:avLst/>
          </a:prstGeom>
          <a:noFill/>
          <a:ln>
            <a:noFill/>
          </a:ln>
          <a:extLst>
            <a:ext uri="{53640926-AAD7-44D8-BBD7-CCE9431645EC}">
              <a14:shadowObscured xmlns:a14="http://schemas.microsoft.com/office/drawing/2010/main"/>
            </a:ext>
          </a:extLst>
        </p:spPr>
      </p:pic>
      <p:sp>
        <p:nvSpPr>
          <p:cNvPr id="8" name="Title 1"/>
          <p:cNvSpPr>
            <a:spLocks noGrp="1"/>
          </p:cNvSpPr>
          <p:nvPr/>
        </p:nvSpPr>
        <p:spPr>
          <a:xfrm>
            <a:off x="4572000" y="402128"/>
            <a:ext cx="3570943" cy="291360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NHS staff are too fat, says Simon Stevens</a:t>
            </a:r>
            <a:r>
              <a:rPr lang="en-GB" dirty="0"/>
              <a:t/>
            </a:r>
            <a:br>
              <a:rPr lang="en-GB" dirty="0"/>
            </a:br>
            <a:endParaRPr lang="en-US" dirty="0"/>
          </a:p>
        </p:txBody>
      </p:sp>
      <p:sp>
        <p:nvSpPr>
          <p:cNvPr id="9" name="Rectangle 8"/>
          <p:cNvSpPr/>
          <p:nvPr/>
        </p:nvSpPr>
        <p:spPr>
          <a:xfrm>
            <a:off x="406399" y="3597803"/>
            <a:ext cx="8287657" cy="3108543"/>
          </a:xfrm>
          <a:prstGeom prst="rect">
            <a:avLst/>
          </a:prstGeom>
        </p:spPr>
        <p:txBody>
          <a:bodyPr wrap="square">
            <a:spAutoFit/>
          </a:bodyPr>
          <a:lstStyle/>
          <a:p>
            <a:pPr marL="285750" indent="-285750">
              <a:buFont typeface="Arial" panose="020B0604020202020204" pitchFamily="34" charset="0"/>
              <a:buChar char="•"/>
            </a:pPr>
            <a:r>
              <a:rPr lang="en-US" sz="2800" dirty="0"/>
              <a:t>NHS chief executive Simon Stevens says the health service has to “get its own act together” on obesity by helping staff lose weight</a:t>
            </a:r>
            <a:r>
              <a:rPr lang="en-GB" sz="2800" dirty="0"/>
              <a:t> </a:t>
            </a:r>
          </a:p>
          <a:p>
            <a:pPr marL="285750" indent="-285750">
              <a:buFont typeface="Arial" panose="020B0604020202020204" pitchFamily="34" charset="0"/>
              <a:buChar char="•"/>
            </a:pPr>
            <a:r>
              <a:rPr lang="en-US" sz="2800" dirty="0"/>
              <a:t>More than half of the NHS’s 1.3 million staff are overweight or obese: “It's hard for the NHS to talk about how important this is if we don't get our own act together. </a:t>
            </a:r>
          </a:p>
        </p:txBody>
      </p:sp>
    </p:spTree>
    <p:extLst>
      <p:ext uri="{BB962C8B-B14F-4D97-AF65-F5344CB8AC3E}">
        <p14:creationId xmlns:p14="http://schemas.microsoft.com/office/powerpoint/2010/main" val="3228815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health professional  putting on weight </a:t>
            </a:r>
            <a:endParaRPr lang="en-GB" dirty="0"/>
          </a:p>
        </p:txBody>
      </p:sp>
      <p:sp>
        <p:nvSpPr>
          <p:cNvPr id="3" name="Content Placeholder 2"/>
          <p:cNvSpPr>
            <a:spLocks noGrp="1"/>
          </p:cNvSpPr>
          <p:nvPr>
            <p:ph idx="1"/>
          </p:nvPr>
        </p:nvSpPr>
        <p:spPr>
          <a:xfrm>
            <a:off x="628650" y="2028825"/>
            <a:ext cx="7886700" cy="4351338"/>
          </a:xfrm>
        </p:spPr>
        <p:txBody>
          <a:bodyPr/>
          <a:lstStyle/>
          <a:p>
            <a:r>
              <a:rPr lang="en-US" dirty="0"/>
              <a:t>Why is it so hard ?</a:t>
            </a:r>
          </a:p>
          <a:p>
            <a:r>
              <a:rPr lang="en-US" dirty="0"/>
              <a:t>Shift work- disrupts routines, affects ability to take part in sport</a:t>
            </a:r>
          </a:p>
          <a:p>
            <a:r>
              <a:rPr lang="en-US" dirty="0"/>
              <a:t>Long shifts and not getting  sensible breaks- getting overtired and over hungry</a:t>
            </a:r>
          </a:p>
          <a:p>
            <a:r>
              <a:rPr lang="en-US" dirty="0"/>
              <a:t> Food available at work  of low nutritional quality</a:t>
            </a:r>
          </a:p>
          <a:p>
            <a:r>
              <a:rPr lang="en-US" dirty="0"/>
              <a:t>Chocolates and toast</a:t>
            </a:r>
          </a:p>
          <a:p>
            <a:r>
              <a:rPr lang="en-US" dirty="0"/>
              <a:t>Not looking after ourselves</a:t>
            </a:r>
          </a:p>
        </p:txBody>
      </p:sp>
    </p:spTree>
    <p:extLst>
      <p:ext uri="{BB962C8B-B14F-4D97-AF65-F5344CB8AC3E}">
        <p14:creationId xmlns:p14="http://schemas.microsoft.com/office/powerpoint/2010/main" val="574803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Weight concerns and body image may impact our ability to support women</a:t>
            </a:r>
            <a:endParaRPr lang="en-GB" dirty="0"/>
          </a:p>
        </p:txBody>
      </p:sp>
      <p:sp>
        <p:nvSpPr>
          <p:cNvPr id="3" name="Content Placeholder 2"/>
          <p:cNvSpPr>
            <a:spLocks noGrp="1"/>
          </p:cNvSpPr>
          <p:nvPr>
            <p:ph idx="1"/>
          </p:nvPr>
        </p:nvSpPr>
        <p:spPr>
          <a:xfrm>
            <a:off x="628650" y="2493282"/>
            <a:ext cx="7886700" cy="3588204"/>
          </a:xfrm>
        </p:spPr>
        <p:txBody>
          <a:bodyPr/>
          <a:lstStyle/>
          <a:p>
            <a:pPr marL="0" indent="0">
              <a:buNone/>
            </a:pPr>
            <a:r>
              <a:rPr lang="en-US" dirty="0"/>
              <a:t>‘….personal characteristics including body satisfaction and confidence, and lifestyle factors such as participating in regular physical activity may also play an important role in predicting clinicians compliance with guidelines  and their propensity to engage in weight management strategies with their pregnant clients.’</a:t>
            </a:r>
          </a:p>
          <a:p>
            <a:pPr marL="0" indent="0">
              <a:buNone/>
            </a:pPr>
            <a:r>
              <a:rPr lang="en-US" sz="2000" dirty="0"/>
              <a:t>Wilkinson et al 2013, Herring et al 2010</a:t>
            </a:r>
          </a:p>
        </p:txBody>
      </p:sp>
    </p:spTree>
    <p:extLst>
      <p:ext uri="{BB962C8B-B14F-4D97-AF65-F5344CB8AC3E}">
        <p14:creationId xmlns:p14="http://schemas.microsoft.com/office/powerpoint/2010/main" val="420094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Lifestyle challenge for student midwives at UWL</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Aims</a:t>
            </a:r>
          </a:p>
          <a:p>
            <a:r>
              <a:rPr lang="en-US" dirty="0"/>
              <a:t>To improve evidence based knowledge of what constitutes a  healthy lifestyle for pregnant women with reference to complications of pregnancy such as diabetes, hypertension, cardiac disease and obesity.</a:t>
            </a:r>
          </a:p>
          <a:p>
            <a:r>
              <a:rPr lang="en-US" dirty="0"/>
              <a:t>To </a:t>
            </a:r>
            <a:r>
              <a:rPr lang="en-GB" dirty="0"/>
              <a:t> explore the practicalities of adopting positive health changes</a:t>
            </a:r>
          </a:p>
          <a:p>
            <a:r>
              <a:rPr lang="en-GB" dirty="0"/>
              <a:t> Develop empathy for pregnant women. </a:t>
            </a:r>
          </a:p>
          <a:p>
            <a:r>
              <a:rPr lang="en-GB" dirty="0"/>
              <a:t>Reflect on how this experience can be translated into effective care for women </a:t>
            </a:r>
          </a:p>
          <a:p>
            <a:pPr marL="0" indent="0">
              <a:buNone/>
            </a:pPr>
            <a:r>
              <a:rPr lang="en-GB" dirty="0" err="1"/>
              <a:t>Bothamley</a:t>
            </a:r>
            <a:r>
              <a:rPr lang="en-GB" dirty="0"/>
              <a:t> et al 2014</a:t>
            </a:r>
            <a:endParaRPr lang="en-US" dirty="0"/>
          </a:p>
        </p:txBody>
      </p:sp>
    </p:spTree>
    <p:extLst>
      <p:ext uri="{BB962C8B-B14F-4D97-AF65-F5344CB8AC3E}">
        <p14:creationId xmlns:p14="http://schemas.microsoft.com/office/powerpoint/2010/main" val="321288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723287"/>
            <a:ext cx="7345362" cy="860720"/>
          </a:xfrm>
        </p:spPr>
        <p:txBody>
          <a:bodyPr>
            <a:normAutofit fontScale="90000"/>
          </a:bodyPr>
          <a:lstStyle/>
          <a:p>
            <a:r>
              <a:rPr lang="en-US" dirty="0" smtClean="0"/>
              <a:t>Why we thought this was needed</a:t>
            </a:r>
            <a:r>
              <a:rPr lang="en-US" dirty="0"/>
              <a:t/>
            </a:r>
            <a:br>
              <a:rPr lang="en-US" dirty="0"/>
            </a:br>
            <a:endParaRPr lang="en-US" dirty="0"/>
          </a:p>
        </p:txBody>
      </p:sp>
      <p:sp>
        <p:nvSpPr>
          <p:cNvPr id="3" name="Content Placeholder 2"/>
          <p:cNvSpPr>
            <a:spLocks noGrp="1"/>
          </p:cNvSpPr>
          <p:nvPr>
            <p:ph idx="1"/>
          </p:nvPr>
        </p:nvSpPr>
        <p:spPr>
          <a:xfrm>
            <a:off x="900112" y="2121036"/>
            <a:ext cx="7345363" cy="4134622"/>
          </a:xfrm>
        </p:spPr>
        <p:txBody>
          <a:bodyPr>
            <a:normAutofit fontScale="77500" lnSpcReduction="20000"/>
          </a:bodyPr>
          <a:lstStyle/>
          <a:p>
            <a:r>
              <a:rPr lang="en-US" dirty="0" smtClean="0"/>
              <a:t>Poor knowledge- fad diets, superficial responses to women</a:t>
            </a:r>
          </a:p>
          <a:p>
            <a:r>
              <a:rPr lang="en-US" dirty="0" smtClean="0"/>
              <a:t>Exhibited poor diets themselves ( coke, crisps, fast food- not helped by options available at University canteen.</a:t>
            </a:r>
          </a:p>
          <a:p>
            <a:r>
              <a:rPr lang="en-US" dirty="0" smtClean="0"/>
              <a:t>Exercise was something you only did in an expensive gym</a:t>
            </a:r>
          </a:p>
          <a:p>
            <a:r>
              <a:rPr lang="en-US" dirty="0" smtClean="0"/>
              <a:t>Away from home for first time</a:t>
            </a:r>
          </a:p>
          <a:p>
            <a:r>
              <a:rPr lang="en-US" dirty="0" smtClean="0"/>
              <a:t>Busy mums who didn’t have time to look after themselves</a:t>
            </a:r>
          </a:p>
          <a:p>
            <a:r>
              <a:rPr lang="en-US" dirty="0" smtClean="0"/>
              <a:t>Limited income</a:t>
            </a:r>
          </a:p>
          <a:p>
            <a:r>
              <a:rPr lang="en-US" dirty="0" smtClean="0"/>
              <a:t>Wanted to challenge the ‘silence’ on the subject</a:t>
            </a:r>
          </a:p>
          <a:p>
            <a:r>
              <a:rPr lang="en-US" dirty="0" smtClean="0"/>
              <a:t>Address uncomfortable issues in relatively safe environment </a:t>
            </a:r>
          </a:p>
          <a:p>
            <a:r>
              <a:rPr lang="en-US" dirty="0" smtClean="0"/>
              <a:t>Our students represent a normal spectrum of society- ( mostly women aged 19- mid 30’s)</a:t>
            </a:r>
            <a:endParaRPr lang="en-US" dirty="0"/>
          </a:p>
        </p:txBody>
      </p:sp>
    </p:spTree>
    <p:extLst>
      <p:ext uri="{BB962C8B-B14F-4D97-AF65-F5344CB8AC3E}">
        <p14:creationId xmlns:p14="http://schemas.microsoft.com/office/powerpoint/2010/main" val="1557427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lifestyle challenge week</a:t>
            </a:r>
            <a:endParaRPr lang="en-US" dirty="0"/>
          </a:p>
        </p:txBody>
      </p:sp>
      <p:sp>
        <p:nvSpPr>
          <p:cNvPr id="3" name="Content Placeholder 2"/>
          <p:cNvSpPr>
            <a:spLocks noGrp="1"/>
          </p:cNvSpPr>
          <p:nvPr>
            <p:ph idx="1"/>
          </p:nvPr>
        </p:nvSpPr>
        <p:spPr>
          <a:xfrm>
            <a:off x="900112" y="1821707"/>
            <a:ext cx="7345363" cy="4795358"/>
          </a:xfrm>
        </p:spPr>
        <p:txBody>
          <a:bodyPr>
            <a:normAutofit fontScale="85000" lnSpcReduction="20000"/>
          </a:bodyPr>
          <a:lstStyle/>
          <a:p>
            <a:r>
              <a:rPr lang="en-US" dirty="0" smtClean="0"/>
              <a:t>Aim to improve the nutritional quality of what they eat and to increase the amount of daily exercise they do ( in line with guidance suitable  pregnant women)</a:t>
            </a:r>
          </a:p>
          <a:p>
            <a:r>
              <a:rPr lang="en-US" dirty="0" smtClean="0"/>
              <a:t>Designated week on the timetable when they are attending university 3 days that week- support, discussion and sharing ideas</a:t>
            </a:r>
          </a:p>
          <a:p>
            <a:r>
              <a:rPr lang="en-US" dirty="0" err="1" smtClean="0"/>
              <a:t>Organised</a:t>
            </a:r>
            <a:r>
              <a:rPr lang="en-US" dirty="0" smtClean="0"/>
              <a:t> power walk, exercise class, group sport activity within teaching day</a:t>
            </a:r>
          </a:p>
          <a:p>
            <a:r>
              <a:rPr lang="en-US" dirty="0" smtClean="0"/>
              <a:t>What’s in your lunchbox? Choices at canteen</a:t>
            </a:r>
          </a:p>
          <a:p>
            <a:r>
              <a:rPr lang="en-US" dirty="0" smtClean="0"/>
              <a:t>Staff provide fruit snacks for classroom breaks</a:t>
            </a:r>
          </a:p>
          <a:p>
            <a:r>
              <a:rPr lang="en-US" dirty="0" smtClean="0"/>
              <a:t>Lectures and discussion groups on obesity, diabetes, culture of eating, clinical guidelines, research </a:t>
            </a:r>
          </a:p>
          <a:p>
            <a:r>
              <a:rPr lang="en-US" dirty="0" smtClean="0"/>
              <a:t>Students write up a reflection on what the process teaches them in relation to their practice as a midwife</a:t>
            </a:r>
          </a:p>
          <a:p>
            <a:endParaRPr lang="en-US" dirty="0"/>
          </a:p>
        </p:txBody>
      </p:sp>
    </p:spTree>
    <p:extLst>
      <p:ext uri="{BB962C8B-B14F-4D97-AF65-F5344CB8AC3E}">
        <p14:creationId xmlns:p14="http://schemas.microsoft.com/office/powerpoint/2010/main" val="3748368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812800" y="1690689"/>
            <a:ext cx="7702550" cy="4260168"/>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US" dirty="0" smtClean="0"/>
              <a:t>Responses from students</a:t>
            </a:r>
            <a:br>
              <a:rPr lang="en-US" dirty="0" smtClean="0"/>
            </a:br>
            <a:r>
              <a:rPr lang="en-US" dirty="0" smtClean="0"/>
              <a:t>- insight into the difficulty</a:t>
            </a:r>
            <a:endParaRPr lang="en-US" dirty="0"/>
          </a:p>
        </p:txBody>
      </p:sp>
      <p:sp>
        <p:nvSpPr>
          <p:cNvPr id="3" name="Content Placeholder 2"/>
          <p:cNvSpPr>
            <a:spLocks noGrp="1"/>
          </p:cNvSpPr>
          <p:nvPr>
            <p:ph idx="1"/>
          </p:nvPr>
        </p:nvSpPr>
        <p:spPr>
          <a:xfrm>
            <a:off x="1335314" y="2665300"/>
            <a:ext cx="7180036" cy="2310946"/>
          </a:xfrm>
        </p:spPr>
        <p:txBody>
          <a:bodyPr>
            <a:normAutofit fontScale="92500" lnSpcReduction="10000"/>
          </a:bodyPr>
          <a:lstStyle/>
          <a:p>
            <a:pPr marL="0" indent="0">
              <a:buNone/>
            </a:pPr>
            <a:r>
              <a:rPr lang="en-GB" dirty="0"/>
              <a:t>‘I found that a simple idea of healthy eating and following a moderate exercise regime was actually not as straight forward as I had imagined. When combining a busy lifestyle of university work, placement and part time work, it was very difficult to also fit in exercise and preparation of healthy meals.’</a:t>
            </a:r>
          </a:p>
          <a:p>
            <a:endParaRPr lang="en-US" dirty="0"/>
          </a:p>
        </p:txBody>
      </p:sp>
    </p:spTree>
    <p:extLst>
      <p:ext uri="{BB962C8B-B14F-4D97-AF65-F5344CB8AC3E}">
        <p14:creationId xmlns:p14="http://schemas.microsoft.com/office/powerpoint/2010/main" val="3043118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812800" y="1690689"/>
            <a:ext cx="7702550" cy="4260168"/>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US" dirty="0"/>
              <a:t>Responses from </a:t>
            </a:r>
            <a:r>
              <a:rPr lang="en-US" dirty="0" smtClean="0"/>
              <a:t>students-</a:t>
            </a:r>
            <a:br>
              <a:rPr lang="en-US" dirty="0" smtClean="0"/>
            </a:br>
            <a:r>
              <a:rPr lang="en-US" dirty="0"/>
              <a:t> </a:t>
            </a:r>
            <a:r>
              <a:rPr lang="en-US" dirty="0" smtClean="0"/>
              <a:t>women will need support</a:t>
            </a:r>
            <a:endParaRPr lang="en-US" dirty="0"/>
          </a:p>
        </p:txBody>
      </p:sp>
      <p:sp>
        <p:nvSpPr>
          <p:cNvPr id="3" name="Content Placeholder 2"/>
          <p:cNvSpPr>
            <a:spLocks noGrp="1"/>
          </p:cNvSpPr>
          <p:nvPr>
            <p:ph idx="1"/>
          </p:nvPr>
        </p:nvSpPr>
        <p:spPr>
          <a:xfrm>
            <a:off x="1509485" y="2569029"/>
            <a:ext cx="6522357" cy="2423885"/>
          </a:xfrm>
        </p:spPr>
        <p:txBody>
          <a:bodyPr>
            <a:normAutofit/>
          </a:bodyPr>
          <a:lstStyle/>
          <a:p>
            <a:pPr marL="0" indent="0">
              <a:buNone/>
            </a:pPr>
            <a:r>
              <a:rPr lang="en-GB" dirty="0"/>
              <a:t>‘It has opened my eyes to the reality of the challenges that pregnant women face. It has helped me appreciate the extra care and support that women might need. This has been a useful experience for my future practice as a midwife.’</a:t>
            </a:r>
          </a:p>
          <a:p>
            <a:endParaRPr lang="en-US" dirty="0"/>
          </a:p>
        </p:txBody>
      </p:sp>
    </p:spTree>
    <p:extLst>
      <p:ext uri="{BB962C8B-B14F-4D97-AF65-F5344CB8AC3E}">
        <p14:creationId xmlns:p14="http://schemas.microsoft.com/office/powerpoint/2010/main" val="472842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812800" y="1690689"/>
            <a:ext cx="7702550" cy="4260168"/>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US" dirty="0"/>
              <a:t>Responses from </a:t>
            </a:r>
            <a:r>
              <a:rPr lang="en-US" dirty="0" smtClean="0"/>
              <a:t>students-</a:t>
            </a:r>
            <a:br>
              <a:rPr lang="en-US" dirty="0" smtClean="0"/>
            </a:br>
            <a:r>
              <a:rPr lang="en-US" dirty="0" smtClean="0"/>
              <a:t>need for sensitive individual care</a:t>
            </a:r>
            <a:endParaRPr lang="en-US" dirty="0"/>
          </a:p>
        </p:txBody>
      </p:sp>
      <p:sp>
        <p:nvSpPr>
          <p:cNvPr id="3" name="Content Placeholder 2"/>
          <p:cNvSpPr>
            <a:spLocks noGrp="1"/>
          </p:cNvSpPr>
          <p:nvPr>
            <p:ph idx="1"/>
          </p:nvPr>
        </p:nvSpPr>
        <p:spPr>
          <a:xfrm>
            <a:off x="1480457" y="2931887"/>
            <a:ext cx="6889750" cy="2294844"/>
          </a:xfrm>
        </p:spPr>
        <p:txBody>
          <a:bodyPr/>
          <a:lstStyle/>
          <a:p>
            <a:pPr marL="0" indent="0">
              <a:buNone/>
            </a:pPr>
            <a:r>
              <a:rPr lang="en-GB" dirty="0"/>
              <a:t>‘The week highlighted the importance of individualising care and avoiding a flippant attitude when approaching health promotion with women and their families.’</a:t>
            </a:r>
          </a:p>
          <a:p>
            <a:endParaRPr lang="en-US" dirty="0"/>
          </a:p>
        </p:txBody>
      </p:sp>
    </p:spTree>
    <p:extLst>
      <p:ext uri="{BB962C8B-B14F-4D97-AF65-F5344CB8AC3E}">
        <p14:creationId xmlns:p14="http://schemas.microsoft.com/office/powerpoint/2010/main" val="280040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812800" y="1690689"/>
            <a:ext cx="7702550" cy="426016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US" dirty="0"/>
              <a:t>Responses from </a:t>
            </a:r>
            <a:r>
              <a:rPr lang="en-US" dirty="0" smtClean="0"/>
              <a:t>students- </a:t>
            </a:r>
            <a:br>
              <a:rPr lang="en-US" dirty="0" smtClean="0"/>
            </a:br>
            <a:r>
              <a:rPr lang="en-US" dirty="0" smtClean="0"/>
              <a:t>what does a health diet actually mean</a:t>
            </a:r>
            <a:endParaRPr lang="en-US" dirty="0"/>
          </a:p>
        </p:txBody>
      </p:sp>
      <p:sp>
        <p:nvSpPr>
          <p:cNvPr id="3" name="Content Placeholder 2"/>
          <p:cNvSpPr>
            <a:spLocks noGrp="1"/>
          </p:cNvSpPr>
          <p:nvPr>
            <p:ph idx="1"/>
          </p:nvPr>
        </p:nvSpPr>
        <p:spPr>
          <a:xfrm>
            <a:off x="2061029" y="2293258"/>
            <a:ext cx="5805714" cy="3309256"/>
          </a:xfrm>
        </p:spPr>
        <p:txBody>
          <a:bodyPr>
            <a:normAutofit fontScale="92500"/>
          </a:bodyPr>
          <a:lstStyle/>
          <a:p>
            <a:pPr marL="0" indent="0" fontAlgn="t">
              <a:buNone/>
            </a:pPr>
            <a:r>
              <a:rPr lang="en-GB" dirty="0" smtClean="0"/>
              <a:t>'</a:t>
            </a:r>
            <a:r>
              <a:rPr lang="en-GB" dirty="0"/>
              <a:t>The biggest benefit for me of completing this challenge was developing an understanding of what exactly constitutes a 'healthy balanced diet'. As a result of this challenge, I will never again use simplistic statements in practice about healthy eating (e.g. 'you should eat a balanced diet') without offering an explanation of what this means.'</a:t>
            </a:r>
          </a:p>
          <a:p>
            <a:endParaRPr lang="en-US" dirty="0"/>
          </a:p>
        </p:txBody>
      </p:sp>
    </p:spTree>
    <p:extLst>
      <p:ext uri="{BB962C8B-B14F-4D97-AF65-F5344CB8AC3E}">
        <p14:creationId xmlns:p14="http://schemas.microsoft.com/office/powerpoint/2010/main" val="3557102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US" dirty="0"/>
              <a:t>A problem- we can’t ignore the facts</a:t>
            </a:r>
          </a:p>
          <a:p>
            <a:r>
              <a:rPr lang="en-US" dirty="0"/>
              <a:t>It is difficult to adopt a healthy lifestyle</a:t>
            </a:r>
          </a:p>
          <a:p>
            <a:r>
              <a:rPr lang="en-US" dirty="0"/>
              <a:t>A need to empower but not </a:t>
            </a:r>
            <a:r>
              <a:rPr lang="en-US" dirty="0" err="1"/>
              <a:t>pathologise</a:t>
            </a:r>
            <a:endParaRPr lang="en-US" dirty="0"/>
          </a:p>
          <a:p>
            <a:r>
              <a:rPr lang="en-US" dirty="0"/>
              <a:t>Midwives on the whole are hesitant to engage with this</a:t>
            </a:r>
          </a:p>
          <a:p>
            <a:r>
              <a:rPr lang="en-US" dirty="0"/>
              <a:t>Lets start with ourselves</a:t>
            </a:r>
          </a:p>
          <a:p>
            <a:r>
              <a:rPr lang="en-US" dirty="0"/>
              <a:t>The experience of a lifestyle challenge for student midwives at UWL</a:t>
            </a:r>
          </a:p>
          <a:p>
            <a:r>
              <a:rPr lang="en-US" dirty="0"/>
              <a:t>Strategies to move </a:t>
            </a:r>
            <a:r>
              <a:rPr lang="en-US" dirty="0" smtClean="0"/>
              <a:t>forward</a:t>
            </a:r>
            <a:endParaRPr lang="en-US" dirty="0"/>
          </a:p>
        </p:txBody>
      </p:sp>
    </p:spTree>
    <p:extLst>
      <p:ext uri="{BB962C8B-B14F-4D97-AF65-F5344CB8AC3E}">
        <p14:creationId xmlns:p14="http://schemas.microsoft.com/office/powerpoint/2010/main" val="860986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812800" y="1690689"/>
            <a:ext cx="7702550" cy="4260168"/>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US" dirty="0"/>
              <a:t>Responses from </a:t>
            </a:r>
            <a:r>
              <a:rPr lang="en-US" dirty="0" smtClean="0"/>
              <a:t>students- only </a:t>
            </a:r>
            <a:r>
              <a:rPr lang="en-US" dirty="0"/>
              <a:t>1 </a:t>
            </a:r>
            <a:r>
              <a:rPr lang="en-US" dirty="0" smtClean="0"/>
              <a:t>week, a danger of trivializing</a:t>
            </a:r>
            <a:endParaRPr lang="en-US" dirty="0"/>
          </a:p>
        </p:txBody>
      </p:sp>
      <p:sp>
        <p:nvSpPr>
          <p:cNvPr id="3" name="Content Placeholder 2"/>
          <p:cNvSpPr>
            <a:spLocks noGrp="1"/>
          </p:cNvSpPr>
          <p:nvPr>
            <p:ph idx="1"/>
          </p:nvPr>
        </p:nvSpPr>
        <p:spPr>
          <a:xfrm>
            <a:off x="1901370" y="2411299"/>
            <a:ext cx="6105979" cy="3278301"/>
          </a:xfrm>
        </p:spPr>
        <p:txBody>
          <a:bodyPr>
            <a:normAutofit/>
          </a:bodyPr>
          <a:lstStyle/>
          <a:p>
            <a:pPr marL="0" indent="0" fontAlgn="t">
              <a:buNone/>
            </a:pPr>
            <a:r>
              <a:rPr lang="en-GB" dirty="0" smtClean="0"/>
              <a:t>‘</a:t>
            </a:r>
            <a:r>
              <a:rPr lang="en-GB" dirty="0"/>
              <a:t>There is a danger that this challenge might belittle the issues that women with disorders in pregnancy have to struggle with by suggesting that we can know how they feel just by modifying our diets slightly for one week.’</a:t>
            </a:r>
          </a:p>
          <a:p>
            <a:pPr marL="0" indent="0" fontAlgn="t">
              <a:buNone/>
            </a:pPr>
            <a:r>
              <a:rPr lang="en-GB" dirty="0"/>
              <a:t> </a:t>
            </a:r>
          </a:p>
          <a:p>
            <a:endParaRPr lang="en-US" dirty="0"/>
          </a:p>
        </p:txBody>
      </p:sp>
    </p:spTree>
    <p:extLst>
      <p:ext uri="{BB962C8B-B14F-4D97-AF65-F5344CB8AC3E}">
        <p14:creationId xmlns:p14="http://schemas.microsoft.com/office/powerpoint/2010/main" val="1231976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move forward?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33436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can we do- for ourselves</a:t>
            </a:r>
            <a:endParaRPr lang="en-US" dirty="0"/>
          </a:p>
        </p:txBody>
      </p:sp>
      <p:sp>
        <p:nvSpPr>
          <p:cNvPr id="3" name="Content Placeholder 2"/>
          <p:cNvSpPr>
            <a:spLocks noGrp="1"/>
          </p:cNvSpPr>
          <p:nvPr>
            <p:ph idx="1"/>
          </p:nvPr>
        </p:nvSpPr>
        <p:spPr>
          <a:xfrm>
            <a:off x="900112" y="1764116"/>
            <a:ext cx="7345363" cy="4301405"/>
          </a:xfrm>
        </p:spPr>
        <p:txBody>
          <a:bodyPr>
            <a:normAutofit lnSpcReduction="10000"/>
          </a:bodyPr>
          <a:lstStyle/>
          <a:p>
            <a:r>
              <a:rPr lang="en-US" dirty="0" smtClean="0"/>
              <a:t>Start our own journey to improve the quality of what we eat and increase regular exercise</a:t>
            </a:r>
          </a:p>
          <a:p>
            <a:r>
              <a:rPr lang="en-US" dirty="0" smtClean="0"/>
              <a:t>Set realistic goals and incremental changes (avoid fads)</a:t>
            </a:r>
          </a:p>
          <a:p>
            <a:r>
              <a:rPr lang="en-US" dirty="0" smtClean="0"/>
              <a:t>Make the journey enjoyable and involve those around you</a:t>
            </a:r>
          </a:p>
          <a:p>
            <a:r>
              <a:rPr lang="en-US" dirty="0" smtClean="0"/>
              <a:t>Include looking at how to modify the work environment- canteen food, getting breaks, healthy food for social gatherings</a:t>
            </a:r>
          </a:p>
          <a:p>
            <a:r>
              <a:rPr lang="en-US" dirty="0" smtClean="0"/>
              <a:t>Take time to look after ourselves</a:t>
            </a:r>
            <a:endParaRPr lang="en-US" dirty="0"/>
          </a:p>
        </p:txBody>
      </p:sp>
    </p:spTree>
    <p:extLst>
      <p:ext uri="{BB962C8B-B14F-4D97-AF65-F5344CB8AC3E}">
        <p14:creationId xmlns:p14="http://schemas.microsoft.com/office/powerpoint/2010/main" val="1555854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r>
            <a:br>
              <a:rPr lang="en-GB" dirty="0" smtClean="0"/>
            </a:br>
            <a:r>
              <a:rPr lang="en-GB" dirty="0" smtClean="0"/>
              <a:t>Get ourselves trained up</a:t>
            </a:r>
            <a:endParaRPr lang="en-GB" dirty="0"/>
          </a:p>
        </p:txBody>
      </p:sp>
      <p:sp>
        <p:nvSpPr>
          <p:cNvPr id="3" name="Content Placeholder 2"/>
          <p:cNvSpPr>
            <a:spLocks noGrp="1"/>
          </p:cNvSpPr>
          <p:nvPr>
            <p:ph idx="1"/>
          </p:nvPr>
        </p:nvSpPr>
        <p:spPr>
          <a:xfrm>
            <a:off x="211678" y="1781757"/>
            <a:ext cx="8033798" cy="4283764"/>
          </a:xfrm>
        </p:spPr>
        <p:txBody>
          <a:bodyPr>
            <a:normAutofit fontScale="85000" lnSpcReduction="10000"/>
          </a:bodyPr>
          <a:lstStyle/>
          <a:p>
            <a:pPr marL="579438" lvl="2" indent="0">
              <a:buNone/>
            </a:pPr>
            <a:endParaRPr lang="en-GB" altLang="en-US" dirty="0" smtClean="0"/>
          </a:p>
          <a:p>
            <a:pPr lvl="1">
              <a:buFont typeface="Arial"/>
              <a:buChar char="•"/>
            </a:pPr>
            <a:r>
              <a:rPr lang="en-GB" altLang="en-US" sz="2600" dirty="0"/>
              <a:t>Management of women with obesity in pregnancy. (CMACE/ RCOG 2010)</a:t>
            </a:r>
          </a:p>
          <a:p>
            <a:pPr lvl="1">
              <a:buFont typeface="Arial"/>
              <a:buChar char="•"/>
            </a:pPr>
            <a:r>
              <a:rPr lang="en-GB" altLang="en-US" sz="2600" dirty="0"/>
              <a:t>Weight management before, during and after pregnancy. (NICE 2010)  </a:t>
            </a:r>
          </a:p>
          <a:p>
            <a:pPr lvl="1">
              <a:buFont typeface="Arial"/>
              <a:buChar char="•"/>
            </a:pPr>
            <a:r>
              <a:rPr lang="en-GB" altLang="en-US" sz="2600" dirty="0" smtClean="0"/>
              <a:t>RCM- </a:t>
            </a:r>
            <a:r>
              <a:rPr lang="en-GB" altLang="en-US" sz="2600" dirty="0" err="1" smtClean="0"/>
              <a:t>i</a:t>
            </a:r>
            <a:r>
              <a:rPr lang="en-GB" altLang="en-US" sz="2600" dirty="0" smtClean="0"/>
              <a:t>- </a:t>
            </a:r>
            <a:r>
              <a:rPr lang="en-GB" altLang="en-US" sz="2600" dirty="0"/>
              <a:t>l</a:t>
            </a:r>
            <a:r>
              <a:rPr lang="en-GB" altLang="en-US" sz="2600" dirty="0" smtClean="0"/>
              <a:t>earn- Nutrition </a:t>
            </a:r>
            <a:r>
              <a:rPr lang="en-GB" altLang="en-US" sz="2600" dirty="0"/>
              <a:t>and </a:t>
            </a:r>
            <a:r>
              <a:rPr lang="en-GB" altLang="en-US" sz="2600" dirty="0" smtClean="0"/>
              <a:t>obesity. </a:t>
            </a:r>
            <a:r>
              <a:rPr lang="en-GB" altLang="en-US" sz="2600" dirty="0" err="1" smtClean="0"/>
              <a:t>www.ilearn.rcm.org.uk</a:t>
            </a:r>
            <a:endParaRPr lang="en-GB" altLang="en-US" sz="2600" dirty="0" smtClean="0"/>
          </a:p>
          <a:p>
            <a:pPr lvl="1">
              <a:buFont typeface="Arial"/>
              <a:buChar char="•"/>
            </a:pPr>
            <a:r>
              <a:rPr lang="en-GB" altLang="en-US" sz="2600" dirty="0" err="1" smtClean="0"/>
              <a:t>Tommys</a:t>
            </a:r>
            <a:r>
              <a:rPr lang="en-GB" altLang="en-US" sz="2600" dirty="0" smtClean="0"/>
              <a:t>- Managing obesity in pregnant women: an online guide for </a:t>
            </a:r>
            <a:r>
              <a:rPr lang="en-GB" altLang="en-US" sz="2600" dirty="0"/>
              <a:t>health professionals </a:t>
            </a:r>
            <a:r>
              <a:rPr lang="en-GB" altLang="en-US" sz="2600" dirty="0" smtClean="0">
                <a:hlinkClick r:id="rId3"/>
              </a:rPr>
              <a:t>www.tommys.org</a:t>
            </a:r>
            <a:endParaRPr lang="en-GB" altLang="en-US" sz="2600" dirty="0" smtClean="0"/>
          </a:p>
          <a:p>
            <a:pPr lvl="1">
              <a:buFont typeface="Arial"/>
              <a:buChar char="•"/>
            </a:pPr>
            <a:r>
              <a:rPr lang="en-GB" altLang="en-US" sz="2600" dirty="0" smtClean="0"/>
              <a:t>Guidance on exercise in pregnancy – (RCOG2006), </a:t>
            </a:r>
            <a:r>
              <a:rPr lang="en-GB" altLang="en-US" sz="2600" dirty="0" err="1" smtClean="0"/>
              <a:t>Tommys</a:t>
            </a:r>
            <a:endParaRPr lang="en-GB" altLang="en-US" sz="2600" dirty="0" smtClean="0"/>
          </a:p>
          <a:p>
            <a:pPr lvl="1">
              <a:buFont typeface="Arial"/>
              <a:buChar char="•"/>
            </a:pPr>
            <a:r>
              <a:rPr lang="en-GB" altLang="en-US" sz="2600" dirty="0" smtClean="0"/>
              <a:t>Change for Life </a:t>
            </a:r>
            <a:r>
              <a:rPr lang="en-GB" altLang="en-US" sz="2600" dirty="0" smtClean="0">
                <a:hlinkClick r:id="rId4"/>
              </a:rPr>
              <a:t>www.nhs.uk</a:t>
            </a:r>
            <a:r>
              <a:rPr lang="en-GB" altLang="en-US" sz="2600" dirty="0">
                <a:hlinkClick r:id="rId4"/>
              </a:rPr>
              <a:t>/</a:t>
            </a:r>
            <a:r>
              <a:rPr lang="en-GB" altLang="en-US" sz="2600" dirty="0" smtClean="0">
                <a:hlinkClick r:id="rId4"/>
              </a:rPr>
              <a:t>change4life</a:t>
            </a:r>
            <a:endParaRPr lang="en-GB" altLang="en-US" sz="2600" dirty="0" smtClean="0"/>
          </a:p>
          <a:p>
            <a:pPr lvl="1">
              <a:buFont typeface="Arial"/>
              <a:buChar char="•"/>
            </a:pPr>
            <a:r>
              <a:rPr lang="en-GB" altLang="en-US" sz="2600" dirty="0"/>
              <a:t>e</a:t>
            </a:r>
            <a:r>
              <a:rPr lang="en-GB" altLang="en-US" sz="2600" dirty="0" smtClean="0"/>
              <a:t>- </a:t>
            </a:r>
            <a:r>
              <a:rPr lang="en-GB" altLang="en-US" sz="2600" dirty="0"/>
              <a:t>L</a:t>
            </a:r>
            <a:r>
              <a:rPr lang="en-GB" altLang="en-US" sz="2600" dirty="0" smtClean="0"/>
              <a:t>earning for Healthcare – </a:t>
            </a:r>
            <a:r>
              <a:rPr lang="en-GB" altLang="en-US" sz="2600" dirty="0"/>
              <a:t>obesity </a:t>
            </a:r>
            <a:r>
              <a:rPr lang="en-GB" altLang="en-US" sz="2600" dirty="0" smtClean="0">
                <a:hlinkClick r:id="rId5"/>
              </a:rPr>
              <a:t>www.e</a:t>
            </a:r>
            <a:r>
              <a:rPr lang="en-GB" altLang="en-US" sz="2600" dirty="0">
                <a:hlinkClick r:id="rId5"/>
              </a:rPr>
              <a:t>-lfh.org.uk/</a:t>
            </a:r>
            <a:endParaRPr lang="en-GB" altLang="en-US" sz="2600" dirty="0" smtClean="0"/>
          </a:p>
          <a:p>
            <a:pPr lvl="1">
              <a:buFont typeface="Arial"/>
              <a:buChar char="•"/>
            </a:pPr>
            <a:r>
              <a:rPr lang="en-GB" altLang="en-US" sz="2600" dirty="0" smtClean="0"/>
              <a:t>Slimming World/RCM Discussing weight during pregnancy: A guide </a:t>
            </a:r>
            <a:r>
              <a:rPr lang="en-GB" altLang="en-US" sz="2600" dirty="0"/>
              <a:t>for Midwives </a:t>
            </a:r>
            <a:r>
              <a:rPr lang="en-GB" altLang="en-US" sz="2600" dirty="0" smtClean="0">
                <a:hlinkClick r:id="rId6"/>
              </a:rPr>
              <a:t>www.slimmingworld.com</a:t>
            </a:r>
            <a:r>
              <a:rPr lang="en-GB" altLang="en-US" sz="2600" dirty="0">
                <a:hlinkClick r:id="rId6"/>
              </a:rPr>
              <a:t>/rcm</a:t>
            </a:r>
            <a:r>
              <a:rPr lang="en-GB" altLang="en-US" sz="2600" dirty="0" smtClean="0">
                <a:hlinkClick r:id="rId6"/>
              </a:rPr>
              <a:t>/</a:t>
            </a:r>
            <a:endParaRPr lang="en-GB" altLang="en-US" sz="2600" dirty="0" smtClean="0"/>
          </a:p>
          <a:p>
            <a:pPr marL="457200" lvl="1" indent="0">
              <a:buNone/>
            </a:pPr>
            <a:endParaRPr lang="en-GB" altLang="en-US" sz="1600" dirty="0"/>
          </a:p>
          <a:p>
            <a:pPr lvl="1">
              <a:buFont typeface="Arial"/>
              <a:buChar char="•"/>
            </a:pPr>
            <a:endParaRPr lang="en-GB" altLang="en-US" sz="1900" dirty="0" smtClean="0"/>
          </a:p>
          <a:p>
            <a:pPr lvl="1">
              <a:buFont typeface="Arial"/>
              <a:buChar char="•"/>
            </a:pPr>
            <a:endParaRPr lang="en-GB" altLang="en-US" sz="1900" dirty="0" smtClean="0"/>
          </a:p>
          <a:p>
            <a:pPr>
              <a:buFont typeface="Arial"/>
              <a:buChar char="•"/>
            </a:pPr>
            <a:endParaRPr lang="en-GB" sz="2600" dirty="0"/>
          </a:p>
        </p:txBody>
      </p:sp>
    </p:spTree>
    <p:extLst>
      <p:ext uri="{BB962C8B-B14F-4D97-AF65-F5344CB8AC3E}">
        <p14:creationId xmlns:p14="http://schemas.microsoft.com/office/powerpoint/2010/main" val="4032532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can we do- for women</a:t>
            </a:r>
            <a:endParaRPr lang="en-US" dirty="0"/>
          </a:p>
        </p:txBody>
      </p:sp>
      <p:sp>
        <p:nvSpPr>
          <p:cNvPr id="3" name="Content Placeholder 2"/>
          <p:cNvSpPr>
            <a:spLocks noGrp="1"/>
          </p:cNvSpPr>
          <p:nvPr>
            <p:ph idx="1"/>
          </p:nvPr>
        </p:nvSpPr>
        <p:spPr>
          <a:xfrm>
            <a:off x="476273" y="1584008"/>
            <a:ext cx="8290677" cy="4713885"/>
          </a:xfrm>
        </p:spPr>
        <p:txBody>
          <a:bodyPr>
            <a:normAutofit fontScale="85000" lnSpcReduction="20000"/>
          </a:bodyPr>
          <a:lstStyle/>
          <a:p>
            <a:r>
              <a:rPr lang="en-US" dirty="0" smtClean="0"/>
              <a:t>Identify “teachable moments</a:t>
            </a:r>
            <a:r>
              <a:rPr lang="en-US" sz="1600" dirty="0" smtClean="0"/>
              <a:t>’ (</a:t>
            </a:r>
            <a:r>
              <a:rPr lang="en-US" sz="1600" dirty="0" err="1" smtClean="0"/>
              <a:t>Flocke</a:t>
            </a:r>
            <a:r>
              <a:rPr lang="en-US" sz="1600" dirty="0" smtClean="0"/>
              <a:t> et al 2013</a:t>
            </a:r>
            <a:r>
              <a:rPr lang="en-US" dirty="0" smtClean="0"/>
              <a:t>) – a drip, drip, drip approach- everyone's responsibility </a:t>
            </a:r>
            <a:r>
              <a:rPr lang="en-US" sz="1600" dirty="0" smtClean="0"/>
              <a:t>(Furness et al 2015)</a:t>
            </a:r>
          </a:p>
          <a:p>
            <a:r>
              <a:rPr lang="en-US" dirty="0" smtClean="0"/>
              <a:t>Ask, encourage, </a:t>
            </a:r>
            <a:r>
              <a:rPr lang="en-US" dirty="0" err="1" smtClean="0"/>
              <a:t>empathise</a:t>
            </a:r>
            <a:r>
              <a:rPr lang="en-US" dirty="0" smtClean="0"/>
              <a:t>, support- listen to her own story</a:t>
            </a:r>
          </a:p>
          <a:p>
            <a:r>
              <a:rPr lang="en-US" dirty="0" smtClean="0"/>
              <a:t>Openness and discussion</a:t>
            </a:r>
          </a:p>
          <a:p>
            <a:r>
              <a:rPr lang="en-US" dirty="0" smtClean="0"/>
              <a:t>Strengthen motivation for change</a:t>
            </a:r>
          </a:p>
          <a:p>
            <a:r>
              <a:rPr lang="en-US" dirty="0" smtClean="0"/>
              <a:t>Continuity promoted rapport </a:t>
            </a:r>
            <a:r>
              <a:rPr lang="en-US" sz="1600" dirty="0" smtClean="0"/>
              <a:t>(Furness et al 2011)</a:t>
            </a:r>
          </a:p>
          <a:p>
            <a:r>
              <a:rPr lang="en-US" dirty="0"/>
              <a:t>Get </a:t>
            </a:r>
            <a:r>
              <a:rPr lang="en-US" dirty="0" smtClean="0"/>
              <a:t>alongside </a:t>
            </a:r>
            <a:r>
              <a:rPr lang="en-US" dirty="0"/>
              <a:t>(Mills et al 2013</a:t>
            </a:r>
            <a:r>
              <a:rPr lang="en-US" dirty="0" smtClean="0"/>
              <a:t>)</a:t>
            </a:r>
          </a:p>
          <a:p>
            <a:pPr marL="0" indent="0">
              <a:buNone/>
            </a:pPr>
            <a:r>
              <a:rPr lang="en-US" dirty="0" smtClean="0"/>
              <a:t>‘</a:t>
            </a:r>
            <a:r>
              <a:rPr lang="en-US" dirty="0"/>
              <a:t>To successfully be alongside women who are overweight involves an understanding of the concerns and experiences of this group of women. </a:t>
            </a:r>
            <a:r>
              <a:rPr lang="en-US" dirty="0" smtClean="0"/>
              <a:t>……At </a:t>
            </a:r>
            <a:r>
              <a:rPr lang="en-US" dirty="0"/>
              <a:t>an individual level, this requires working to overcome discomfort of talking about weight with women and developing skills and strategies to do this’</a:t>
            </a:r>
          </a:p>
          <a:p>
            <a:pPr marL="0" indent="0">
              <a:buNone/>
            </a:pPr>
            <a:r>
              <a:rPr lang="en-US" dirty="0" smtClean="0"/>
              <a:t> </a:t>
            </a:r>
          </a:p>
        </p:txBody>
      </p:sp>
    </p:spTree>
    <p:extLst>
      <p:ext uri="{BB962C8B-B14F-4D97-AF65-F5344CB8AC3E}">
        <p14:creationId xmlns:p14="http://schemas.microsoft.com/office/powerpoint/2010/main" val="1131929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ummary</a:t>
            </a:r>
            <a:endParaRPr lang="en-US" dirty="0"/>
          </a:p>
        </p:txBody>
      </p:sp>
      <p:sp>
        <p:nvSpPr>
          <p:cNvPr id="3" name="Content Placeholder 2"/>
          <p:cNvSpPr>
            <a:spLocks noGrp="1"/>
          </p:cNvSpPr>
          <p:nvPr>
            <p:ph idx="1"/>
          </p:nvPr>
        </p:nvSpPr>
        <p:spPr/>
        <p:txBody>
          <a:bodyPr>
            <a:normAutofit/>
          </a:bodyPr>
          <a:lstStyle/>
          <a:p>
            <a:r>
              <a:rPr lang="en-US" dirty="0"/>
              <a:t>Complex problem – no simple </a:t>
            </a:r>
            <a:r>
              <a:rPr lang="en-US" dirty="0" smtClean="0"/>
              <a:t>answers</a:t>
            </a:r>
          </a:p>
          <a:p>
            <a:r>
              <a:rPr lang="en-US" dirty="0"/>
              <a:t>Changing </a:t>
            </a:r>
            <a:r>
              <a:rPr lang="en-US" dirty="0" smtClean="0"/>
              <a:t>mindset- </a:t>
            </a:r>
            <a:r>
              <a:rPr lang="en-US" dirty="0"/>
              <a:t>Smoking attitudes </a:t>
            </a:r>
            <a:r>
              <a:rPr lang="en-US" dirty="0" smtClean="0"/>
              <a:t>changed, </a:t>
            </a:r>
            <a:r>
              <a:rPr lang="en-US" dirty="0"/>
              <a:t>can we do the same for </a:t>
            </a:r>
            <a:r>
              <a:rPr lang="en-US" dirty="0" smtClean="0"/>
              <a:t>obesity</a:t>
            </a:r>
          </a:p>
          <a:p>
            <a:r>
              <a:rPr lang="en-US" dirty="0" smtClean="0"/>
              <a:t>Start </a:t>
            </a:r>
            <a:r>
              <a:rPr lang="en-US" dirty="0"/>
              <a:t>with </a:t>
            </a:r>
            <a:r>
              <a:rPr lang="en-US" dirty="0" smtClean="0"/>
              <a:t>ourselves</a:t>
            </a:r>
          </a:p>
          <a:p>
            <a:r>
              <a:rPr lang="en-US" dirty="0" smtClean="0"/>
              <a:t>Get alongside women </a:t>
            </a:r>
            <a:endParaRPr lang="en-US" dirty="0"/>
          </a:p>
          <a:p>
            <a:endParaRPr lang="en-US" dirty="0"/>
          </a:p>
          <a:p>
            <a:endParaRPr lang="en-US" dirty="0"/>
          </a:p>
        </p:txBody>
      </p:sp>
    </p:spTree>
    <p:extLst>
      <p:ext uri="{BB962C8B-B14F-4D97-AF65-F5344CB8AC3E}">
        <p14:creationId xmlns:p14="http://schemas.microsoft.com/office/powerpoint/2010/main" val="3344382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900112" y="1584008"/>
            <a:ext cx="7345363" cy="4481513"/>
          </a:xfrm>
        </p:spPr>
        <p:txBody>
          <a:bodyPr>
            <a:normAutofit fontScale="77500" lnSpcReduction="20000"/>
          </a:bodyPr>
          <a:lstStyle/>
          <a:p>
            <a:r>
              <a:rPr lang="en-US" sz="2200" dirty="0"/>
              <a:t>Bothamley J, Kelly C, Wright T, </a:t>
            </a:r>
            <a:r>
              <a:rPr lang="en-US" sz="2200" dirty="0" err="1"/>
              <a:t>Hellewell</a:t>
            </a:r>
            <a:r>
              <a:rPr lang="en-US" sz="2200" dirty="0"/>
              <a:t> C (2014) Obesity- challenging student midwives to be positive role models for a health lifestyle. </a:t>
            </a:r>
            <a:r>
              <a:rPr lang="en-US" sz="2200" i="1" dirty="0"/>
              <a:t>MIDIRS</a:t>
            </a:r>
            <a:r>
              <a:rPr lang="en-US" sz="2200" dirty="0"/>
              <a:t> 24(1) pp52-54</a:t>
            </a:r>
            <a:endParaRPr lang="en-US" sz="2200" i="1" dirty="0"/>
          </a:p>
          <a:p>
            <a:r>
              <a:rPr lang="en-US" sz="2200" dirty="0" smtClean="0"/>
              <a:t>Centre </a:t>
            </a:r>
            <a:r>
              <a:rPr lang="en-US" sz="2200" dirty="0"/>
              <a:t>for Maternal and Child Enquiries and the Royal College of Obstetricians and </a:t>
            </a:r>
            <a:r>
              <a:rPr lang="en-US" sz="2200" dirty="0" err="1"/>
              <a:t>Gynaecologists</a:t>
            </a:r>
            <a:r>
              <a:rPr lang="en-US" sz="2200" dirty="0"/>
              <a:t> (2010). </a:t>
            </a:r>
            <a:r>
              <a:rPr lang="en-US" sz="2200" i="1" dirty="0"/>
              <a:t>CMACE/RCOG joint guideline: management of women with obesity in pregnancy. </a:t>
            </a:r>
            <a:r>
              <a:rPr lang="en-US" sz="2200" dirty="0"/>
              <a:t>London: CMACE/RCOG. </a:t>
            </a:r>
            <a:endParaRPr lang="en-US" sz="2200" dirty="0" smtClean="0"/>
          </a:p>
          <a:p>
            <a:r>
              <a:rPr lang="en-US" sz="2200" dirty="0"/>
              <a:t>Dodd JM, Turnbull D, McPhee AJ, </a:t>
            </a:r>
            <a:r>
              <a:rPr lang="en-US" sz="2200" dirty="0" err="1"/>
              <a:t>Deussen</a:t>
            </a:r>
            <a:r>
              <a:rPr lang="en-US" sz="2200" dirty="0"/>
              <a:t> AR, </a:t>
            </a:r>
            <a:r>
              <a:rPr lang="en-US" sz="2200" dirty="0" err="1"/>
              <a:t>Grivell</a:t>
            </a:r>
            <a:r>
              <a:rPr lang="en-US" sz="2200" dirty="0"/>
              <a:t> RM, </a:t>
            </a:r>
            <a:r>
              <a:rPr lang="en-US" sz="2200" dirty="0" err="1" smtClean="0"/>
              <a:t>Yellan</a:t>
            </a:r>
            <a:r>
              <a:rPr lang="en-US" sz="2200" dirty="0" smtClean="0"/>
              <a:t> </a:t>
            </a:r>
            <a:r>
              <a:rPr lang="en-US" sz="2200" dirty="0"/>
              <a:t>LN, </a:t>
            </a:r>
            <a:r>
              <a:rPr lang="en-US" sz="2200" dirty="0" err="1"/>
              <a:t>Crowther</a:t>
            </a:r>
            <a:r>
              <a:rPr lang="en-US" sz="2200" dirty="0"/>
              <a:t> CA, </a:t>
            </a:r>
            <a:r>
              <a:rPr lang="en-US" sz="2200" dirty="0" err="1"/>
              <a:t>Wittert</a:t>
            </a:r>
            <a:r>
              <a:rPr lang="en-US" sz="2200" dirty="0"/>
              <a:t> G, Owens JA, Robinson JS  for the LIMIT </a:t>
            </a:r>
            <a:r>
              <a:rPr lang="en-US" sz="2200" dirty="0" err="1"/>
              <a:t>Randomised</a:t>
            </a:r>
            <a:r>
              <a:rPr lang="en-US" sz="2200" dirty="0"/>
              <a:t> Trial Group (2014) Antenatal lifestyle advice for women who are overweight or obese: LIMIT </a:t>
            </a:r>
            <a:r>
              <a:rPr lang="en-US" sz="2200" dirty="0" err="1"/>
              <a:t>randomised</a:t>
            </a:r>
            <a:r>
              <a:rPr lang="en-US" sz="2200" dirty="0"/>
              <a:t> trial </a:t>
            </a:r>
            <a:r>
              <a:rPr lang="en-US" sz="2200" i="1" dirty="0"/>
              <a:t>British Medical Journal </a:t>
            </a:r>
            <a:r>
              <a:rPr lang="en-US" sz="2200" dirty="0" smtClean="0"/>
              <a:t>348:g1285</a:t>
            </a:r>
          </a:p>
          <a:p>
            <a:r>
              <a:rPr lang="en-GB" sz="2400" dirty="0" err="1"/>
              <a:t>Athikoraia</a:t>
            </a:r>
            <a:r>
              <a:rPr lang="en-GB" sz="2400" dirty="0"/>
              <a:t>, C., </a:t>
            </a:r>
            <a:r>
              <a:rPr lang="en-GB" sz="2400" dirty="0" err="1"/>
              <a:t>Rumbold</a:t>
            </a:r>
            <a:r>
              <a:rPr lang="en-GB" sz="2400" dirty="0"/>
              <a:t>, A.R., </a:t>
            </a:r>
            <a:r>
              <a:rPr lang="en-GB" sz="2400" dirty="0" err="1"/>
              <a:t>Willson</a:t>
            </a:r>
            <a:r>
              <a:rPr lang="en-GB" sz="2400" dirty="0"/>
              <a:t>, K.J, </a:t>
            </a:r>
            <a:r>
              <a:rPr lang="en-GB" sz="2400" dirty="0" err="1"/>
              <a:t>Crowther</a:t>
            </a:r>
            <a:r>
              <a:rPr lang="en-GB" sz="2400" dirty="0"/>
              <a:t>, C.A. 2010, The risk of adverse pregnancy outcomes in women who are overweight or obese, </a:t>
            </a:r>
            <a:r>
              <a:rPr lang="en-GB" sz="2400" i="1" dirty="0"/>
              <a:t>BMC Pregnancy and Childbirth,</a:t>
            </a:r>
            <a:r>
              <a:rPr lang="en-GB" sz="2400" dirty="0"/>
              <a:t> 10:56</a:t>
            </a:r>
          </a:p>
          <a:p>
            <a:r>
              <a:rPr lang="en-GB" sz="2400" dirty="0" err="1"/>
              <a:t>Bogaerts</a:t>
            </a:r>
            <a:r>
              <a:rPr lang="en-GB" sz="2400" dirty="0"/>
              <a:t>, A,. 2014 Obesity and pregnancy, an epidemiological and intervention study from a psychosocial </a:t>
            </a:r>
            <a:r>
              <a:rPr lang="en-GB" sz="2400" dirty="0" err="1"/>
              <a:t>perspecttive</a:t>
            </a:r>
            <a:r>
              <a:rPr lang="en-GB" sz="2400" dirty="0"/>
              <a:t>, </a:t>
            </a:r>
            <a:r>
              <a:rPr lang="en-GB" sz="2400" i="1" dirty="0"/>
              <a:t> Facts, views and vision: Issues in Obstetrics, Gynaecology and Reproductive Health,</a:t>
            </a:r>
            <a:r>
              <a:rPr lang="en-GB" sz="2400" dirty="0"/>
              <a:t> 6(2), p 81-95</a:t>
            </a:r>
            <a:br>
              <a:rPr lang="en-GB" sz="2400" dirty="0"/>
            </a:br>
            <a:r>
              <a:rPr lang="en-US" sz="2200" dirty="0" smtClean="0"/>
              <a:t> </a:t>
            </a:r>
            <a:endParaRPr lang="en-US" sz="2200" i="1" dirty="0"/>
          </a:p>
          <a:p>
            <a:endParaRPr lang="en-US" dirty="0"/>
          </a:p>
          <a:p>
            <a:endParaRPr lang="en-US" dirty="0"/>
          </a:p>
        </p:txBody>
      </p:sp>
    </p:spTree>
    <p:extLst>
      <p:ext uri="{BB962C8B-B14F-4D97-AF65-F5344CB8AC3E}">
        <p14:creationId xmlns:p14="http://schemas.microsoft.com/office/powerpoint/2010/main" val="2478710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References</a:t>
            </a:r>
            <a:endParaRPr lang="en-GB" dirty="0"/>
          </a:p>
        </p:txBody>
      </p:sp>
      <p:sp>
        <p:nvSpPr>
          <p:cNvPr id="4" name="Content Placeholder 3"/>
          <p:cNvSpPr>
            <a:spLocks noGrp="1"/>
          </p:cNvSpPr>
          <p:nvPr>
            <p:ph idx="1"/>
          </p:nvPr>
        </p:nvSpPr>
        <p:spPr/>
        <p:txBody>
          <a:bodyPr>
            <a:normAutofit fontScale="70000" lnSpcReduction="20000"/>
          </a:bodyPr>
          <a:lstStyle/>
          <a:p>
            <a:r>
              <a:rPr lang="en-GB" dirty="0"/>
              <a:t>G Oster, D Thompson, J </a:t>
            </a:r>
            <a:r>
              <a:rPr lang="en-GB" dirty="0" err="1"/>
              <a:t>Edelsberg</a:t>
            </a:r>
            <a:r>
              <a:rPr lang="en-GB" dirty="0"/>
              <a:t>, A P Bird, and G A </a:t>
            </a:r>
            <a:r>
              <a:rPr lang="en-GB" dirty="0" err="1"/>
              <a:t>Colditz</a:t>
            </a:r>
            <a:r>
              <a:rPr lang="en-GB" dirty="0"/>
              <a:t>, 1999.  Health and Economic benefits of weight loss among obese persons, </a:t>
            </a:r>
            <a:r>
              <a:rPr lang="en-GB" i="1" dirty="0"/>
              <a:t>American Journal of Public Health</a:t>
            </a:r>
            <a:r>
              <a:rPr lang="en-GB" dirty="0"/>
              <a:t>  89(10), p </a:t>
            </a:r>
            <a:r>
              <a:rPr lang="en-GB" dirty="0" smtClean="0"/>
              <a:t>1536-1542</a:t>
            </a:r>
          </a:p>
          <a:p>
            <a:r>
              <a:rPr lang="en-GB" dirty="0"/>
              <a:t>Rowlands I, Graves, N, de Jersey, S, McIntyre, D, Callaway, L 2010, Obesity in Pregnancy: outcomes and economics, </a:t>
            </a:r>
            <a:r>
              <a:rPr lang="en-GB" i="1" dirty="0"/>
              <a:t>Seminars in </a:t>
            </a:r>
            <a:r>
              <a:rPr lang="en-GB" i="1" dirty="0" err="1"/>
              <a:t>fetal</a:t>
            </a:r>
            <a:r>
              <a:rPr lang="en-GB" i="1" dirty="0"/>
              <a:t> and neonatal medicine,</a:t>
            </a:r>
            <a:r>
              <a:rPr lang="en-GB" dirty="0"/>
              <a:t> 15 (2), p 94-99</a:t>
            </a:r>
          </a:p>
          <a:p>
            <a:r>
              <a:rPr lang="en-GB" dirty="0" err="1" smtClean="0"/>
              <a:t>Gaudet</a:t>
            </a:r>
            <a:r>
              <a:rPr lang="en-GB" dirty="0"/>
              <a:t>, L., Ferraro, Z. M., Wen, S. W., &amp; Walker, M. (2014). Maternal Obesity and Occurrence of </a:t>
            </a:r>
          </a:p>
          <a:p>
            <a:r>
              <a:rPr lang="en-GB" dirty="0" err="1"/>
              <a:t>Fetal</a:t>
            </a:r>
            <a:r>
              <a:rPr lang="en-GB" dirty="0"/>
              <a:t> </a:t>
            </a:r>
            <a:r>
              <a:rPr lang="en-GB" dirty="0" err="1"/>
              <a:t>Macrosomia</a:t>
            </a:r>
            <a:r>
              <a:rPr lang="en-GB" dirty="0"/>
              <a:t>: A Systematic Review and Meta-Analysis. </a:t>
            </a:r>
            <a:r>
              <a:rPr lang="en-GB" i="1" dirty="0" err="1"/>
              <a:t>BioMed</a:t>
            </a:r>
            <a:r>
              <a:rPr lang="en-GB" i="1" dirty="0"/>
              <a:t> Research International</a:t>
            </a:r>
            <a:r>
              <a:rPr lang="en-GB" dirty="0"/>
              <a:t>, </a:t>
            </a:r>
            <a:r>
              <a:rPr lang="en-GB" i="1" dirty="0"/>
              <a:t>2014</a:t>
            </a:r>
            <a:r>
              <a:rPr lang="en-GB" dirty="0"/>
              <a:t>, 640291. doi:10.1155/2014/640291</a:t>
            </a:r>
          </a:p>
          <a:p>
            <a:r>
              <a:rPr lang="en-GB" dirty="0"/>
              <a:t>Silva, J.C., </a:t>
            </a:r>
            <a:r>
              <a:rPr lang="en-GB" dirty="0" err="1"/>
              <a:t>Amaral</a:t>
            </a:r>
            <a:r>
              <a:rPr lang="en-GB" dirty="0"/>
              <a:t>, A.R., Ferreira, B.D., </a:t>
            </a:r>
            <a:r>
              <a:rPr lang="en-GB" dirty="0" err="1"/>
              <a:t>Petry</a:t>
            </a:r>
            <a:r>
              <a:rPr lang="en-GB" dirty="0"/>
              <a:t>, J.F., Silva, M.R., &amp; </a:t>
            </a:r>
            <a:r>
              <a:rPr lang="en-GB" dirty="0" err="1"/>
              <a:t>Krelling</a:t>
            </a:r>
            <a:r>
              <a:rPr lang="en-GB" dirty="0"/>
              <a:t>, P.C. 2014, Obesity during pregnancy: gestational complications and birth outcomes, </a:t>
            </a:r>
            <a:r>
              <a:rPr lang="en-GB" dirty="0" err="1"/>
              <a:t>Revista</a:t>
            </a:r>
            <a:r>
              <a:rPr lang="en-GB" dirty="0"/>
              <a:t> </a:t>
            </a:r>
            <a:r>
              <a:rPr lang="en-GB" dirty="0" err="1"/>
              <a:t>Brasileira</a:t>
            </a:r>
            <a:r>
              <a:rPr lang="en-GB" dirty="0"/>
              <a:t> de </a:t>
            </a:r>
            <a:r>
              <a:rPr lang="en-GB" dirty="0" err="1"/>
              <a:t>Ginecologia</a:t>
            </a:r>
            <a:r>
              <a:rPr lang="en-GB" dirty="0"/>
              <a:t> e </a:t>
            </a:r>
            <a:r>
              <a:rPr lang="en-GB" dirty="0" err="1"/>
              <a:t>Obstetricia</a:t>
            </a:r>
            <a:r>
              <a:rPr lang="en-GB" dirty="0"/>
              <a:t>, 36(11)</a:t>
            </a:r>
          </a:p>
          <a:p>
            <a:r>
              <a:rPr lang="en-GB" dirty="0" err="1"/>
              <a:t>Vinturache</a:t>
            </a:r>
            <a:r>
              <a:rPr lang="en-GB" dirty="0"/>
              <a:t>, A., </a:t>
            </a:r>
            <a:r>
              <a:rPr lang="en-GB" dirty="0" err="1"/>
              <a:t>Moledina</a:t>
            </a:r>
            <a:r>
              <a:rPr lang="en-GB" dirty="0"/>
              <a:t>, N, McDonald, S., Slater, D., Tough, S., 2014. Pre-pregnancy body mass index and delivery outcomes in a Canadian population, </a:t>
            </a:r>
            <a:r>
              <a:rPr lang="en-GB" i="1" dirty="0"/>
              <a:t>BMC Pregnancy and Childbirth,</a:t>
            </a:r>
            <a:r>
              <a:rPr lang="en-GB" dirty="0"/>
              <a:t> 14, 422</a:t>
            </a:r>
          </a:p>
          <a:p>
            <a:pPr marL="0" indent="0">
              <a:buNone/>
            </a:pPr>
            <a:endParaRPr lang="en-GB" dirty="0"/>
          </a:p>
        </p:txBody>
      </p:sp>
    </p:spTree>
    <p:extLst>
      <p:ext uri="{BB962C8B-B14F-4D97-AF65-F5344CB8AC3E}">
        <p14:creationId xmlns:p14="http://schemas.microsoft.com/office/powerpoint/2010/main" val="1862266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Flocke</a:t>
            </a:r>
            <a:r>
              <a:rPr lang="en-US" dirty="0" smtClean="0"/>
              <a:t> </a:t>
            </a:r>
            <a:r>
              <a:rPr lang="en-US" dirty="0"/>
              <a:t>SA, Clark E, </a:t>
            </a:r>
            <a:r>
              <a:rPr lang="en-US" dirty="0" err="1"/>
              <a:t>Antognoli</a:t>
            </a:r>
            <a:r>
              <a:rPr lang="en-US" dirty="0"/>
              <a:t> E et al (2013) Teachable moments for health behavior change and intermediate patient outcomes </a:t>
            </a:r>
            <a:r>
              <a:rPr lang="en-US" i="1" dirty="0"/>
              <a:t>International Journal of Obesity </a:t>
            </a:r>
            <a:r>
              <a:rPr lang="en-US" dirty="0"/>
              <a:t>37(1) pp118-</a:t>
            </a:r>
            <a:r>
              <a:rPr lang="en-US" dirty="0" smtClean="0"/>
              <a:t>28</a:t>
            </a:r>
          </a:p>
          <a:p>
            <a:r>
              <a:rPr lang="en-US" dirty="0" err="1" smtClean="0"/>
              <a:t>Furber</a:t>
            </a:r>
            <a:r>
              <a:rPr lang="en-US" dirty="0" smtClean="0"/>
              <a:t> CM, McGowan L (2011) A qualitative study of the experiences of women who are obese and pregnant in the UK. </a:t>
            </a:r>
            <a:r>
              <a:rPr lang="en-US" i="1" dirty="0" smtClean="0"/>
              <a:t>Midwifery</a:t>
            </a:r>
            <a:r>
              <a:rPr lang="en-US" dirty="0" smtClean="0"/>
              <a:t> 27 </a:t>
            </a:r>
            <a:r>
              <a:rPr lang="en-US" dirty="0" err="1" smtClean="0"/>
              <a:t>pp</a:t>
            </a:r>
            <a:r>
              <a:rPr lang="en-US" dirty="0" smtClean="0"/>
              <a:t> 437-444</a:t>
            </a:r>
          </a:p>
          <a:p>
            <a:r>
              <a:rPr lang="en-US" dirty="0"/>
              <a:t>Furness PJ, </a:t>
            </a:r>
            <a:r>
              <a:rPr lang="en-US" dirty="0" smtClean="0"/>
              <a:t> </a:t>
            </a:r>
            <a:r>
              <a:rPr lang="en-US" dirty="0" err="1" smtClean="0"/>
              <a:t>McSeveny</a:t>
            </a:r>
            <a:r>
              <a:rPr lang="en-US" dirty="0" smtClean="0"/>
              <a:t> K, </a:t>
            </a:r>
            <a:r>
              <a:rPr lang="en-US" dirty="0"/>
              <a:t>Arden </a:t>
            </a:r>
            <a:r>
              <a:rPr lang="en-US" dirty="0" err="1"/>
              <a:t>MA</a:t>
            </a:r>
            <a:r>
              <a:rPr lang="en-US" dirty="0" err="1" smtClean="0"/>
              <a:t>,Garlend</a:t>
            </a:r>
            <a:r>
              <a:rPr lang="en-US" dirty="0" smtClean="0"/>
              <a:t> C , </a:t>
            </a:r>
            <a:r>
              <a:rPr lang="en-US" dirty="0" err="1" smtClean="0"/>
              <a:t>Dearden</a:t>
            </a:r>
            <a:r>
              <a:rPr lang="en-US" dirty="0" smtClean="0"/>
              <a:t> A </a:t>
            </a:r>
            <a:r>
              <a:rPr lang="en-US" dirty="0" err="1"/>
              <a:t>Soltani</a:t>
            </a:r>
            <a:r>
              <a:rPr lang="en-US" dirty="0"/>
              <a:t> H (</a:t>
            </a:r>
            <a:r>
              <a:rPr lang="en-US" dirty="0" smtClean="0"/>
              <a:t>2011) Maternal obesity support services: a qualitative study of the perspectives of women and midwives. </a:t>
            </a:r>
            <a:r>
              <a:rPr lang="en-US" i="1" dirty="0" smtClean="0"/>
              <a:t>BMC Pregnancy and Childbirth</a:t>
            </a:r>
            <a:r>
              <a:rPr lang="en-US" dirty="0" smtClean="0"/>
              <a:t> 11, 69</a:t>
            </a:r>
          </a:p>
          <a:p>
            <a:r>
              <a:rPr lang="en-US" dirty="0" smtClean="0"/>
              <a:t>Furness </a:t>
            </a:r>
            <a:r>
              <a:rPr lang="en-US" dirty="0"/>
              <a:t>PJ,  Arden MA,  Duxbury AMS, </a:t>
            </a:r>
            <a:r>
              <a:rPr lang="en-US" dirty="0" err="1"/>
              <a:t>Hampshaw</a:t>
            </a:r>
            <a:r>
              <a:rPr lang="en-US" dirty="0"/>
              <a:t> SM, Wardle C, </a:t>
            </a:r>
            <a:r>
              <a:rPr lang="en-US" dirty="0" err="1"/>
              <a:t>Soltani</a:t>
            </a:r>
            <a:r>
              <a:rPr lang="en-US" dirty="0"/>
              <a:t> H (2015) Talking about weight in pregnancy: An exploration of practitioners’ and women’s perceptions </a:t>
            </a:r>
            <a:r>
              <a:rPr lang="en-US" i="1" dirty="0"/>
              <a:t>Journal of Nursing Education and Practice </a:t>
            </a:r>
            <a:r>
              <a:rPr lang="en-US" dirty="0"/>
              <a:t>5(2) </a:t>
            </a:r>
            <a:r>
              <a:rPr lang="en-US" dirty="0" err="1"/>
              <a:t>pp</a:t>
            </a:r>
            <a:r>
              <a:rPr lang="en-US" dirty="0"/>
              <a:t> 89- 102</a:t>
            </a:r>
          </a:p>
          <a:p>
            <a:r>
              <a:rPr lang="en-US" dirty="0" smtClean="0"/>
              <a:t> </a:t>
            </a:r>
          </a:p>
        </p:txBody>
      </p:sp>
    </p:spTree>
    <p:extLst>
      <p:ext uri="{BB962C8B-B14F-4D97-AF65-F5344CB8AC3E}">
        <p14:creationId xmlns:p14="http://schemas.microsoft.com/office/powerpoint/2010/main" val="2095953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Herring S, </a:t>
            </a:r>
            <a:r>
              <a:rPr lang="en-US" dirty="0" err="1" smtClean="0"/>
              <a:t>Platek</a:t>
            </a:r>
            <a:r>
              <a:rPr lang="en-US" dirty="0" smtClean="0"/>
              <a:t> D, Elliot P, Riley L, </a:t>
            </a:r>
            <a:r>
              <a:rPr lang="en-US" dirty="0" err="1" smtClean="0"/>
              <a:t>Stuebe</a:t>
            </a:r>
            <a:r>
              <a:rPr lang="en-US" dirty="0" smtClean="0"/>
              <a:t> A, </a:t>
            </a:r>
            <a:r>
              <a:rPr lang="en-US" dirty="0" err="1" smtClean="0"/>
              <a:t>Oken</a:t>
            </a:r>
            <a:r>
              <a:rPr lang="en-US" dirty="0" smtClean="0"/>
              <a:t> E (2010) Addressing obesity in pregnancy: what do obstetric providers recommend? </a:t>
            </a:r>
            <a:r>
              <a:rPr lang="en-US" i="1" dirty="0" smtClean="0"/>
              <a:t> Women Health Issues </a:t>
            </a:r>
            <a:r>
              <a:rPr lang="en-US" dirty="0" smtClean="0"/>
              <a:t>19(1) </a:t>
            </a:r>
            <a:r>
              <a:rPr lang="en-US" dirty="0" err="1" smtClean="0"/>
              <a:t>pp</a:t>
            </a:r>
            <a:r>
              <a:rPr lang="en-US" dirty="0" smtClean="0"/>
              <a:t> 65-77</a:t>
            </a:r>
          </a:p>
          <a:p>
            <a:r>
              <a:rPr lang="en-US" dirty="0" err="1" smtClean="0"/>
              <a:t>Heslehurst</a:t>
            </a:r>
            <a:r>
              <a:rPr lang="en-US" dirty="0" smtClean="0"/>
              <a:t> N, Lang R, Wilkinson JR, </a:t>
            </a:r>
            <a:r>
              <a:rPr lang="en-US" dirty="0" err="1" smtClean="0"/>
              <a:t>Summerbell</a:t>
            </a:r>
            <a:r>
              <a:rPr lang="en-US" dirty="0" smtClean="0"/>
              <a:t> CD. (2007) Obesity in pregnancy: a study of the impact of maternal obesity on NHS maternity services. </a:t>
            </a:r>
            <a:r>
              <a:rPr lang="en-US" i="1" dirty="0" smtClean="0"/>
              <a:t>British Journal of Obstetrics and </a:t>
            </a:r>
            <a:r>
              <a:rPr lang="en-US" i="1" dirty="0"/>
              <a:t>G</a:t>
            </a:r>
            <a:r>
              <a:rPr lang="en-US" i="1" dirty="0" smtClean="0"/>
              <a:t>ynaecology </a:t>
            </a:r>
            <a:r>
              <a:rPr lang="en-US" dirty="0" smtClean="0"/>
              <a:t>114 pp334- 342</a:t>
            </a:r>
          </a:p>
          <a:p>
            <a:r>
              <a:rPr lang="en-US" dirty="0" err="1"/>
              <a:t>Heslehurst</a:t>
            </a:r>
            <a:r>
              <a:rPr lang="en-US" dirty="0"/>
              <a:t> N, </a:t>
            </a:r>
            <a:r>
              <a:rPr lang="en-US" dirty="0" smtClean="0"/>
              <a:t>Moore H, Rankin J, Ellis LJ, </a:t>
            </a:r>
            <a:r>
              <a:rPr lang="en-US" dirty="0"/>
              <a:t>Wilkinson JR, </a:t>
            </a:r>
            <a:r>
              <a:rPr lang="en-US" dirty="0" err="1"/>
              <a:t>Summerbell</a:t>
            </a:r>
            <a:r>
              <a:rPr lang="en-US" dirty="0"/>
              <a:t> CD</a:t>
            </a:r>
            <a:r>
              <a:rPr lang="en-US" dirty="0" smtClean="0"/>
              <a:t>. (2011) How can maternity services be developed to effectively address maternal obesity? A qualitative study. </a:t>
            </a:r>
            <a:r>
              <a:rPr lang="en-US" i="1" dirty="0" smtClean="0"/>
              <a:t>Midwifery </a:t>
            </a:r>
            <a:r>
              <a:rPr lang="en-US" dirty="0" smtClean="0"/>
              <a:t> e 170– </a:t>
            </a:r>
            <a:r>
              <a:rPr lang="en-US" dirty="0" smtClean="0"/>
              <a:t>e177</a:t>
            </a:r>
          </a:p>
          <a:p>
            <a:r>
              <a:rPr lang="en-US" dirty="0"/>
              <a:t>Keely A, Gunning M Denison F (2011) Maternal obesity in pregnancy: women’s understanding of risks. British Journal of </a:t>
            </a:r>
            <a:r>
              <a:rPr lang="en-US" i="1" dirty="0"/>
              <a:t>Midwifery</a:t>
            </a:r>
            <a:r>
              <a:rPr lang="en-US" dirty="0"/>
              <a:t> 19 </a:t>
            </a:r>
            <a:r>
              <a:rPr lang="en-US" dirty="0" smtClean="0"/>
              <a:t>pp364-369</a:t>
            </a:r>
          </a:p>
          <a:p>
            <a:r>
              <a:rPr lang="en-US" dirty="0" err="1"/>
              <a:t>Khazaezadeh</a:t>
            </a:r>
            <a:r>
              <a:rPr lang="en-US" dirty="0"/>
              <a:t> N, Pheasant H, </a:t>
            </a:r>
            <a:r>
              <a:rPr lang="en-US" dirty="0" err="1"/>
              <a:t>Bewley</a:t>
            </a:r>
            <a:r>
              <a:rPr lang="en-US" dirty="0"/>
              <a:t> S, </a:t>
            </a:r>
            <a:r>
              <a:rPr lang="en-US" dirty="0" err="1"/>
              <a:t>Mohiddin</a:t>
            </a:r>
            <a:r>
              <a:rPr lang="en-US" dirty="0"/>
              <a:t> A, </a:t>
            </a:r>
            <a:r>
              <a:rPr lang="en-US" dirty="0" err="1"/>
              <a:t>Oteng</a:t>
            </a:r>
            <a:r>
              <a:rPr lang="en-US" dirty="0"/>
              <a:t>- </a:t>
            </a:r>
            <a:r>
              <a:rPr lang="en-US" dirty="0" err="1"/>
              <a:t>Ntim</a:t>
            </a:r>
            <a:r>
              <a:rPr lang="en-US" dirty="0"/>
              <a:t> E (2011) Using service-users’ views to design a maternal obesity intervention. </a:t>
            </a:r>
            <a:r>
              <a:rPr lang="en-US" i="1" dirty="0"/>
              <a:t>British Journal of Midwifery</a:t>
            </a:r>
            <a:r>
              <a:rPr lang="en-US" dirty="0"/>
              <a:t> 19 pp 49-56</a:t>
            </a:r>
          </a:p>
          <a:p>
            <a:endParaRPr lang="en-US" dirty="0"/>
          </a:p>
          <a:p>
            <a:endParaRPr lang="en-US" dirty="0"/>
          </a:p>
          <a:p>
            <a:endParaRPr lang="en-US" dirty="0"/>
          </a:p>
        </p:txBody>
      </p:sp>
    </p:spTree>
    <p:extLst>
      <p:ext uri="{BB962C8B-B14F-4D97-AF65-F5344CB8AC3E}">
        <p14:creationId xmlns:p14="http://schemas.microsoft.com/office/powerpoint/2010/main" val="167574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71121"/>
            <a:ext cx="7773338" cy="1596177"/>
          </a:xfrm>
        </p:spPr>
        <p:txBody>
          <a:bodyPr/>
          <a:lstStyle/>
          <a:p>
            <a:r>
              <a:rPr lang="en-GB" dirty="0" smtClean="0"/>
              <a:t>A growing problem!</a:t>
            </a:r>
            <a:endParaRPr lang="en-GB" dirty="0"/>
          </a:p>
        </p:txBody>
      </p:sp>
      <p:sp>
        <p:nvSpPr>
          <p:cNvPr id="5" name="Content Placeholder 4"/>
          <p:cNvSpPr>
            <a:spLocks noGrp="1"/>
          </p:cNvSpPr>
          <p:nvPr>
            <p:ph sz="half" idx="1"/>
          </p:nvPr>
        </p:nvSpPr>
        <p:spPr>
          <a:xfrm>
            <a:off x="673083" y="1667298"/>
            <a:ext cx="3829520" cy="3424107"/>
          </a:xfrm>
        </p:spPr>
        <p:txBody>
          <a:bodyPr>
            <a:normAutofit fontScale="85000" lnSpcReduction="10000"/>
          </a:bodyPr>
          <a:lstStyle/>
          <a:p>
            <a:r>
              <a:rPr lang="en-GB" dirty="0" smtClean="0"/>
              <a:t>Prevalence of obesity in the UK has more than doubled in the last 25 years</a:t>
            </a:r>
          </a:p>
          <a:p>
            <a:r>
              <a:rPr lang="en-GB" dirty="0" smtClean="0"/>
              <a:t>40% of Britons with be obese by 2025</a:t>
            </a:r>
          </a:p>
          <a:p>
            <a:r>
              <a:rPr lang="en-GB" dirty="0" smtClean="0"/>
              <a:t>By 2050 Britain could be a mainly obese society</a:t>
            </a:r>
          </a:p>
          <a:p>
            <a:r>
              <a:rPr lang="en-GB" dirty="0" smtClean="0"/>
              <a:t>Estimated cost to the NHS could be £10 billon per annum by 2050</a:t>
            </a:r>
          </a:p>
          <a:p>
            <a:endParaRPr lang="en-GB" dirty="0"/>
          </a:p>
        </p:txBody>
      </p:sp>
      <p:pic>
        <p:nvPicPr>
          <p:cNvPr id="2050" name="Picture 2" descr="https://encrypted-tbn2.gstatic.com/images?q=tbn:ANd9GcQPAZSPAajXhm9rVRd5m-q9aet7hjFtfnwv2xYr_kbGuGRdQBG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065" y="1363063"/>
            <a:ext cx="4104456" cy="4104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3587" y="6167314"/>
            <a:ext cx="4608512" cy="369332"/>
          </a:xfrm>
          <a:prstGeom prst="rect">
            <a:avLst/>
          </a:prstGeom>
          <a:noFill/>
        </p:spPr>
        <p:txBody>
          <a:bodyPr wrap="square" rtlCol="0">
            <a:spAutoFit/>
          </a:bodyPr>
          <a:lstStyle/>
          <a:p>
            <a:r>
              <a:rPr lang="en-GB" dirty="0" smtClean="0"/>
              <a:t>The Foresight report, 2007</a:t>
            </a:r>
            <a:endParaRPr lang="en-GB" dirty="0"/>
          </a:p>
        </p:txBody>
      </p:sp>
    </p:spTree>
    <p:extLst>
      <p:ext uri="{BB962C8B-B14F-4D97-AF65-F5344CB8AC3E}">
        <p14:creationId xmlns:p14="http://schemas.microsoft.com/office/powerpoint/2010/main" val="236054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GB" dirty="0">
                <a:hlinkClick r:id="rId3"/>
              </a:rPr>
              <a:t>McGiveron A</a:t>
            </a:r>
            <a:r>
              <a:rPr lang="en-GB" dirty="0"/>
              <a:t>, </a:t>
            </a:r>
            <a:r>
              <a:rPr lang="en-GB" dirty="0">
                <a:hlinkClick r:id="rId4"/>
              </a:rPr>
              <a:t>Foster S</a:t>
            </a:r>
            <a:r>
              <a:rPr lang="en-GB" dirty="0"/>
              <a:t>, </a:t>
            </a:r>
            <a:r>
              <a:rPr lang="en-GB" dirty="0">
                <a:hlinkClick r:id="rId5"/>
              </a:rPr>
              <a:t>Pearce J</a:t>
            </a:r>
            <a:r>
              <a:rPr lang="en-GB" dirty="0"/>
              <a:t>, </a:t>
            </a:r>
            <a:r>
              <a:rPr lang="en-GB" dirty="0">
                <a:hlinkClick r:id="rId6"/>
              </a:rPr>
              <a:t>Taylor MA</a:t>
            </a:r>
            <a:r>
              <a:rPr lang="en-GB" dirty="0"/>
              <a:t>, </a:t>
            </a:r>
            <a:r>
              <a:rPr lang="en-GB" dirty="0">
                <a:hlinkClick r:id="rId7"/>
              </a:rPr>
              <a:t>McMullen S</a:t>
            </a:r>
            <a:r>
              <a:rPr lang="en-GB" dirty="0"/>
              <a:t>, </a:t>
            </a:r>
            <a:r>
              <a:rPr lang="en-GB" dirty="0">
                <a:hlinkClick r:id="rId8"/>
              </a:rPr>
              <a:t>Langley-Evans SC</a:t>
            </a:r>
            <a:r>
              <a:rPr lang="en-GB" dirty="0"/>
              <a:t>. (2015) Limiting antenatal weight gain improves maternal health outcomes in severely obese pregnant women: findings of a pragmatic evaluation of a midwife-led intervention</a:t>
            </a:r>
            <a:r>
              <a:rPr lang="en-GB" i="1" dirty="0"/>
              <a:t>. Journal of Human Nutrition and Dietetics.</a:t>
            </a:r>
            <a:r>
              <a:rPr lang="en-GB" dirty="0"/>
              <a:t> 28 </a:t>
            </a:r>
            <a:r>
              <a:rPr lang="en-GB" dirty="0" err="1"/>
              <a:t>Suppl</a:t>
            </a:r>
            <a:r>
              <a:rPr lang="en-GB" dirty="0"/>
              <a:t> 1:29-</a:t>
            </a:r>
            <a:r>
              <a:rPr lang="en-GB" dirty="0" smtClean="0"/>
              <a:t>37</a:t>
            </a:r>
          </a:p>
          <a:p>
            <a:r>
              <a:rPr lang="en-GB" dirty="0" smtClean="0"/>
              <a:t>Mills A, </a:t>
            </a:r>
            <a:r>
              <a:rPr lang="en-GB" dirty="0" err="1"/>
              <a:t>Schmied</a:t>
            </a:r>
            <a:r>
              <a:rPr lang="en-GB" dirty="0"/>
              <a:t> </a:t>
            </a:r>
            <a:r>
              <a:rPr lang="en-GB" dirty="0" smtClean="0"/>
              <a:t>VA </a:t>
            </a:r>
            <a:r>
              <a:rPr lang="en-GB" dirty="0" err="1" smtClean="0"/>
              <a:t>Dahlen</a:t>
            </a:r>
            <a:r>
              <a:rPr lang="en-GB" dirty="0" smtClean="0"/>
              <a:t> HG (2013) </a:t>
            </a:r>
            <a:r>
              <a:rPr lang="en-GB" dirty="0"/>
              <a:t>‘Get alongside us’, women’s experiences of being overweight and pregnant in Sydney</a:t>
            </a:r>
            <a:r>
              <a:rPr lang="en-GB" dirty="0" smtClean="0"/>
              <a:t>, Australia </a:t>
            </a:r>
            <a:r>
              <a:rPr lang="en-GB" i="1" dirty="0" smtClean="0"/>
              <a:t>Maternal and Child Nutrition </a:t>
            </a:r>
            <a:r>
              <a:rPr lang="en-GB" dirty="0" smtClean="0"/>
              <a:t>9 pp309-321</a:t>
            </a:r>
          </a:p>
          <a:p>
            <a:r>
              <a:rPr lang="en-US" dirty="0"/>
              <a:t>National Institute for Health and Care Excellence (NICE) (2010) </a:t>
            </a:r>
            <a:r>
              <a:rPr lang="en-US" i="1" dirty="0"/>
              <a:t>Weight management before ,during and after pregnancy. NICE public health guidance 27.</a:t>
            </a:r>
            <a:r>
              <a:rPr lang="en-US" dirty="0"/>
              <a:t> London: NICE</a:t>
            </a:r>
            <a:r>
              <a:rPr lang="en-US" dirty="0" smtClean="0"/>
              <a:t>.</a:t>
            </a:r>
            <a:endParaRPr lang="en-GB" dirty="0" smtClean="0"/>
          </a:p>
          <a:p>
            <a:r>
              <a:rPr lang="en-GB" dirty="0" err="1"/>
              <a:t>Oteng-Ntim</a:t>
            </a:r>
            <a:r>
              <a:rPr lang="en-GB" dirty="0"/>
              <a:t> E, </a:t>
            </a:r>
            <a:r>
              <a:rPr lang="en-GB" dirty="0" err="1"/>
              <a:t>Varma</a:t>
            </a:r>
            <a:r>
              <a:rPr lang="en-GB" dirty="0"/>
              <a:t> R, </a:t>
            </a:r>
            <a:r>
              <a:rPr lang="en-GB" dirty="0">
                <a:solidFill>
                  <a:schemeClr val="tx1"/>
                </a:solidFill>
                <a:hlinkClick r:id="rId9"/>
              </a:rPr>
              <a:t>Croker H</a:t>
            </a:r>
            <a:r>
              <a:rPr lang="en-GB" dirty="0">
                <a:solidFill>
                  <a:schemeClr val="tx1"/>
                </a:solidFill>
              </a:rPr>
              <a:t>, </a:t>
            </a:r>
            <a:r>
              <a:rPr lang="en-GB" dirty="0">
                <a:solidFill>
                  <a:schemeClr val="tx1"/>
                </a:solidFill>
                <a:hlinkClick r:id="rId10"/>
              </a:rPr>
              <a:t>Poston L</a:t>
            </a:r>
            <a:r>
              <a:rPr lang="en-GB" dirty="0">
                <a:solidFill>
                  <a:schemeClr val="tx1"/>
                </a:solidFill>
              </a:rPr>
              <a:t>, </a:t>
            </a:r>
            <a:r>
              <a:rPr lang="en-GB" dirty="0">
                <a:solidFill>
                  <a:schemeClr val="tx1"/>
                </a:solidFill>
                <a:hlinkClick r:id="rId11"/>
              </a:rPr>
              <a:t>Doyle P</a:t>
            </a:r>
            <a:r>
              <a:rPr lang="en-GB" dirty="0">
                <a:solidFill>
                  <a:schemeClr val="tx1"/>
                </a:solidFill>
              </a:rPr>
              <a:t>. (</a:t>
            </a:r>
            <a:r>
              <a:rPr lang="en-GB" dirty="0" smtClean="0"/>
              <a:t>2012) </a:t>
            </a:r>
            <a:r>
              <a:rPr lang="en-GB" dirty="0"/>
              <a:t>Lifestyle interventions for overweight and obese pregnant women to improve pregnancy outcome: systematic review and meta-analysis.</a:t>
            </a:r>
            <a:r>
              <a:rPr lang="en-GB" b="1" dirty="0"/>
              <a:t> </a:t>
            </a:r>
            <a:r>
              <a:rPr lang="en-GB" i="1" dirty="0"/>
              <a:t>BMC </a:t>
            </a:r>
            <a:r>
              <a:rPr lang="en-GB" i="1" dirty="0" smtClean="0"/>
              <a:t>Medicine</a:t>
            </a:r>
            <a:r>
              <a:rPr lang="en-GB" dirty="0" smtClean="0"/>
              <a:t>10;10</a:t>
            </a:r>
            <a:r>
              <a:rPr lang="en-GB" dirty="0"/>
              <a:t>:47. </a:t>
            </a:r>
          </a:p>
          <a:p>
            <a:r>
              <a:rPr lang="en-GB" dirty="0"/>
              <a:t> </a:t>
            </a:r>
            <a:r>
              <a:rPr lang="en-GB" dirty="0" smtClean="0"/>
              <a:t>Royal College of Obstetrics and Gynaecology (2006) Recreational exercise and pregnancy: Information for you [online</a:t>
            </a:r>
            <a:r>
              <a:rPr lang="en-GB" dirty="0"/>
              <a:t>] available at </a:t>
            </a:r>
            <a:r>
              <a:rPr lang="en-GB" dirty="0">
                <a:hlinkClick r:id="rId12"/>
              </a:rPr>
              <a:t>https://www.rcog.org.uk/globalassets/documents/patients/patient-information-leaflets/pregnancy/recreational-exercise-and-</a:t>
            </a:r>
            <a:r>
              <a:rPr lang="en-GB" dirty="0" smtClean="0">
                <a:hlinkClick r:id="rId12"/>
              </a:rPr>
              <a:t>pregnancy.pdf</a:t>
            </a:r>
            <a:r>
              <a:rPr lang="en-GB" dirty="0" smtClean="0"/>
              <a:t> accessed 23/2/15</a:t>
            </a:r>
            <a:endParaRPr lang="en-GB" dirty="0"/>
          </a:p>
          <a:p>
            <a:endParaRPr lang="en-GB" i="1" dirty="0"/>
          </a:p>
          <a:p>
            <a:endParaRPr lang="en-US" dirty="0"/>
          </a:p>
          <a:p>
            <a:endParaRPr lang="en-US" dirty="0"/>
          </a:p>
        </p:txBody>
      </p:sp>
    </p:spTree>
    <p:extLst>
      <p:ext uri="{BB962C8B-B14F-4D97-AF65-F5344CB8AC3E}">
        <p14:creationId xmlns:p14="http://schemas.microsoft.com/office/powerpoint/2010/main" val="4006174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eferences</a:t>
            </a:r>
            <a:endParaRPr lang="en-US" dirty="0"/>
          </a:p>
        </p:txBody>
      </p:sp>
      <p:sp>
        <p:nvSpPr>
          <p:cNvPr id="3" name="Content Placeholder 2"/>
          <p:cNvSpPr>
            <a:spLocks noGrp="1"/>
          </p:cNvSpPr>
          <p:nvPr>
            <p:ph idx="1"/>
          </p:nvPr>
        </p:nvSpPr>
        <p:spPr/>
        <p:txBody>
          <a:bodyPr>
            <a:normAutofit/>
          </a:bodyPr>
          <a:lstStyle/>
          <a:p>
            <a:r>
              <a:rPr lang="en-US" dirty="0" smtClean="0"/>
              <a:t> Wilkinson SA,  </a:t>
            </a:r>
            <a:r>
              <a:rPr lang="en-US" dirty="0" err="1" smtClean="0"/>
              <a:t>Poad</a:t>
            </a:r>
            <a:r>
              <a:rPr lang="en-US" dirty="0" smtClean="0"/>
              <a:t> D, Stapleton H (2013) Maternal </a:t>
            </a:r>
            <a:r>
              <a:rPr lang="en-US" dirty="0"/>
              <a:t>overweight and obesity: a survey of clinicians’ characteristics and attitudes, and </a:t>
            </a:r>
            <a:r>
              <a:rPr lang="en-US" dirty="0" smtClean="0"/>
              <a:t>their responses </a:t>
            </a:r>
            <a:r>
              <a:rPr lang="en-US" dirty="0"/>
              <a:t>to their pregnant </a:t>
            </a:r>
            <a:r>
              <a:rPr lang="en-US" dirty="0" smtClean="0"/>
              <a:t>clients. </a:t>
            </a:r>
            <a:r>
              <a:rPr lang="en-US" i="1" dirty="0" smtClean="0"/>
              <a:t>BMC </a:t>
            </a:r>
            <a:r>
              <a:rPr lang="en-US" i="1" dirty="0"/>
              <a:t>Pregnancy and Childbirth</a:t>
            </a:r>
            <a:r>
              <a:rPr lang="en-US" dirty="0"/>
              <a:t> </a:t>
            </a:r>
            <a:r>
              <a:rPr lang="en-US" dirty="0" smtClean="0"/>
              <a:t> </a:t>
            </a:r>
            <a:r>
              <a:rPr lang="en-US" dirty="0"/>
              <a:t>13:117 </a:t>
            </a:r>
            <a:endParaRPr lang="en-US" dirty="0" smtClean="0"/>
          </a:p>
          <a:p>
            <a:r>
              <a:rPr lang="en-US" dirty="0" err="1" smtClean="0"/>
              <a:t>Schmied</a:t>
            </a:r>
            <a:r>
              <a:rPr lang="en-US" dirty="0" smtClean="0"/>
              <a:t> VA, Duff M, </a:t>
            </a:r>
            <a:r>
              <a:rPr lang="en-US" dirty="0" err="1" smtClean="0"/>
              <a:t>Dahlen</a:t>
            </a:r>
            <a:r>
              <a:rPr lang="en-US" dirty="0" smtClean="0"/>
              <a:t> HG, Mills AE, </a:t>
            </a:r>
            <a:r>
              <a:rPr lang="en-US" dirty="0" err="1" smtClean="0"/>
              <a:t>Kolt</a:t>
            </a:r>
            <a:r>
              <a:rPr lang="en-US" dirty="0" smtClean="0"/>
              <a:t> GS (2011) ‘Not </a:t>
            </a:r>
            <a:r>
              <a:rPr lang="en-US" dirty="0"/>
              <a:t>waving but drowning’: a study of the experiences and concerns of midwives and other health professionals caring for obese childbearing </a:t>
            </a:r>
            <a:r>
              <a:rPr lang="en-US" dirty="0" smtClean="0"/>
              <a:t>women. </a:t>
            </a:r>
            <a:r>
              <a:rPr lang="en-US" i="1" dirty="0" smtClean="0"/>
              <a:t>Midwifery </a:t>
            </a:r>
            <a:r>
              <a:rPr lang="en-US" dirty="0" smtClean="0"/>
              <a:t>27 </a:t>
            </a:r>
            <a:r>
              <a:rPr lang="en-US" dirty="0" err="1" smtClean="0"/>
              <a:t>pp</a:t>
            </a:r>
            <a:r>
              <a:rPr lang="en-US" dirty="0" smtClean="0"/>
              <a:t> 424-430</a:t>
            </a:r>
            <a:r>
              <a:rPr lang="en-US" i="1" dirty="0" smtClean="0"/>
              <a:t> </a:t>
            </a:r>
            <a:r>
              <a:rPr lang="en-US" dirty="0" smtClean="0"/>
              <a:t> </a:t>
            </a:r>
            <a:endParaRPr lang="en-US" dirty="0"/>
          </a:p>
        </p:txBody>
      </p:sp>
    </p:spTree>
    <p:extLst>
      <p:ext uri="{BB962C8B-B14F-4D97-AF65-F5344CB8AC3E}">
        <p14:creationId xmlns:p14="http://schemas.microsoft.com/office/powerpoint/2010/main" val="155330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1784"/>
            <a:ext cx="8229600" cy="1143000"/>
          </a:xfrm>
        </p:spPr>
        <p:txBody>
          <a:bodyPr>
            <a:noAutofit/>
          </a:bodyPr>
          <a:lstStyle/>
          <a:p>
            <a:r>
              <a:rPr lang="en-GB" sz="3600" dirty="0" smtClean="0"/>
              <a:t>Trend in obesity prevalence among adults</a:t>
            </a:r>
            <a:br>
              <a:rPr lang="en-GB" sz="3600" dirty="0" smtClean="0"/>
            </a:br>
            <a:r>
              <a:rPr lang="en-GB" sz="2400" dirty="0" smtClean="0"/>
              <a:t>Health Survey for England 1993-2012(3 </a:t>
            </a:r>
            <a:r>
              <a:rPr lang="en-GB" sz="2400" dirty="0" err="1" smtClean="0"/>
              <a:t>yr</a:t>
            </a:r>
            <a:r>
              <a:rPr lang="en-GB" sz="2400" dirty="0" smtClean="0"/>
              <a:t> average)</a:t>
            </a:r>
            <a:endParaRPr lang="en-GB" sz="2400" dirty="0"/>
          </a:p>
        </p:txBody>
      </p:sp>
      <p:pic>
        <p:nvPicPr>
          <p:cNvPr id="6" name="Picture 5"/>
          <p:cNvPicPr>
            <a:picLocks noChangeAspect="1" noChangeArrowheads="1"/>
          </p:cNvPicPr>
          <p:nvPr/>
        </p:nvPicPr>
        <p:blipFill>
          <a:blip r:embed="rId3" cstate="print"/>
          <a:srcRect/>
          <a:stretch>
            <a:fillRect/>
          </a:stretch>
        </p:blipFill>
        <p:spPr bwMode="auto">
          <a:xfrm>
            <a:off x="523875" y="1621393"/>
            <a:ext cx="8162925" cy="4867275"/>
          </a:xfrm>
          <a:prstGeom prst="rect">
            <a:avLst/>
          </a:prstGeom>
          <a:noFill/>
          <a:ln w="9525">
            <a:noFill/>
            <a:miter lim="800000"/>
            <a:headEnd/>
            <a:tailEnd/>
          </a:ln>
          <a:effectLst/>
        </p:spPr>
      </p:pic>
      <p:sp>
        <p:nvSpPr>
          <p:cNvPr id="2" name="TextBox 1"/>
          <p:cNvSpPr txBox="1"/>
          <p:nvPr/>
        </p:nvSpPr>
        <p:spPr>
          <a:xfrm>
            <a:off x="523875" y="6488668"/>
            <a:ext cx="6007554" cy="307777"/>
          </a:xfrm>
          <a:prstGeom prst="rect">
            <a:avLst/>
          </a:prstGeom>
          <a:noFill/>
        </p:spPr>
        <p:txBody>
          <a:bodyPr wrap="square" rtlCol="0">
            <a:spAutoFit/>
          </a:bodyPr>
          <a:lstStyle/>
          <a:p>
            <a:r>
              <a:rPr lang="en-GB" sz="1400" dirty="0" smtClean="0"/>
              <a:t>Aged 16+ BMI≥30kg/m</a:t>
            </a:r>
            <a:r>
              <a:rPr lang="en-GB" sz="1400" baseline="30000" dirty="0" smtClean="0"/>
              <a:t>2  </a:t>
            </a:r>
            <a:r>
              <a:rPr lang="en-GB" sz="1400" dirty="0" smtClean="0"/>
              <a:t>    Public Health England, 2015</a:t>
            </a:r>
            <a:endParaRPr lang="en-GB" sz="1400" baseline="30000" dirty="0"/>
          </a:p>
        </p:txBody>
      </p:sp>
    </p:spTree>
    <p:extLst>
      <p:ext uri="{BB962C8B-B14F-4D97-AF65-F5344CB8AC3E}">
        <p14:creationId xmlns:p14="http://schemas.microsoft.com/office/powerpoint/2010/main" val="36171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203241"/>
            <a:ext cx="7345362" cy="1339850"/>
          </a:xfrm>
        </p:spPr>
        <p:txBody>
          <a:bodyPr>
            <a:noAutofit/>
          </a:bodyPr>
          <a:lstStyle/>
          <a:p>
            <a:r>
              <a:rPr lang="en-GB" sz="3200" dirty="0" smtClean="0"/>
              <a:t>Trend in severe obesity among adults</a:t>
            </a:r>
            <a:br>
              <a:rPr lang="en-GB" sz="3200" dirty="0" smtClean="0"/>
            </a:br>
            <a:r>
              <a:rPr lang="en-GB" sz="2400" dirty="0" smtClean="0"/>
              <a:t>Health Survey for England  1993-2012 (3yr average)</a:t>
            </a:r>
            <a:endParaRPr lang="en-GB"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1646922"/>
            <a:ext cx="81692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92125" y="6488668"/>
            <a:ext cx="4206729" cy="307777"/>
          </a:xfrm>
          <a:prstGeom prst="rect">
            <a:avLst/>
          </a:prstGeom>
        </p:spPr>
        <p:txBody>
          <a:bodyPr wrap="none">
            <a:spAutoFit/>
          </a:bodyPr>
          <a:lstStyle/>
          <a:p>
            <a:r>
              <a:rPr lang="en-GB" sz="1400" dirty="0"/>
              <a:t>Aged 16+ BMI</a:t>
            </a:r>
            <a:r>
              <a:rPr lang="en-GB" sz="1400" dirty="0" smtClean="0"/>
              <a:t>≥40kg/m</a:t>
            </a:r>
            <a:r>
              <a:rPr lang="en-GB" sz="1400" baseline="30000" dirty="0" smtClean="0"/>
              <a:t>2</a:t>
            </a:r>
            <a:r>
              <a:rPr lang="en-GB" sz="1400" dirty="0" smtClean="0"/>
              <a:t>       Public </a:t>
            </a:r>
            <a:r>
              <a:rPr lang="en-GB" sz="1400" dirty="0"/>
              <a:t>Health </a:t>
            </a:r>
            <a:r>
              <a:rPr lang="en-GB" sz="1400" dirty="0" smtClean="0"/>
              <a:t>England, 2015</a:t>
            </a:r>
            <a:endParaRPr lang="en-GB" sz="1400" dirty="0"/>
          </a:p>
        </p:txBody>
      </p:sp>
    </p:spTree>
    <p:extLst>
      <p:ext uri="{BB962C8B-B14F-4D97-AF65-F5344CB8AC3E}">
        <p14:creationId xmlns:p14="http://schemas.microsoft.com/office/powerpoint/2010/main" val="2274290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Annual cost of obesity</a:t>
            </a:r>
            <a:endParaRPr lang="en-GB" dirty="0"/>
          </a:p>
        </p:txBody>
      </p:sp>
      <p:sp>
        <p:nvSpPr>
          <p:cNvPr id="4" name="Content Placeholder 3"/>
          <p:cNvSpPr>
            <a:spLocks noGrp="1"/>
          </p:cNvSpPr>
          <p:nvPr>
            <p:ph idx="1"/>
          </p:nvPr>
        </p:nvSpPr>
        <p:spPr/>
        <p:txBody>
          <a:bodyPr>
            <a:normAutofit/>
          </a:bodyPr>
          <a:lstStyle/>
          <a:p>
            <a:r>
              <a:rPr lang="en-GB" dirty="0" smtClean="0"/>
              <a:t>£27 billion to the wider economy</a:t>
            </a:r>
          </a:p>
          <a:p>
            <a:r>
              <a:rPr lang="en-GB" dirty="0" smtClean="0"/>
              <a:t>Obesity medication £13.3 million</a:t>
            </a:r>
          </a:p>
          <a:p>
            <a:r>
              <a:rPr lang="en-GB" dirty="0" smtClean="0"/>
              <a:t>Cost to the NHS £5.1 billion</a:t>
            </a:r>
          </a:p>
          <a:p>
            <a:r>
              <a:rPr lang="en-GB" dirty="0" smtClean="0"/>
              <a:t>£352 million to social care</a:t>
            </a:r>
          </a:p>
          <a:p>
            <a:r>
              <a:rPr lang="en-GB" dirty="0" smtClean="0"/>
              <a:t>£16 million related to obesity attributed days sickness</a:t>
            </a:r>
          </a:p>
          <a:p>
            <a:r>
              <a:rPr lang="en-GB" dirty="0" smtClean="0"/>
              <a:t>Healthcare costs are likely to continue to rise</a:t>
            </a:r>
            <a:endParaRPr lang="en-GB" dirty="0"/>
          </a:p>
        </p:txBody>
      </p:sp>
      <p:sp>
        <p:nvSpPr>
          <p:cNvPr id="5" name="TextBox 4"/>
          <p:cNvSpPr txBox="1"/>
          <p:nvPr/>
        </p:nvSpPr>
        <p:spPr>
          <a:xfrm>
            <a:off x="249381" y="6180508"/>
            <a:ext cx="3170712" cy="369332"/>
          </a:xfrm>
          <a:prstGeom prst="rect">
            <a:avLst/>
          </a:prstGeom>
          <a:noFill/>
        </p:spPr>
        <p:txBody>
          <a:bodyPr wrap="square" rtlCol="0">
            <a:spAutoFit/>
          </a:bodyPr>
          <a:lstStyle/>
          <a:p>
            <a:r>
              <a:rPr lang="en-GB" dirty="0" smtClean="0"/>
              <a:t>Public Health England, 2015</a:t>
            </a:r>
            <a:endParaRPr lang="en-GB" dirty="0"/>
          </a:p>
        </p:txBody>
      </p:sp>
    </p:spTree>
    <p:extLst>
      <p:ext uri="{BB962C8B-B14F-4D97-AF65-F5344CB8AC3E}">
        <p14:creationId xmlns:p14="http://schemas.microsoft.com/office/powerpoint/2010/main" val="1235492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180637"/>
            <a:ext cx="7773338" cy="1596177"/>
          </a:xfrm>
        </p:spPr>
        <p:txBody>
          <a:bodyPr/>
          <a:lstStyle/>
          <a:p>
            <a:r>
              <a:rPr lang="en-GB" dirty="0" smtClean="0"/>
              <a:t>Factors influencing obesity</a:t>
            </a:r>
            <a:endParaRPr lang="en-GB" dirty="0"/>
          </a:p>
        </p:txBody>
      </p:sp>
      <p:graphicFrame>
        <p:nvGraphicFramePr>
          <p:cNvPr id="4" name="Diagram 3"/>
          <p:cNvGraphicFramePr/>
          <p:nvPr>
            <p:extLst>
              <p:ext uri="{D42A27DB-BD31-4B8C-83A1-F6EECF244321}">
                <p14:modId xmlns:p14="http://schemas.microsoft.com/office/powerpoint/2010/main" val="774148996"/>
              </p:ext>
            </p:extLst>
          </p:nvPr>
        </p:nvGraphicFramePr>
        <p:xfrm>
          <a:off x="755576" y="1397000"/>
          <a:ext cx="7488832"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9427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26090"/>
            <a:ext cx="7773338" cy="1596177"/>
          </a:xfrm>
        </p:spPr>
        <p:txBody>
          <a:bodyPr/>
          <a:lstStyle/>
          <a:p>
            <a:r>
              <a:rPr lang="en-GB" dirty="0" smtClean="0"/>
              <a:t>Aetiology of obesity</a:t>
            </a:r>
            <a:endParaRPr lang="en-GB" dirty="0"/>
          </a:p>
        </p:txBody>
      </p:sp>
      <p:graphicFrame>
        <p:nvGraphicFramePr>
          <p:cNvPr id="4" name="Diagram 3"/>
          <p:cNvGraphicFramePr/>
          <p:nvPr>
            <p:extLst>
              <p:ext uri="{D42A27DB-BD31-4B8C-83A1-F6EECF244321}">
                <p14:modId xmlns:p14="http://schemas.microsoft.com/office/powerpoint/2010/main" val="1763712484"/>
              </p:ext>
            </p:extLst>
          </p:nvPr>
        </p:nvGraphicFramePr>
        <p:xfrm>
          <a:off x="1043608" y="1340768"/>
          <a:ext cx="727280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7119472"/>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1671</TotalTime>
  <Words>5092</Words>
  <Application>Microsoft Office PowerPoint</Application>
  <PresentationFormat>On-screen Show (4:3)</PresentationFormat>
  <Paragraphs>415</Paragraphs>
  <Slides>41</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ＭＳ Ｐゴシック</vt:lpstr>
      <vt:lpstr>Arial</vt:lpstr>
      <vt:lpstr>Calibri</vt:lpstr>
      <vt:lpstr>Calibri Light</vt:lpstr>
      <vt:lpstr>Times New Roman</vt:lpstr>
      <vt:lpstr>Office Theme</vt:lpstr>
      <vt:lpstr>   Tackling Obesity- Challenging midwives to be positive role models for a healthy lifestyle   </vt:lpstr>
      <vt:lpstr>Do we have to talk about this?</vt:lpstr>
      <vt:lpstr>Overview</vt:lpstr>
      <vt:lpstr>A growing problem!</vt:lpstr>
      <vt:lpstr>Trend in obesity prevalence among adults Health Survey for England 1993-2012(3 yr average)</vt:lpstr>
      <vt:lpstr>Trend in severe obesity among adults Health Survey for England  1993-2012 (3yr average)</vt:lpstr>
      <vt:lpstr>Annual cost of obesity</vt:lpstr>
      <vt:lpstr>Factors influencing obesity</vt:lpstr>
      <vt:lpstr>Aetiology of obesity</vt:lpstr>
      <vt:lpstr>Social marketing and the media</vt:lpstr>
      <vt:lpstr>Relative risk in the general population</vt:lpstr>
      <vt:lpstr>Impact of weight loss</vt:lpstr>
      <vt:lpstr>Impact of weight loss</vt:lpstr>
      <vt:lpstr>Obese and pregnant - Why should it worry us?</vt:lpstr>
      <vt:lpstr>Associated with an array of complications</vt:lpstr>
      <vt:lpstr>What should we be doing?</vt:lpstr>
      <vt:lpstr>Antenatal period – an opportunity for lifestyle change</vt:lpstr>
      <vt:lpstr>What women with raised BMI say about weight issues in pregnancy</vt:lpstr>
      <vt:lpstr>What midwives say about discussing weight issues with women</vt:lpstr>
      <vt:lpstr>PowerPoint Presentation</vt:lpstr>
      <vt:lpstr>Why are health professional  putting on weight </vt:lpstr>
      <vt:lpstr>Weight concerns and body image may impact our ability to support women</vt:lpstr>
      <vt:lpstr>Lifestyle challenge for student midwives at UWL</vt:lpstr>
      <vt:lpstr>Why we thought this was needed </vt:lpstr>
      <vt:lpstr>The lifestyle challenge week</vt:lpstr>
      <vt:lpstr>Responses from students - insight into the difficulty</vt:lpstr>
      <vt:lpstr>Responses from students-  women will need support</vt:lpstr>
      <vt:lpstr>Responses from students- need for sensitive individual care</vt:lpstr>
      <vt:lpstr>Responses from students-  what does a health diet actually mean</vt:lpstr>
      <vt:lpstr>Responses from students- only 1 week, a danger of trivializing</vt:lpstr>
      <vt:lpstr>How do we move forward?</vt:lpstr>
      <vt:lpstr>What can we do- for ourselves</vt:lpstr>
      <vt:lpstr> Get ourselves trained up</vt:lpstr>
      <vt:lpstr>What can we do- for women</vt:lpstr>
      <vt:lpstr>Summary</vt:lpstr>
      <vt:lpstr>References</vt:lpstr>
      <vt:lpstr>References</vt:lpstr>
      <vt:lpstr>References</vt:lpstr>
      <vt:lpstr>References</vt:lpstr>
      <vt:lpstr>References</vt:lpstr>
      <vt:lpstr>References</vt:lpstr>
    </vt:vector>
  </TitlesOfParts>
  <Company>UWL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Bothamley</dc:creator>
  <cp:lastModifiedBy>Clare Beaumont</cp:lastModifiedBy>
  <cp:revision>60</cp:revision>
  <dcterms:created xsi:type="dcterms:W3CDTF">2014-08-04T11:53:00Z</dcterms:created>
  <dcterms:modified xsi:type="dcterms:W3CDTF">2015-02-24T12:53:54Z</dcterms:modified>
</cp:coreProperties>
</file>