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3" r:id="rId2"/>
    <p:sldId id="265" r:id="rId3"/>
    <p:sldId id="264" r:id="rId4"/>
    <p:sldId id="257" r:id="rId5"/>
    <p:sldId id="258" r:id="rId6"/>
    <p:sldId id="261" r:id="rId7"/>
    <p:sldId id="262" r:id="rId8"/>
    <p:sldId id="26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B44C1E-71F4-45BA-8AA8-8DBE4904F76A}" type="datetimeFigureOut">
              <a:rPr lang="en-GB" smtClean="0"/>
              <a:pPr/>
              <a:t>04/06/2017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A764B0-C11F-4D75-A81A-A81AD63DD741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0E042-D643-4D89-A7DF-17B1CB02BD90}" type="datetime1">
              <a:rPr lang="en-GB" smtClean="0"/>
              <a:pPr/>
              <a:t>04/06/2017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Rachel Sumpter/Dance Gazette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22DE7-1FD9-47C1-9411-578173BCBD3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731514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F7409-5B55-4BDC-A238-8CC65782AC00}" type="datetime1">
              <a:rPr lang="en-GB" smtClean="0"/>
              <a:pPr/>
              <a:t>04/06/2017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Rachel Sumpter/Dance Gazette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22DE7-1FD9-47C1-9411-578173BCBD3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972587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5BF10-ACBB-4AAE-A739-E868F3BF1F62}" type="datetime1">
              <a:rPr lang="en-GB" smtClean="0"/>
              <a:pPr/>
              <a:t>04/06/2017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Rachel Sumpter/Dance Gazette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22DE7-1FD9-47C1-9411-578173BCBD3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87633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D3402-BE3C-4A54-968B-A844D1BEE3C3}" type="datetime1">
              <a:rPr lang="en-GB" smtClean="0"/>
              <a:pPr/>
              <a:t>04/06/2017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Rachel Sumpter/Dance Gazette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22DE7-1FD9-47C1-9411-578173BCBD3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285648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BD2CB-1577-4038-BA23-C62BAB05FE3E}" type="datetime1">
              <a:rPr lang="en-GB" smtClean="0"/>
              <a:pPr/>
              <a:t>04/06/2017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Rachel Sumpter/Dance Gazette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22DE7-1FD9-47C1-9411-578173BCBD3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442968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D4E60-C5E6-455A-9E8B-3A85E9FBC600}" type="datetime1">
              <a:rPr lang="en-GB" smtClean="0"/>
              <a:pPr/>
              <a:t>04/06/2017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Rachel Sumpter/Dance Gazette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22DE7-1FD9-47C1-9411-578173BCBD3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03945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F4536-4580-41D1-903A-D4EE1D90880A}" type="datetime1">
              <a:rPr lang="en-GB" smtClean="0"/>
              <a:pPr/>
              <a:t>04/06/2017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Rachel Sumpter/Dance Gazette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22DE7-1FD9-47C1-9411-578173BCBD3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535314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4B68F-6DC7-403C-A64B-82C55DE3E4D1}" type="datetime1">
              <a:rPr lang="en-GB" smtClean="0"/>
              <a:pPr/>
              <a:t>04/06/2017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Rachel Sumpter/Dance Gazette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22DE7-1FD9-47C1-9411-578173BCBD3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182609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575CD-2406-4C3B-A038-69D1134A6017}" type="datetime1">
              <a:rPr lang="en-GB" smtClean="0"/>
              <a:pPr/>
              <a:t>04/06/2017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Rachel Sumpter/Dance Gazette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22DE7-1FD9-47C1-9411-578173BCBD3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22411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CFADE-F0C5-4832-8BA6-098569F5A389}" type="datetime1">
              <a:rPr lang="en-GB" smtClean="0"/>
              <a:pPr/>
              <a:t>04/06/2017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Rachel Sumpter/Dance Gazette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22DE7-1FD9-47C1-9411-578173BCBD3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288806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096F3-3860-4A02-8B16-3C1C28F18A56}" type="datetime1">
              <a:rPr lang="en-GB" smtClean="0"/>
              <a:pPr/>
              <a:t>04/06/2017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Rachel Sumpter/Dance Gazette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22DE7-1FD9-47C1-9411-578173BCBD3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71894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70356E-8F3D-4297-B67F-3D9BCE4D9B7F}" type="datetime1">
              <a:rPr lang="en-GB" smtClean="0"/>
              <a:pPr/>
              <a:t>04/06/2017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Rachel Sumpter/Dance Gazette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B22DE7-1FD9-47C1-9411-578173BCBD3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017703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8" name="Picture 4" descr="Image result for teacher correcting ballet student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22246"/>
          <a:stretch>
            <a:fillRect/>
          </a:stretch>
        </p:blipFill>
        <p:spPr bwMode="auto">
          <a:xfrm>
            <a:off x="0" y="0"/>
            <a:ext cx="12191999" cy="9105901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1750424" y="387594"/>
            <a:ext cx="8760822" cy="69663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4800" b="1" dirty="0" smtClean="0"/>
              <a:t>Developing movement skills in performing arts: an investigation to stimulate a more creative, imaginative and sensitive movement skill engagement through a democratically orientated approach.</a:t>
            </a:r>
            <a:endParaRPr lang="en-GB" sz="4800" dirty="0" smtClean="0"/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n-GB" sz="4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032274" y="6309361"/>
            <a:ext cx="1444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Paula J Scales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1506" name="Picture 2" descr="C:\Users\Paula\Documents\PhD\Resourses\butterworth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 l="12872" t="17285" r="15126" b="17927"/>
          <a:stretch>
            <a:fillRect/>
          </a:stretch>
        </p:blipFill>
        <p:spPr bwMode="auto">
          <a:xfrm>
            <a:off x="627017" y="261257"/>
            <a:ext cx="10567852" cy="6021977"/>
          </a:xfrm>
          <a:prstGeom prst="rect">
            <a:avLst/>
          </a:prstGeom>
          <a:noFill/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1227909" y="6320005"/>
            <a:ext cx="960119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Butterworth, J. 2004 Teaching Choreography in higher education: a process continuum model. </a:t>
            </a:r>
            <a:r>
              <a:rPr kumimoji="0" lang="en-GB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Research in Dance Education</a:t>
            </a: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5 (1), 45 – 67.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 descr="Image result for kenneth macmill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943" y="169817"/>
            <a:ext cx="11821886" cy="649224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767943" y="5016136"/>
            <a:ext cx="67534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</a:rPr>
              <a:t>Macmillan used emotion, behaviour and narrative in his creative process, which he expressed through the dancers' body, portraying inner feelings through emotive choreography </a:t>
            </a:r>
            <a:r>
              <a:rPr lang="en-GB" sz="2400" dirty="0" smtClean="0">
                <a:solidFill>
                  <a:schemeClr val="bg1"/>
                </a:solidFill>
              </a:rPr>
              <a:t>(</a:t>
            </a:r>
            <a:r>
              <a:rPr lang="en-GB" sz="2400" dirty="0" err="1" smtClean="0">
                <a:solidFill>
                  <a:schemeClr val="bg1"/>
                </a:solidFill>
              </a:rPr>
              <a:t>Larimer</a:t>
            </a:r>
            <a:r>
              <a:rPr lang="en-GB" sz="2400" dirty="0" smtClean="0">
                <a:solidFill>
                  <a:schemeClr val="bg1"/>
                </a:solidFill>
              </a:rPr>
              <a:t> 2016)</a:t>
            </a:r>
            <a:endParaRPr lang="en-GB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lowchart: Document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>
            <a:normAutofit/>
          </a:bodyPr>
          <a:lstStyle/>
          <a:p>
            <a:r>
              <a:rPr lang="en-GB" sz="3200">
                <a:solidFill>
                  <a:srgbClr val="FFFFFF"/>
                </a:solidFill>
              </a:rPr>
              <a:t>Lesson Plan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37197811"/>
              </p:ext>
            </p:extLst>
          </p:nvPr>
        </p:nvGraphicFramePr>
        <p:xfrm>
          <a:off x="4353511" y="608648"/>
          <a:ext cx="7385539" cy="5583556"/>
        </p:xfrm>
        <a:graphic>
          <a:graphicData uri="http://schemas.openxmlformats.org/drawingml/2006/table">
            <a:tbl>
              <a:tblPr firstRow="1" firstCol="1" bandRow="1"/>
              <a:tblGrid>
                <a:gridCol w="2461313">
                  <a:extLst>
                    <a:ext uri="{9D8B030D-6E8A-4147-A177-3AD203B41FA5}">
                      <a16:colId xmlns:a16="http://schemas.microsoft.com/office/drawing/2014/main" xmlns="" val="532084503"/>
                    </a:ext>
                  </a:extLst>
                </a:gridCol>
                <a:gridCol w="2462113">
                  <a:extLst>
                    <a:ext uri="{9D8B030D-6E8A-4147-A177-3AD203B41FA5}">
                      <a16:colId xmlns:a16="http://schemas.microsoft.com/office/drawing/2014/main" xmlns="" val="418111372"/>
                    </a:ext>
                  </a:extLst>
                </a:gridCol>
                <a:gridCol w="2462113">
                  <a:extLst>
                    <a:ext uri="{9D8B030D-6E8A-4147-A177-3AD203B41FA5}">
                      <a16:colId xmlns:a16="http://schemas.microsoft.com/office/drawing/2014/main" xmlns="" val="340112923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 of pupils:</a:t>
                      </a:r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11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79" marR="52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Girls:</a:t>
                      </a: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8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79" marR="52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Boys:</a:t>
                      </a: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3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79" marR="52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40241763"/>
                  </a:ext>
                </a:extLst>
              </a:tr>
              <a:tr h="1559814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Learning objectives: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 understand how the Feldenkrais method can help to locate and gain a connection to the body. 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 able to apply the technique to the exercises and choreographic tasks.</a:t>
                      </a:r>
                      <a:r>
                        <a:rPr lang="en-GB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Outcomes: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Improved understanding of movement and connection to the body when performing choreography. 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Value the importance that body awareness can contribute to and improve dance technique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Improved quality of choreographic work.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79" marR="52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90441784"/>
                  </a:ext>
                </a:extLst>
              </a:tr>
              <a:tr h="2951734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Activities 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Starter:</a:t>
                      </a:r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Explain the scheme of work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Short background to somatic practice and Feldenkrais Technique 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Development: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Practical exercises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Remain sitting on chair – guided through verbal explanation – finding centre then giving time to think about where parts of the body where i.e. shoulders, waist, ribs, hips etc.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Small rocking motion – </a:t>
                      </a:r>
                      <a:r>
                        <a:rPr lang="en-GB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fwd</a:t>
                      </a:r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centre, and then backwards – thinking about what muscles and parts of the body have to work in order to do this.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Progress to arm movements – extending and also thinking about the body and the use of breath.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Getting up off the chair which muscles do you engage to do this? Repeat in reverse.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From stood, bending down, thoughts about engagement of the body, alignment of the spine and connection with the body - including 'touch' were necessary.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Short warm up – plies, </a:t>
                      </a:r>
                      <a:r>
                        <a:rPr lang="en-GB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tendus</a:t>
                      </a:r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transfer of weight, jumps – applying the Feldenkrais technique including 'touch' were necessary.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Work on choreographic pieces.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79" marR="52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888071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483530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8000"/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981" y="0"/>
            <a:ext cx="10515600" cy="1325563"/>
          </a:xfrm>
        </p:spPr>
        <p:txBody>
          <a:bodyPr>
            <a:normAutofit/>
          </a:bodyPr>
          <a:lstStyle/>
          <a:p>
            <a:r>
              <a:rPr lang="en-GB" sz="5400" b="1" dirty="0"/>
              <a:t>Student Responses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828106" y="437382"/>
            <a:ext cx="5181600" cy="5275384"/>
          </a:xfrm>
          <a:prstGeom prst="rect">
            <a:avLst/>
          </a:prstGeom>
        </p:spPr>
      </p:pic>
      <p:sp>
        <p:nvSpPr>
          <p:cNvPr id="15" name="Content Placeholder 14"/>
          <p:cNvSpPr>
            <a:spLocks noGrp="1"/>
          </p:cNvSpPr>
          <p:nvPr>
            <p:ph sz="half" idx="1"/>
          </p:nvPr>
        </p:nvSpPr>
        <p:spPr>
          <a:xfrm>
            <a:off x="584981" y="1445798"/>
            <a:ext cx="5181600" cy="3309081"/>
          </a:xfrm>
        </p:spPr>
        <p:txBody>
          <a:bodyPr>
            <a:noAutofit/>
          </a:bodyPr>
          <a:lstStyle/>
          <a:p>
            <a:r>
              <a:rPr lang="en-GB" dirty="0"/>
              <a:t>The </a:t>
            </a:r>
            <a:r>
              <a:rPr lang="en-GB" dirty="0" err="1"/>
              <a:t>Felderais</a:t>
            </a:r>
            <a:r>
              <a:rPr lang="en-GB" dirty="0"/>
              <a:t> movement at the beginning of the lesson helped me to </a:t>
            </a:r>
            <a:r>
              <a:rPr lang="en-GB" b="1" dirty="0">
                <a:solidFill>
                  <a:srgbClr val="0070C0"/>
                </a:solidFill>
              </a:rPr>
              <a:t>access and become intone with my body</a:t>
            </a:r>
            <a:r>
              <a:rPr lang="en-GB" b="1" dirty="0"/>
              <a:t>. </a:t>
            </a:r>
            <a:r>
              <a:rPr lang="en-GB" dirty="0"/>
              <a:t>It helped me because I was able to feel how my bones moved whilst doing certain movements. This helped me to </a:t>
            </a:r>
            <a:r>
              <a:rPr lang="en-GB" b="1" dirty="0">
                <a:solidFill>
                  <a:srgbClr val="0070C0"/>
                </a:solidFill>
              </a:rPr>
              <a:t>understand how to use my body </a:t>
            </a:r>
            <a:r>
              <a:rPr lang="en-GB" dirty="0"/>
              <a:t>in dance, as I felt how the bones were moving and how to </a:t>
            </a:r>
            <a:r>
              <a:rPr lang="en-GB" b="1" dirty="0">
                <a:solidFill>
                  <a:srgbClr val="0070C0"/>
                </a:solidFill>
              </a:rPr>
              <a:t>extend my moveme</a:t>
            </a:r>
            <a:r>
              <a:rPr lang="en-GB" dirty="0">
                <a:solidFill>
                  <a:srgbClr val="0070C0"/>
                </a:solidFill>
              </a:rPr>
              <a:t>nts</a:t>
            </a:r>
          </a:p>
        </p:txBody>
      </p:sp>
    </p:spTree>
    <p:extLst>
      <p:ext uri="{BB962C8B-B14F-4D97-AF65-F5344CB8AC3E}">
        <p14:creationId xmlns:p14="http://schemas.microsoft.com/office/powerpoint/2010/main" xmlns="" val="514360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8000"/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981" y="0"/>
            <a:ext cx="10515600" cy="1325563"/>
          </a:xfrm>
        </p:spPr>
        <p:txBody>
          <a:bodyPr>
            <a:normAutofit/>
          </a:bodyPr>
          <a:lstStyle/>
          <a:p>
            <a:endParaRPr lang="en-GB" sz="5400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50817" y="1107167"/>
            <a:ext cx="5181600" cy="4614363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At first I could not feel any movement of the body but once I had become aware of what I was using to move my body parts, I felt that my stomach was what made me stand up after I had </a:t>
            </a:r>
            <a:r>
              <a:rPr lang="en-GB" b="1" dirty="0" smtClean="0">
                <a:solidFill>
                  <a:srgbClr val="0070C0"/>
                </a:solidFill>
              </a:rPr>
              <a:t>concentrated more on what muscles I was using</a:t>
            </a:r>
            <a:r>
              <a:rPr lang="en-GB" dirty="0" smtClean="0"/>
              <a:t>. After I had connected with my body and muscles this made my gentle </a:t>
            </a:r>
            <a:r>
              <a:rPr lang="en-GB" b="1" dirty="0" smtClean="0">
                <a:solidFill>
                  <a:srgbClr val="0070C0"/>
                </a:solidFill>
              </a:rPr>
              <a:t>movements more accurate </a:t>
            </a:r>
            <a:r>
              <a:rPr lang="en-GB" dirty="0" smtClean="0"/>
              <a:t>as I had full </a:t>
            </a:r>
            <a:r>
              <a:rPr lang="en-GB" b="1" dirty="0" smtClean="0">
                <a:solidFill>
                  <a:srgbClr val="0070C0"/>
                </a:solidFill>
              </a:rPr>
              <a:t>awareness</a:t>
            </a:r>
            <a:r>
              <a:rPr lang="en-GB" dirty="0" smtClean="0"/>
              <a:t> of my actions</a:t>
            </a:r>
            <a:endParaRPr lang="en-GB" dirty="0"/>
          </a:p>
        </p:txBody>
      </p:sp>
      <p:pic>
        <p:nvPicPr>
          <p:cNvPr id="8" name="Content Placeholder 4" descr="Image"/>
          <p:cNvPicPr>
            <a:picLocks noGrp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6119949" y="953589"/>
            <a:ext cx="5741126" cy="4794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514360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8000"/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981" y="0"/>
            <a:ext cx="10515600" cy="1325563"/>
          </a:xfrm>
        </p:spPr>
        <p:txBody>
          <a:bodyPr>
            <a:normAutofit/>
          </a:bodyPr>
          <a:lstStyle/>
          <a:p>
            <a:endParaRPr lang="en-GB" sz="5400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50817" y="1107168"/>
            <a:ext cx="5181600" cy="4351338"/>
          </a:xfrm>
        </p:spPr>
        <p:txBody>
          <a:bodyPr>
            <a:normAutofit/>
          </a:bodyPr>
          <a:lstStyle/>
          <a:p>
            <a:r>
              <a:rPr lang="en-GB" dirty="0" smtClean="0"/>
              <a:t>Knowing where the different parts of your body are, enables you to have </a:t>
            </a:r>
            <a:r>
              <a:rPr lang="en-GB" b="1" dirty="0" smtClean="0">
                <a:solidFill>
                  <a:srgbClr val="0070C0"/>
                </a:solidFill>
              </a:rPr>
              <a:t>control</a:t>
            </a:r>
            <a:r>
              <a:rPr lang="en-GB" dirty="0" smtClean="0">
                <a:solidFill>
                  <a:srgbClr val="0070C0"/>
                </a:solidFill>
              </a:rPr>
              <a:t> </a:t>
            </a:r>
            <a:r>
              <a:rPr lang="en-GB" dirty="0" smtClean="0"/>
              <a:t>of your body and move in a </a:t>
            </a:r>
            <a:r>
              <a:rPr lang="en-GB" b="1" dirty="0" smtClean="0">
                <a:solidFill>
                  <a:srgbClr val="0070C0"/>
                </a:solidFill>
              </a:rPr>
              <a:t>fluent</a:t>
            </a:r>
            <a:r>
              <a:rPr lang="en-GB" dirty="0" smtClean="0"/>
              <a:t> way. Although you assume that you are aware of where for example your shoulders hips are, when you think in depth about it you are able to perform with more </a:t>
            </a:r>
            <a:r>
              <a:rPr lang="en-GB" b="1" dirty="0" smtClean="0">
                <a:solidFill>
                  <a:srgbClr val="0070C0"/>
                </a:solidFill>
              </a:rPr>
              <a:t>ease</a:t>
            </a:r>
            <a:r>
              <a:rPr lang="en-GB" dirty="0" smtClean="0"/>
              <a:t>. I felt as though I was </a:t>
            </a:r>
            <a:r>
              <a:rPr lang="en-GB" b="1" dirty="0" smtClean="0">
                <a:solidFill>
                  <a:srgbClr val="0070C0"/>
                </a:solidFill>
              </a:rPr>
              <a:t>more balanced</a:t>
            </a:r>
            <a:r>
              <a:rPr lang="en-GB" dirty="0" smtClean="0">
                <a:solidFill>
                  <a:srgbClr val="0070C0"/>
                </a:solidFill>
              </a:rPr>
              <a:t> </a:t>
            </a:r>
            <a:r>
              <a:rPr lang="en-GB" dirty="0" smtClean="0"/>
              <a:t>after this warm up</a:t>
            </a:r>
            <a:r>
              <a:rPr lang="en-GB" i="1" dirty="0" smtClean="0"/>
              <a:t>.</a:t>
            </a:r>
            <a:endParaRPr lang="en-GB" dirty="0" smtClean="0"/>
          </a:p>
          <a:p>
            <a:endParaRPr lang="en-GB" dirty="0"/>
          </a:p>
        </p:txBody>
      </p:sp>
      <p:pic>
        <p:nvPicPr>
          <p:cNvPr id="7" name="Content Placeholder 4" descr="Image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199" y="1201783"/>
            <a:ext cx="5662749" cy="4637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514360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Bibliography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/>
              <a:t>Journals</a:t>
            </a:r>
          </a:p>
          <a:p>
            <a:r>
              <a:rPr lang="en-GB" dirty="0" smtClean="0"/>
              <a:t>Butterworth, J. 2004 Teaching Choreography in higher education: a process continuum model. </a:t>
            </a:r>
            <a:r>
              <a:rPr lang="en-GB" i="1" dirty="0" smtClean="0"/>
              <a:t>Research in Dance Education</a:t>
            </a:r>
            <a:r>
              <a:rPr lang="en-GB" dirty="0" smtClean="0"/>
              <a:t> 5 (1), 45 – 67.</a:t>
            </a:r>
          </a:p>
          <a:p>
            <a:pPr>
              <a:buNone/>
            </a:pPr>
            <a:r>
              <a:rPr lang="en-GB" dirty="0" smtClean="0"/>
              <a:t>Websites</a:t>
            </a:r>
            <a:endParaRPr lang="en-GB" dirty="0" smtClean="0"/>
          </a:p>
          <a:p>
            <a:r>
              <a:rPr lang="en-GB" dirty="0" err="1" smtClean="0"/>
              <a:t>Larimer</a:t>
            </a:r>
            <a:r>
              <a:rPr lang="en-GB" dirty="0" smtClean="0"/>
              <a:t>, A. 2016 Articulate Bodies: The Value of a Somatic Curriculum in a Virtual World. </a:t>
            </a:r>
            <a:r>
              <a:rPr lang="en-GB" i="1" dirty="0" smtClean="0"/>
              <a:t>Journal of Physical Education, Recreation &amp; Dance.</a:t>
            </a:r>
            <a:r>
              <a:rPr lang="en-GB" dirty="0" smtClean="0"/>
              <a:t> 87 (3) 22 - 27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449</Words>
  <Application>Microsoft Office PowerPoint</Application>
  <PresentationFormat>Custom</PresentationFormat>
  <Paragraphs>41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Slide 3</vt:lpstr>
      <vt:lpstr>Lesson Plan</vt:lpstr>
      <vt:lpstr>Student Responses</vt:lpstr>
      <vt:lpstr>Slide 6</vt:lpstr>
      <vt:lpstr>Slide 7</vt:lpstr>
      <vt:lpstr>Bibliography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Paula</dc:creator>
  <cp:lastModifiedBy>Paula</cp:lastModifiedBy>
  <cp:revision>27</cp:revision>
  <dcterms:created xsi:type="dcterms:W3CDTF">2017-02-22T16:23:18Z</dcterms:created>
  <dcterms:modified xsi:type="dcterms:W3CDTF">2017-06-04T15:15:05Z</dcterms:modified>
</cp:coreProperties>
</file>