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4"/>
  </p:sldMasterIdLst>
  <p:notesMasterIdLst>
    <p:notesMasterId r:id="rId25"/>
  </p:notesMasterIdLst>
  <p:handoutMasterIdLst>
    <p:handoutMasterId r:id="rId26"/>
  </p:handoutMasterIdLst>
  <p:sldIdLst>
    <p:sldId id="266" r:id="rId5"/>
    <p:sldId id="257" r:id="rId6"/>
    <p:sldId id="258" r:id="rId7"/>
    <p:sldId id="396" r:id="rId8"/>
    <p:sldId id="268" r:id="rId9"/>
    <p:sldId id="269" r:id="rId10"/>
    <p:sldId id="390" r:id="rId11"/>
    <p:sldId id="366" r:id="rId12"/>
    <p:sldId id="369" r:id="rId13"/>
    <p:sldId id="375" r:id="rId14"/>
    <p:sldId id="378" r:id="rId15"/>
    <p:sldId id="399" r:id="rId16"/>
    <p:sldId id="400" r:id="rId17"/>
    <p:sldId id="401" r:id="rId18"/>
    <p:sldId id="381" r:id="rId19"/>
    <p:sldId id="380" r:id="rId20"/>
    <p:sldId id="402" r:id="rId21"/>
    <p:sldId id="397" r:id="rId22"/>
    <p:sldId id="398" r:id="rId23"/>
    <p:sldId id="360" r:id="rId24"/>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rofadmi" initials="p"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8B1A"/>
    <a:srgbClr val="0039A6"/>
    <a:srgbClr val="003300"/>
    <a:srgbClr val="006600"/>
    <a:srgbClr val="C5651D"/>
    <a:srgbClr val="1E8CA0"/>
    <a:srgbClr val="CC66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81128" autoAdjust="0"/>
  </p:normalViewPr>
  <p:slideViewPr>
    <p:cSldViewPr>
      <p:cViewPr varScale="1">
        <p:scale>
          <a:sx n="94" d="100"/>
          <a:sy n="94" d="100"/>
        </p:scale>
        <p:origin x="20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98" y="29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91E44639-44E7-450C-9F68-EF9125481BA9}" type="datetimeFigureOut">
              <a:rPr lang="en-GB" smtClean="0"/>
              <a:pPr/>
              <a:t>06/07/2017</a:t>
            </a:fld>
            <a:endParaRPr lang="en-GB" dirty="0"/>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505D983B-0C03-4122-8385-33DE53DD01CD}" type="slidenum">
              <a:rPr lang="en-GB" smtClean="0"/>
              <a:pPr/>
              <a:t>‹#›</a:t>
            </a:fld>
            <a:endParaRPr lang="en-GB" dirty="0"/>
          </a:p>
        </p:txBody>
      </p:sp>
    </p:spTree>
    <p:extLst>
      <p:ext uri="{BB962C8B-B14F-4D97-AF65-F5344CB8AC3E}">
        <p14:creationId xmlns:p14="http://schemas.microsoft.com/office/powerpoint/2010/main" val="2351117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2C00597-BEC9-4971-86D5-4DA63C3A616A}" type="datetimeFigureOut">
              <a:rPr lang="en-GB" smtClean="0"/>
              <a:pPr/>
              <a:t>06/07/2017</a:t>
            </a:fld>
            <a:endParaRPr lang="en-GB" dirty="0"/>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D0A7720A-4801-49A8-81EA-2C27F77C386C}" type="slidenum">
              <a:rPr lang="en-GB" smtClean="0"/>
              <a:pPr/>
              <a:t>‹#›</a:t>
            </a:fld>
            <a:endParaRPr lang="en-GB" dirty="0"/>
          </a:p>
        </p:txBody>
      </p:sp>
    </p:spTree>
    <p:extLst>
      <p:ext uri="{BB962C8B-B14F-4D97-AF65-F5344CB8AC3E}">
        <p14:creationId xmlns:p14="http://schemas.microsoft.com/office/powerpoint/2010/main" val="3097126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8.xml"/><Relationship Id="rId5" Type="http://schemas.openxmlformats.org/officeDocument/2006/relationships/hyperlink" Target="http://www.nejm.org/doi/full/10.1056/NEJMoa1407349#iid=t02" TargetMode="External"/><Relationship Id="rId4" Type="http://schemas.openxmlformats.org/officeDocument/2006/relationships/hyperlink" Target="http://www.nejm.org/doi/full/10.1056/NEJMoa1407349#iid=f02" TargetMode="Externa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1</a:t>
            </a:fld>
            <a:endParaRPr lang="en-GB" dirty="0"/>
          </a:p>
        </p:txBody>
      </p:sp>
    </p:spTree>
    <p:extLst>
      <p:ext uri="{BB962C8B-B14F-4D97-AF65-F5344CB8AC3E}">
        <p14:creationId xmlns:p14="http://schemas.microsoft.com/office/powerpoint/2010/main" val="446509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fr-FR" sz="1200" i="1" kern="1200" dirty="0">
                <a:solidFill>
                  <a:schemeClr val="tx1"/>
                </a:solidFill>
                <a:effectLst/>
                <a:latin typeface="+mn-lt"/>
                <a:ea typeface="+mn-ea"/>
                <a:cs typeface="+mn-cs"/>
              </a:rPr>
              <a:t>Relations complexes avec les professionnels. Ce thème comprend plusieurs sous-thèmes (4) que j’aimerais explorer avec vous</a:t>
            </a:r>
          </a:p>
          <a:p>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i="1" kern="1200" dirty="0">
                <a:solidFill>
                  <a:schemeClr val="tx1"/>
                </a:solidFill>
                <a:effectLst/>
                <a:latin typeface="+mn-lt"/>
                <a:ea typeface="+mn-ea"/>
                <a:cs typeface="+mn-cs"/>
              </a:rPr>
              <a:t>Une affaire de personnes : globalement positive mais avec des exceptions – ce n’est pas une affaire de services mais de personnalités</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i="1" kern="1200" dirty="0">
                <a:solidFill>
                  <a:schemeClr val="tx1"/>
                </a:solidFill>
                <a:effectLst/>
                <a:latin typeface="+mn-lt"/>
                <a:ea typeface="+mn-ea"/>
                <a:cs typeface="+mn-cs"/>
              </a:rPr>
              <a:t>La dynamique patients/professionnels Entre déférence, égalité, et attachement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i="1" kern="1200" dirty="0">
                <a:solidFill>
                  <a:schemeClr val="tx1"/>
                </a:solidFill>
                <a:effectLst/>
                <a:latin typeface="+mn-lt"/>
                <a:ea typeface="+mn-ea"/>
                <a:cs typeface="+mn-cs"/>
              </a:rPr>
              <a:t>Le concept de faute dans la pratique de DPN et quelles attitudes ont les femmes envers les professionnels qui les ont suivis pendant la grossesse</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Amertume</a:t>
            </a:r>
            <a:r>
              <a:rPr lang="fr-FR" sz="1200" i="1" kern="1200" baseline="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mais pas d’accusation : </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fr-FR" sz="1200" i="1" kern="1200" dirty="0">
                <a:solidFill>
                  <a:schemeClr val="tx1"/>
                </a:solidFill>
                <a:effectLst/>
                <a:latin typeface="+mn-lt"/>
                <a:ea typeface="+mn-ea"/>
                <a:cs typeface="+mn-cs"/>
              </a:rPr>
              <a:t>Ce qu’en font les femmes et leur façon de rationaliser cette expérience. En anglais on dit ‘ignorance </a:t>
            </a:r>
            <a:r>
              <a:rPr lang="fr-FR" sz="1200" i="1" kern="1200" dirty="0" err="1">
                <a:solidFill>
                  <a:schemeClr val="tx1"/>
                </a:solidFill>
                <a:effectLst/>
                <a:latin typeface="+mn-lt"/>
                <a:ea typeface="+mn-ea"/>
                <a:cs typeface="+mn-cs"/>
              </a:rPr>
              <a:t>is</a:t>
            </a:r>
            <a:r>
              <a:rPr lang="fr-FR" sz="1200" i="1" kern="1200" dirty="0">
                <a:solidFill>
                  <a:schemeClr val="tx1"/>
                </a:solidFill>
                <a:effectLst/>
                <a:latin typeface="+mn-lt"/>
                <a:ea typeface="+mn-ea"/>
                <a:cs typeface="+mn-cs"/>
              </a:rPr>
              <a:t> </a:t>
            </a:r>
            <a:r>
              <a:rPr lang="fr-FR" sz="1200" i="1" kern="1200" dirty="0" err="1">
                <a:solidFill>
                  <a:schemeClr val="tx1"/>
                </a:solidFill>
                <a:effectLst/>
                <a:latin typeface="+mn-lt"/>
                <a:ea typeface="+mn-ea"/>
                <a:cs typeface="+mn-cs"/>
              </a:rPr>
              <a:t>bliss</a:t>
            </a:r>
            <a:r>
              <a:rPr lang="fr-FR" sz="1200" i="1" kern="1200" dirty="0">
                <a:solidFill>
                  <a:schemeClr val="tx1"/>
                </a:solidFill>
                <a:effectLst/>
                <a:latin typeface="+mn-lt"/>
                <a:ea typeface="+mn-ea"/>
                <a:cs typeface="+mn-cs"/>
              </a:rPr>
              <a:t>’ l’ignorance est le paradis’</a:t>
            </a:r>
            <a:endParaRPr lang="en-GB" sz="1200" kern="1200" dirty="0">
              <a:solidFill>
                <a:schemeClr val="tx1"/>
              </a:solidFill>
              <a:effectLst/>
              <a:latin typeface="+mn-lt"/>
              <a:ea typeface="+mn-ea"/>
              <a:cs typeface="+mn-cs"/>
            </a:endParaRPr>
          </a:p>
          <a:p>
            <a:pPr lvl="0" fontAlgn="base"/>
            <a:endParaRPr lang="en-US" sz="120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10</a:t>
            </a:fld>
            <a:endParaRPr lang="en-GB" dirty="0"/>
          </a:p>
        </p:txBody>
      </p:sp>
    </p:spTree>
    <p:extLst>
      <p:ext uri="{BB962C8B-B14F-4D97-AF65-F5344CB8AC3E}">
        <p14:creationId xmlns:p14="http://schemas.microsoft.com/office/powerpoint/2010/main" val="66649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GB" sz="1200" u="none" strike="noStrike" kern="1200" dirty="0">
                <a:solidFill>
                  <a:schemeClr val="tx1"/>
                </a:solidFill>
                <a:effectLst/>
                <a:latin typeface="+mn-lt"/>
                <a:ea typeface="+mn-ea"/>
                <a:cs typeface="+mn-cs"/>
              </a:rPr>
              <a:t>Pour </a:t>
            </a:r>
            <a:r>
              <a:rPr lang="en-GB" sz="1200" u="none" strike="noStrike" kern="1200" dirty="0" err="1">
                <a:solidFill>
                  <a:schemeClr val="tx1"/>
                </a:solidFill>
                <a:effectLst/>
                <a:latin typeface="+mn-lt"/>
                <a:ea typeface="+mn-ea"/>
                <a:cs typeface="+mn-cs"/>
              </a:rPr>
              <a:t>certaines</a:t>
            </a:r>
            <a:r>
              <a:rPr lang="en-GB" sz="1200" u="none" strike="noStrike" kern="1200" dirty="0">
                <a:solidFill>
                  <a:schemeClr val="tx1"/>
                </a:solidFill>
                <a:effectLst/>
                <a:latin typeface="+mn-lt"/>
                <a:ea typeface="+mn-ea"/>
                <a:cs typeface="+mn-cs"/>
              </a:rPr>
              <a:t> femmes, </a:t>
            </a:r>
            <a:r>
              <a:rPr lang="en-GB" sz="1200" u="none" strike="noStrike" kern="1200" dirty="0" err="1">
                <a:solidFill>
                  <a:schemeClr val="tx1"/>
                </a:solidFill>
                <a:effectLst/>
                <a:latin typeface="+mn-lt"/>
                <a:ea typeface="+mn-ea"/>
                <a:cs typeface="+mn-cs"/>
              </a:rPr>
              <a:t>l’accompagnement</a:t>
            </a:r>
            <a:r>
              <a:rPr lang="en-GB" sz="1200" u="none" strike="noStrike" kern="1200" dirty="0">
                <a:solidFill>
                  <a:schemeClr val="tx1"/>
                </a:solidFill>
                <a:effectLst/>
                <a:latin typeface="+mn-lt"/>
                <a:ea typeface="+mn-ea"/>
                <a:cs typeface="+mn-cs"/>
              </a:rPr>
              <a:t> </a:t>
            </a:r>
            <a:r>
              <a:rPr lang="en-GB" sz="1200" u="none" strike="noStrike" kern="1200" dirty="0" err="1">
                <a:solidFill>
                  <a:schemeClr val="tx1"/>
                </a:solidFill>
                <a:effectLst/>
                <a:latin typeface="+mn-lt"/>
                <a:ea typeface="+mn-ea"/>
                <a:cs typeface="+mn-cs"/>
              </a:rPr>
              <a:t>dont</a:t>
            </a:r>
            <a:r>
              <a:rPr lang="en-GB" sz="1200" u="none" strike="noStrike" kern="1200" dirty="0">
                <a:solidFill>
                  <a:schemeClr val="tx1"/>
                </a:solidFill>
                <a:effectLst/>
                <a:latin typeface="+mn-lt"/>
                <a:ea typeface="+mn-ea"/>
                <a:cs typeface="+mn-cs"/>
              </a:rPr>
              <a:t> </a:t>
            </a:r>
            <a:r>
              <a:rPr lang="en-GB" sz="1200" u="none" strike="noStrike" kern="1200" dirty="0" err="1">
                <a:solidFill>
                  <a:schemeClr val="tx1"/>
                </a:solidFill>
                <a:effectLst/>
                <a:latin typeface="+mn-lt"/>
                <a:ea typeface="+mn-ea"/>
                <a:cs typeface="+mn-cs"/>
              </a:rPr>
              <a:t>elles</a:t>
            </a:r>
            <a:r>
              <a:rPr lang="en-GB" sz="1200" u="none" strike="noStrike" kern="1200" dirty="0">
                <a:solidFill>
                  <a:schemeClr val="tx1"/>
                </a:solidFill>
                <a:effectLst/>
                <a:latin typeface="+mn-lt"/>
                <a:ea typeface="+mn-ea"/>
                <a:cs typeface="+mn-cs"/>
              </a:rPr>
              <a:t> </a:t>
            </a:r>
            <a:r>
              <a:rPr lang="en-GB" sz="1200" u="none" strike="noStrike" kern="1200" dirty="0" err="1">
                <a:solidFill>
                  <a:schemeClr val="tx1"/>
                </a:solidFill>
                <a:effectLst/>
                <a:latin typeface="+mn-lt"/>
                <a:ea typeface="+mn-ea"/>
                <a:cs typeface="+mn-cs"/>
              </a:rPr>
              <a:t>ont</a:t>
            </a:r>
            <a:r>
              <a:rPr lang="en-GB" sz="1200" u="none" strike="noStrike" kern="1200" dirty="0">
                <a:solidFill>
                  <a:schemeClr val="tx1"/>
                </a:solidFill>
                <a:effectLst/>
                <a:latin typeface="+mn-lt"/>
                <a:ea typeface="+mn-ea"/>
                <a:cs typeface="+mn-cs"/>
              </a:rPr>
              <a:t> </a:t>
            </a:r>
            <a:r>
              <a:rPr lang="en-GB" sz="1200" u="none" strike="noStrike" kern="1200" dirty="0" err="1">
                <a:solidFill>
                  <a:schemeClr val="tx1"/>
                </a:solidFill>
                <a:effectLst/>
                <a:latin typeface="+mn-lt"/>
                <a:ea typeface="+mn-ea"/>
                <a:cs typeface="+mn-cs"/>
              </a:rPr>
              <a:t>bénéficié</a:t>
            </a:r>
            <a:r>
              <a:rPr lang="en-GB" sz="1200" u="none" strike="noStrike" kern="1200" dirty="0">
                <a:solidFill>
                  <a:schemeClr val="tx1"/>
                </a:solidFill>
                <a:effectLst/>
                <a:latin typeface="+mn-lt"/>
                <a:ea typeface="+mn-ea"/>
                <a:cs typeface="+mn-cs"/>
              </a:rPr>
              <a:t> </a:t>
            </a:r>
            <a:r>
              <a:rPr lang="en-GB" sz="1200" u="none" strike="noStrike" kern="1200" dirty="0" err="1">
                <a:solidFill>
                  <a:schemeClr val="tx1"/>
                </a:solidFill>
                <a:effectLst/>
                <a:latin typeface="+mn-lt"/>
                <a:ea typeface="+mn-ea"/>
                <a:cs typeface="+mn-cs"/>
              </a:rPr>
              <a:t>est</a:t>
            </a:r>
            <a:r>
              <a:rPr lang="en-GB" sz="1200" u="none" strike="noStrike" kern="1200" dirty="0">
                <a:solidFill>
                  <a:schemeClr val="tx1"/>
                </a:solidFill>
                <a:effectLst/>
                <a:latin typeface="+mn-lt"/>
                <a:ea typeface="+mn-ea"/>
                <a:cs typeface="+mn-cs"/>
              </a:rPr>
              <a:t> un sans </a:t>
            </a:r>
            <a:r>
              <a:rPr lang="en-GB" sz="1200" u="none" strike="noStrike" kern="1200" dirty="0" err="1">
                <a:solidFill>
                  <a:schemeClr val="tx1"/>
                </a:solidFill>
                <a:effectLst/>
                <a:latin typeface="+mn-lt"/>
                <a:ea typeface="+mn-ea"/>
                <a:cs typeface="+mn-cs"/>
              </a:rPr>
              <a:t>faute</a:t>
            </a:r>
            <a:r>
              <a:rPr lang="en-GB" sz="1200" u="none" strike="noStrike" kern="1200" dirty="0">
                <a:solidFill>
                  <a:schemeClr val="tx1"/>
                </a:solidFill>
                <a:effectLst/>
                <a:latin typeface="+mn-lt"/>
                <a:ea typeface="+mn-ea"/>
                <a:cs typeface="+mn-cs"/>
              </a:rPr>
              <a:t> .</a:t>
            </a:r>
          </a:p>
          <a:p>
            <a:endParaRPr lang="en-GB" sz="1200" u="none" strike="noStrike" kern="1200" dirty="0">
              <a:solidFill>
                <a:schemeClr val="tx1"/>
              </a:solidFill>
              <a:effectLst/>
              <a:latin typeface="+mn-lt"/>
              <a:ea typeface="+mn-ea"/>
              <a:cs typeface="+mn-cs"/>
            </a:endParaRPr>
          </a:p>
          <a:p>
            <a:r>
              <a:rPr lang="en-GB" sz="1200" u="none" strike="noStrike" kern="1200" dirty="0">
                <a:solidFill>
                  <a:schemeClr val="tx1"/>
                </a:solidFill>
                <a:effectLst/>
                <a:latin typeface="+mn-lt"/>
                <a:ea typeface="+mn-ea"/>
                <a:cs typeface="+mn-cs"/>
              </a:rPr>
              <a:t>Pour </a:t>
            </a:r>
            <a:r>
              <a:rPr lang="en-GB" sz="1200" u="none" strike="noStrike" kern="1200" dirty="0" err="1">
                <a:solidFill>
                  <a:schemeClr val="tx1"/>
                </a:solidFill>
                <a:effectLst/>
                <a:latin typeface="+mn-lt"/>
                <a:ea typeface="+mn-ea"/>
                <a:cs typeface="+mn-cs"/>
              </a:rPr>
              <a:t>d’autres</a:t>
            </a:r>
            <a:r>
              <a:rPr lang="en-GB" sz="1200" u="none" strike="noStrike" kern="1200" dirty="0">
                <a:solidFill>
                  <a:schemeClr val="tx1"/>
                </a:solidFill>
                <a:effectLst/>
                <a:latin typeface="+mn-lt"/>
                <a:ea typeface="+mn-ea"/>
                <a:cs typeface="+mn-cs"/>
              </a:rPr>
              <a:t>, </a:t>
            </a:r>
            <a:r>
              <a:rPr lang="en-GB" sz="1200" u="none" strike="noStrike" kern="1200" dirty="0" err="1">
                <a:solidFill>
                  <a:schemeClr val="tx1"/>
                </a:solidFill>
                <a:effectLst/>
                <a:latin typeface="+mn-lt"/>
                <a:ea typeface="+mn-ea"/>
                <a:cs typeface="+mn-cs"/>
              </a:rPr>
              <a:t>notamment</a:t>
            </a:r>
            <a:r>
              <a:rPr lang="en-GB" sz="1200" u="none" strike="noStrike" kern="1200" dirty="0">
                <a:solidFill>
                  <a:schemeClr val="tx1"/>
                </a:solidFill>
                <a:effectLst/>
                <a:latin typeface="+mn-lt"/>
                <a:ea typeface="+mn-ea"/>
                <a:cs typeface="+mn-cs"/>
              </a:rPr>
              <a:t> </a:t>
            </a:r>
            <a:r>
              <a:rPr lang="en-GB" sz="1200" u="none" strike="noStrike" kern="1200" dirty="0" err="1">
                <a:solidFill>
                  <a:schemeClr val="tx1"/>
                </a:solidFill>
                <a:effectLst/>
                <a:latin typeface="+mn-lt"/>
                <a:ea typeface="+mn-ea"/>
                <a:cs typeface="+mn-cs"/>
              </a:rPr>
              <a:t>celles</a:t>
            </a:r>
            <a:r>
              <a:rPr lang="en-GB" sz="1200" u="none" strike="noStrike" kern="120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dont</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c’est</a:t>
            </a:r>
            <a:r>
              <a:rPr lang="en-GB" sz="1200" u="none" strike="noStrike" kern="1200" baseline="0" dirty="0">
                <a:solidFill>
                  <a:schemeClr val="tx1"/>
                </a:solidFill>
                <a:effectLst/>
                <a:latin typeface="+mn-lt"/>
                <a:ea typeface="+mn-ea"/>
                <a:cs typeface="+mn-cs"/>
              </a:rPr>
              <a:t> le premier </a:t>
            </a:r>
            <a:r>
              <a:rPr lang="en-GB" sz="1200" u="none" strike="noStrike" kern="1200" baseline="0" dirty="0" err="1">
                <a:solidFill>
                  <a:schemeClr val="tx1"/>
                </a:solidFill>
                <a:effectLst/>
                <a:latin typeface="+mn-lt"/>
                <a:ea typeface="+mn-ea"/>
                <a:cs typeface="+mn-cs"/>
              </a:rPr>
              <a:t>b</a:t>
            </a:r>
            <a:r>
              <a:rPr lang="en-GB" sz="1200" u="none" strike="noStrike" kern="1200" dirty="0" err="1">
                <a:solidFill>
                  <a:schemeClr val="tx1"/>
                </a:solidFill>
                <a:effectLst/>
                <a:latin typeface="+mn-lt"/>
                <a:ea typeface="+mn-ea"/>
                <a:cs typeface="+mn-cs"/>
              </a:rPr>
              <a:t>é</a:t>
            </a:r>
            <a:r>
              <a:rPr lang="en-GB" sz="1200" u="none" strike="noStrike" kern="1200" baseline="0" dirty="0" err="1">
                <a:solidFill>
                  <a:schemeClr val="tx1"/>
                </a:solidFill>
                <a:effectLst/>
                <a:latin typeface="+mn-lt"/>
                <a:ea typeface="+mn-ea"/>
                <a:cs typeface="+mn-cs"/>
              </a:rPr>
              <a:t>b</a:t>
            </a:r>
            <a:r>
              <a:rPr lang="en-GB" sz="1200" u="none" strike="noStrike" kern="1200" dirty="0" err="1">
                <a:solidFill>
                  <a:schemeClr val="tx1"/>
                </a:solidFill>
                <a:effectLst/>
                <a:latin typeface="+mn-lt"/>
                <a:ea typeface="+mn-ea"/>
                <a:cs typeface="+mn-cs"/>
              </a:rPr>
              <a:t>é</a:t>
            </a:r>
            <a:r>
              <a:rPr lang="en-GB" sz="1200" u="none" strike="noStrike" kern="1200" dirty="0">
                <a:solidFill>
                  <a:schemeClr val="tx1"/>
                </a:solidFill>
                <a:effectLst/>
                <a:latin typeface="+mn-lt"/>
                <a:ea typeface="+mn-ea"/>
                <a:cs typeface="+mn-cs"/>
              </a:rPr>
              <a:t>,</a:t>
            </a:r>
            <a:r>
              <a:rPr lang="en-GB" sz="1200" u="none" strike="noStrike" kern="1200" baseline="0" dirty="0">
                <a:solidFill>
                  <a:schemeClr val="tx1"/>
                </a:solidFill>
                <a:effectLst/>
                <a:latin typeface="+mn-lt"/>
                <a:ea typeface="+mn-ea"/>
                <a:cs typeface="+mn-cs"/>
              </a:rPr>
              <a:t> le contact avec les </a:t>
            </a:r>
            <a:r>
              <a:rPr lang="en-GB" sz="1200" u="none" strike="noStrike" kern="1200" baseline="0" dirty="0" err="1">
                <a:solidFill>
                  <a:schemeClr val="tx1"/>
                </a:solidFill>
                <a:effectLst/>
                <a:latin typeface="+mn-lt"/>
                <a:ea typeface="+mn-ea"/>
                <a:cs typeface="+mn-cs"/>
              </a:rPr>
              <a:t>professionnels</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leur</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permet</a:t>
            </a:r>
            <a:r>
              <a:rPr lang="en-GB" sz="1200" u="none" strike="noStrike" kern="1200" baseline="0" dirty="0">
                <a:solidFill>
                  <a:schemeClr val="tx1"/>
                </a:solidFill>
                <a:effectLst/>
                <a:latin typeface="+mn-lt"/>
                <a:ea typeface="+mn-ea"/>
                <a:cs typeface="+mn-cs"/>
              </a:rPr>
              <a:t> de </a:t>
            </a:r>
            <a:r>
              <a:rPr lang="en-GB" sz="1200" u="none" strike="noStrike" kern="1200" baseline="0" dirty="0" err="1">
                <a:solidFill>
                  <a:schemeClr val="tx1"/>
                </a:solidFill>
                <a:effectLst/>
                <a:latin typeface="+mn-lt"/>
                <a:ea typeface="+mn-ea"/>
                <a:cs typeface="+mn-cs"/>
              </a:rPr>
              <a:t>d</a:t>
            </a:r>
            <a:r>
              <a:rPr lang="en-GB" sz="1200" u="none" strike="noStrike" kern="1200" dirty="0" err="1">
                <a:solidFill>
                  <a:schemeClr val="tx1"/>
                </a:solidFill>
                <a:effectLst/>
                <a:latin typeface="+mn-lt"/>
                <a:ea typeface="+mn-ea"/>
                <a:cs typeface="+mn-cs"/>
              </a:rPr>
              <a:t>é</a:t>
            </a:r>
            <a:r>
              <a:rPr lang="en-GB" sz="1200" u="none" strike="noStrike" kern="1200" baseline="0" dirty="0" err="1">
                <a:solidFill>
                  <a:schemeClr val="tx1"/>
                </a:solidFill>
                <a:effectLst/>
                <a:latin typeface="+mn-lt"/>
                <a:ea typeface="+mn-ea"/>
                <a:cs typeface="+mn-cs"/>
              </a:rPr>
              <a:t>couvrir</a:t>
            </a:r>
            <a:r>
              <a:rPr lang="en-GB" sz="1200" u="none" strike="noStrike" kern="1200" baseline="0" dirty="0">
                <a:solidFill>
                  <a:schemeClr val="tx1"/>
                </a:solidFill>
                <a:effectLst/>
                <a:latin typeface="+mn-lt"/>
                <a:ea typeface="+mn-ea"/>
                <a:cs typeface="+mn-cs"/>
              </a:rPr>
              <a:t> les </a:t>
            </a:r>
            <a:r>
              <a:rPr lang="en-GB" sz="1200" u="none" strike="noStrike" kern="1200" baseline="0" dirty="0" err="1">
                <a:solidFill>
                  <a:schemeClr val="tx1"/>
                </a:solidFill>
                <a:effectLst/>
                <a:latin typeface="+mn-lt"/>
                <a:ea typeface="+mn-ea"/>
                <a:cs typeface="+mn-cs"/>
              </a:rPr>
              <a:t>gestes</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parentaux</a:t>
            </a:r>
            <a:r>
              <a:rPr lang="en-GB" sz="1200" u="none" strike="noStrike" kern="1200" baseline="0" dirty="0">
                <a:solidFill>
                  <a:schemeClr val="tx1"/>
                </a:solidFill>
                <a:effectLst/>
                <a:latin typeface="+mn-lt"/>
                <a:ea typeface="+mn-ea"/>
                <a:cs typeface="+mn-cs"/>
              </a:rPr>
              <a:t> et </a:t>
            </a:r>
            <a:r>
              <a:rPr lang="en-GB" sz="1200" u="none" strike="noStrike" kern="1200" baseline="0" dirty="0" err="1">
                <a:solidFill>
                  <a:schemeClr val="tx1"/>
                </a:solidFill>
                <a:effectLst/>
                <a:latin typeface="+mn-lt"/>
                <a:ea typeface="+mn-ea"/>
                <a:cs typeface="+mn-cs"/>
              </a:rPr>
              <a:t>d’appendre</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en</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quelque</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sorte</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dans</a:t>
            </a:r>
            <a:r>
              <a:rPr lang="en-GB" sz="1200" u="none" strike="noStrike" kern="1200" baseline="0" dirty="0">
                <a:solidFill>
                  <a:schemeClr val="tx1"/>
                </a:solidFill>
                <a:effectLst/>
                <a:latin typeface="+mn-lt"/>
                <a:ea typeface="+mn-ea"/>
                <a:cs typeface="+mn-cs"/>
              </a:rPr>
              <a:t> la </a:t>
            </a:r>
            <a:r>
              <a:rPr lang="en-GB" sz="1200" u="none" strike="noStrike" kern="1200" baseline="0" dirty="0" err="1">
                <a:solidFill>
                  <a:schemeClr val="tx1"/>
                </a:solidFill>
                <a:effectLst/>
                <a:latin typeface="+mn-lt"/>
                <a:ea typeface="+mn-ea"/>
                <a:cs typeface="+mn-cs"/>
              </a:rPr>
              <a:t>s</a:t>
            </a:r>
            <a:r>
              <a:rPr lang="en-GB" sz="1200" u="none" strike="noStrike" kern="1200" dirty="0" err="1">
                <a:solidFill>
                  <a:schemeClr val="tx1"/>
                </a:solidFill>
                <a:effectLst/>
                <a:latin typeface="+mn-lt"/>
                <a:ea typeface="+mn-ea"/>
                <a:cs typeface="+mn-cs"/>
              </a:rPr>
              <a:t>é</a:t>
            </a:r>
            <a:r>
              <a:rPr lang="en-GB" sz="1200" u="none" strike="noStrike" kern="1200" baseline="0" dirty="0" err="1">
                <a:solidFill>
                  <a:schemeClr val="tx1"/>
                </a:solidFill>
                <a:effectLst/>
                <a:latin typeface="+mn-lt"/>
                <a:ea typeface="+mn-ea"/>
                <a:cs typeface="+mn-cs"/>
              </a:rPr>
              <a:t>curite</a:t>
            </a:r>
            <a:r>
              <a:rPr lang="en-GB" sz="1200" u="none" strike="noStrike" kern="1200" baseline="0" dirty="0">
                <a:solidFill>
                  <a:schemeClr val="tx1"/>
                </a:solidFill>
                <a:effectLst/>
                <a:latin typeface="+mn-lt"/>
                <a:ea typeface="+mn-ea"/>
                <a:cs typeface="+mn-cs"/>
              </a:rPr>
              <a:t> de </a:t>
            </a:r>
            <a:r>
              <a:rPr lang="en-GB" sz="1200" u="none" strike="noStrike" kern="1200" baseline="0" dirty="0" err="1">
                <a:solidFill>
                  <a:schemeClr val="tx1"/>
                </a:solidFill>
                <a:effectLst/>
                <a:latin typeface="+mn-lt"/>
                <a:ea typeface="+mn-ea"/>
                <a:cs typeface="+mn-cs"/>
              </a:rPr>
              <a:t>l’hopital</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leur</a:t>
            </a:r>
            <a:r>
              <a:rPr lang="en-GB" sz="1200" u="none" strike="noStrike" kern="1200" baseline="0" dirty="0">
                <a:solidFill>
                  <a:schemeClr val="tx1"/>
                </a:solidFill>
                <a:effectLst/>
                <a:latin typeface="+mn-lt"/>
                <a:ea typeface="+mn-ea"/>
                <a:cs typeface="+mn-cs"/>
              </a:rPr>
              <a:t> </a:t>
            </a:r>
            <a:r>
              <a:rPr lang="en-GB" sz="1200" u="none" strike="noStrike" kern="1200" baseline="0" dirty="0" err="1">
                <a:solidFill>
                  <a:schemeClr val="tx1"/>
                </a:solidFill>
                <a:effectLst/>
                <a:latin typeface="+mn-lt"/>
                <a:ea typeface="+mn-ea"/>
                <a:cs typeface="+mn-cs"/>
              </a:rPr>
              <a:t>m</a:t>
            </a:r>
            <a:r>
              <a:rPr lang="en-GB" sz="1200" u="none" strike="noStrike" kern="1200" dirty="0" err="1">
                <a:solidFill>
                  <a:schemeClr val="tx1"/>
                </a:solidFill>
                <a:effectLst/>
                <a:latin typeface="+mn-lt"/>
                <a:ea typeface="+mn-ea"/>
                <a:cs typeface="+mn-cs"/>
              </a:rPr>
              <a:t>é</a:t>
            </a:r>
            <a:r>
              <a:rPr lang="en-GB" sz="1200" u="none" strike="noStrike" kern="1200" baseline="0" dirty="0" err="1">
                <a:solidFill>
                  <a:schemeClr val="tx1"/>
                </a:solidFill>
                <a:effectLst/>
                <a:latin typeface="+mn-lt"/>
                <a:ea typeface="+mn-ea"/>
                <a:cs typeface="+mn-cs"/>
              </a:rPr>
              <a:t>tier</a:t>
            </a:r>
            <a:r>
              <a:rPr lang="en-GB" sz="1200" u="none" strike="noStrike" kern="1200" baseline="0" dirty="0">
                <a:solidFill>
                  <a:schemeClr val="tx1"/>
                </a:solidFill>
                <a:effectLst/>
                <a:latin typeface="+mn-lt"/>
                <a:ea typeface="+mn-ea"/>
                <a:cs typeface="+mn-cs"/>
              </a:rPr>
              <a:t> de parents.</a:t>
            </a:r>
            <a:endParaRPr lang="en-GB" sz="120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11</a:t>
            </a:fld>
            <a:endParaRPr lang="en-GB" dirty="0"/>
          </a:p>
        </p:txBody>
      </p:sp>
    </p:spTree>
    <p:extLst>
      <p:ext uri="{BB962C8B-B14F-4D97-AF65-F5344CB8AC3E}">
        <p14:creationId xmlns:p14="http://schemas.microsoft.com/office/powerpoint/2010/main" val="3942878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sz="120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12</a:t>
            </a:fld>
            <a:endParaRPr lang="en-GB" dirty="0"/>
          </a:p>
        </p:txBody>
      </p:sp>
    </p:spTree>
    <p:extLst>
      <p:ext uri="{BB962C8B-B14F-4D97-AF65-F5344CB8AC3E}">
        <p14:creationId xmlns:p14="http://schemas.microsoft.com/office/powerpoint/2010/main" val="1316593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lvl="0" fontAlgn="base"/>
            <a:r>
              <a:rPr lang="en-GB" sz="1200" u="none" strike="noStrike" kern="1200" dirty="0" smtClean="0">
                <a:solidFill>
                  <a:schemeClr val="tx1"/>
                </a:solidFill>
                <a:effectLst/>
                <a:latin typeface="+mn-lt"/>
                <a:ea typeface="+mn-ea"/>
                <a:cs typeface="+mn-cs"/>
              </a:rPr>
              <a:t>Le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thème</a:t>
            </a:r>
            <a:r>
              <a:rPr lang="en-GB" sz="1200" u="none" strike="noStrike" kern="1200" baseline="0" dirty="0" smtClean="0">
                <a:solidFill>
                  <a:schemeClr val="tx1"/>
                </a:solidFill>
                <a:effectLst/>
                <a:latin typeface="+mn-lt"/>
                <a:ea typeface="+mn-ea"/>
                <a:cs typeface="+mn-cs"/>
              </a:rPr>
              <a:t> de la relation </a:t>
            </a:r>
            <a:r>
              <a:rPr lang="en-GB" sz="1200" u="none" strike="noStrike" kern="1200" baseline="0" dirty="0" err="1" smtClean="0">
                <a:solidFill>
                  <a:schemeClr val="tx1"/>
                </a:solidFill>
                <a:effectLst/>
                <a:latin typeface="+mn-lt"/>
                <a:ea typeface="+mn-ea"/>
                <a:cs typeface="+mn-cs"/>
              </a:rPr>
              <a:t>complexe</a:t>
            </a:r>
            <a:r>
              <a:rPr lang="en-GB" sz="1200" u="none" strike="noStrike" kern="1200" baseline="0" dirty="0" smtClean="0">
                <a:solidFill>
                  <a:schemeClr val="tx1"/>
                </a:solidFill>
                <a:effectLst/>
                <a:latin typeface="+mn-lt"/>
                <a:ea typeface="+mn-ea"/>
                <a:cs typeface="+mn-cs"/>
              </a:rPr>
              <a:t> aux </a:t>
            </a:r>
            <a:r>
              <a:rPr lang="en-GB" sz="1200" u="none" strike="noStrike" kern="1200" baseline="0" dirty="0" err="1" smtClean="0">
                <a:solidFill>
                  <a:schemeClr val="tx1"/>
                </a:solidFill>
                <a:effectLst/>
                <a:latin typeface="+mn-lt"/>
                <a:ea typeface="+mn-ea"/>
                <a:cs typeface="+mn-cs"/>
              </a:rPr>
              <a:t>professionnels</a:t>
            </a:r>
            <a:r>
              <a:rPr lang="en-GB" sz="1200" u="none" strike="noStrike" kern="1200" baseline="0" dirty="0" smtClean="0">
                <a:solidFill>
                  <a:schemeClr val="tx1"/>
                </a:solidFill>
                <a:effectLst/>
                <a:latin typeface="+mn-lt"/>
                <a:ea typeface="+mn-ea"/>
                <a:cs typeface="+mn-cs"/>
              </a:rPr>
              <a:t> met en lumière des </a:t>
            </a:r>
            <a:r>
              <a:rPr lang="en-GB" sz="1200" u="none" strike="noStrike" kern="1200" baseline="0" dirty="0" err="1" smtClean="0">
                <a:solidFill>
                  <a:schemeClr val="tx1"/>
                </a:solidFill>
                <a:effectLst/>
                <a:latin typeface="+mn-lt"/>
                <a:ea typeface="+mn-ea"/>
                <a:cs typeface="+mn-cs"/>
              </a:rPr>
              <a:t>dynamiques</a:t>
            </a:r>
            <a:r>
              <a:rPr lang="en-GB" sz="1200" u="none" strike="noStrike" kern="1200" baseline="0" dirty="0" smtClean="0">
                <a:solidFill>
                  <a:schemeClr val="tx1"/>
                </a:solidFill>
                <a:effectLst/>
                <a:latin typeface="+mn-lt"/>
                <a:ea typeface="+mn-ea"/>
                <a:cs typeface="+mn-cs"/>
              </a:rPr>
              <a:t> patients/</a:t>
            </a:r>
            <a:r>
              <a:rPr lang="en-GB" sz="1200" u="none" strike="noStrike" kern="1200" baseline="0" dirty="0" err="1" smtClean="0">
                <a:solidFill>
                  <a:schemeClr val="tx1"/>
                </a:solidFill>
                <a:effectLst/>
                <a:latin typeface="+mn-lt"/>
                <a:ea typeface="+mn-ea"/>
                <a:cs typeface="+mn-cs"/>
              </a:rPr>
              <a:t>professionnels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distinctes</a:t>
            </a:r>
            <a:r>
              <a:rPr lang="en-GB" sz="1200" u="none" strike="noStrike" kern="1200" baseline="0" dirty="0" smtClean="0">
                <a:solidFill>
                  <a:schemeClr val="tx1"/>
                </a:solidFill>
                <a:effectLst/>
                <a:latin typeface="+mn-lt"/>
                <a:ea typeface="+mn-ea"/>
                <a:cs typeface="+mn-cs"/>
              </a:rPr>
              <a:t> et </a:t>
            </a:r>
            <a:r>
              <a:rPr lang="en-GB" sz="1200" u="none" strike="noStrike" kern="1200" baseline="0" dirty="0" err="1" smtClean="0">
                <a:solidFill>
                  <a:schemeClr val="tx1"/>
                </a:solidFill>
                <a:effectLst/>
                <a:latin typeface="+mn-lt"/>
                <a:ea typeface="+mn-ea"/>
                <a:cs typeface="+mn-cs"/>
              </a:rPr>
              <a:t>parfois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ambivalentes</a:t>
            </a:r>
            <a:r>
              <a:rPr lang="en-GB" sz="1200" u="none" strike="noStrike" kern="1200" baseline="0" dirty="0" smtClean="0">
                <a:solidFill>
                  <a:schemeClr val="tx1"/>
                </a:solidFill>
                <a:effectLst/>
                <a:latin typeface="+mn-lt"/>
                <a:ea typeface="+mn-ea"/>
                <a:cs typeface="+mn-cs"/>
              </a:rPr>
              <a:t>. </a:t>
            </a:r>
            <a:br>
              <a:rPr lang="en-GB" sz="1200" u="none" strike="noStrike" kern="1200" baseline="0" dirty="0" smtClean="0">
                <a:solidFill>
                  <a:schemeClr val="tx1"/>
                </a:solidFill>
                <a:effectLst/>
                <a:latin typeface="+mn-lt"/>
                <a:ea typeface="+mn-ea"/>
                <a:cs typeface="+mn-cs"/>
              </a:rPr>
            </a:br>
            <a:r>
              <a:rPr lang="en-GB" sz="1200" u="none" strike="noStrike" kern="1200" baseline="0" dirty="0" smtClean="0">
                <a:solidFill>
                  <a:schemeClr val="tx1"/>
                </a:solidFill>
                <a:effectLst/>
                <a:latin typeface="+mn-lt"/>
                <a:ea typeface="+mn-ea"/>
                <a:cs typeface="+mn-cs"/>
              </a:rPr>
              <a:t>Il </a:t>
            </a:r>
            <a:r>
              <a:rPr lang="en-GB" sz="1200" u="none" strike="noStrike" kern="1200" baseline="0" dirty="0" err="1" smtClean="0">
                <a:solidFill>
                  <a:schemeClr val="tx1"/>
                </a:solidFill>
                <a:effectLst/>
                <a:latin typeface="+mn-lt"/>
                <a:ea typeface="+mn-ea"/>
                <a:cs typeface="+mn-cs"/>
              </a:rPr>
              <a:t>existe</a:t>
            </a:r>
            <a:r>
              <a:rPr lang="en-GB" sz="1200" u="none" strike="noStrike" kern="1200" baseline="0" dirty="0" smtClean="0">
                <a:solidFill>
                  <a:schemeClr val="tx1"/>
                </a:solidFill>
                <a:effectLst/>
                <a:latin typeface="+mn-lt"/>
                <a:ea typeface="+mn-ea"/>
                <a:cs typeface="+mn-cs"/>
              </a:rPr>
              <a:t> un certain </a:t>
            </a:r>
            <a:r>
              <a:rPr lang="en-GB" sz="1200" u="none" strike="noStrike" kern="1200" baseline="0" dirty="0" err="1" smtClean="0">
                <a:solidFill>
                  <a:schemeClr val="tx1"/>
                </a:solidFill>
                <a:effectLst/>
                <a:latin typeface="+mn-lt"/>
                <a:ea typeface="+mn-ea"/>
                <a:cs typeface="+mn-cs"/>
              </a:rPr>
              <a:t>degré</a:t>
            </a:r>
            <a:r>
              <a:rPr lang="en-GB" sz="1200" u="none" strike="noStrike" kern="1200" baseline="0" dirty="0" smtClean="0">
                <a:solidFill>
                  <a:schemeClr val="tx1"/>
                </a:solidFill>
                <a:effectLst/>
                <a:latin typeface="+mn-lt"/>
                <a:ea typeface="+mn-ea"/>
                <a:cs typeface="+mn-cs"/>
              </a:rPr>
              <a:t> de </a:t>
            </a:r>
            <a:r>
              <a:rPr lang="en-GB" sz="1200" u="none" strike="noStrike" kern="1200" baseline="0" dirty="0" err="1" smtClean="0">
                <a:solidFill>
                  <a:schemeClr val="tx1"/>
                </a:solidFill>
                <a:effectLst/>
                <a:latin typeface="+mn-lt"/>
                <a:ea typeface="+mn-ea"/>
                <a:cs typeface="+mn-cs"/>
              </a:rPr>
              <a:t>déférence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vis</a:t>
            </a:r>
            <a:r>
              <a:rPr lang="en-GB" sz="1200" u="none" strike="noStrike" kern="1200" baseline="0" dirty="0" smtClean="0">
                <a:solidFill>
                  <a:schemeClr val="tx1"/>
                </a:solidFill>
                <a:effectLst/>
                <a:latin typeface="+mn-lt"/>
                <a:ea typeface="+mn-ea"/>
                <a:cs typeface="+mn-cs"/>
              </a:rPr>
              <a:t> a </a:t>
            </a:r>
            <a:r>
              <a:rPr lang="en-GB" sz="1200" u="none" strike="noStrike" kern="1200" baseline="0" dirty="0" err="1" smtClean="0">
                <a:solidFill>
                  <a:schemeClr val="tx1"/>
                </a:solidFill>
                <a:effectLst/>
                <a:latin typeface="+mn-lt"/>
                <a:ea typeface="+mn-ea"/>
                <a:cs typeface="+mn-cs"/>
              </a:rPr>
              <a:t>vis</a:t>
            </a:r>
            <a:r>
              <a:rPr lang="en-GB" sz="1200" u="none" strike="noStrike" kern="1200" baseline="0" dirty="0" smtClean="0">
                <a:solidFill>
                  <a:schemeClr val="tx1"/>
                </a:solidFill>
                <a:effectLst/>
                <a:latin typeface="+mn-lt"/>
                <a:ea typeface="+mn-ea"/>
                <a:cs typeface="+mn-cs"/>
              </a:rPr>
              <a:t> des </a:t>
            </a:r>
            <a:r>
              <a:rPr lang="en-GB" sz="1200" u="none" strike="noStrike" kern="1200" baseline="0" dirty="0" err="1" smtClean="0">
                <a:solidFill>
                  <a:schemeClr val="tx1"/>
                </a:solidFill>
                <a:effectLst/>
                <a:latin typeface="+mn-lt"/>
                <a:ea typeface="+mn-ea"/>
                <a:cs typeface="+mn-cs"/>
              </a:rPr>
              <a:t>professionnels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comme</a:t>
            </a:r>
            <a:r>
              <a:rPr lang="en-GB" sz="1200" u="none" strike="noStrike" kern="1200" baseline="0" dirty="0" smtClean="0">
                <a:solidFill>
                  <a:schemeClr val="tx1"/>
                </a:solidFill>
                <a:effectLst/>
                <a:latin typeface="+mn-lt"/>
                <a:ea typeface="+mn-ea"/>
                <a:cs typeface="+mn-cs"/>
              </a:rPr>
              <a:t> pour Ariane </a:t>
            </a:r>
            <a:r>
              <a:rPr lang="en-GB" sz="1200" u="none" strike="noStrike" kern="1200" baseline="0" dirty="0" err="1" smtClean="0">
                <a:solidFill>
                  <a:schemeClr val="tx1"/>
                </a:solidFill>
                <a:effectLst/>
                <a:latin typeface="+mn-lt"/>
                <a:ea typeface="+mn-ea"/>
                <a:cs typeface="+mn-cs"/>
              </a:rPr>
              <a:t>ou</a:t>
            </a:r>
            <a:r>
              <a:rPr lang="en-GB" sz="1200" u="none" strike="noStrike" kern="1200" baseline="0" dirty="0" smtClean="0">
                <a:solidFill>
                  <a:schemeClr val="tx1"/>
                </a:solidFill>
                <a:effectLst/>
                <a:latin typeface="+mn-lt"/>
                <a:ea typeface="+mn-ea"/>
                <a:cs typeface="+mn-cs"/>
              </a:rPr>
              <a:t> Sarah. Pour </a:t>
            </a:r>
            <a:r>
              <a:rPr lang="en-GB" sz="1200" u="none" strike="noStrike" kern="1200" baseline="0" dirty="0" err="1" smtClean="0">
                <a:solidFill>
                  <a:schemeClr val="tx1"/>
                </a:solidFill>
                <a:effectLst/>
                <a:latin typeface="+mn-lt"/>
                <a:ea typeface="+mn-ea"/>
                <a:cs typeface="+mn-cs"/>
              </a:rPr>
              <a:t>certains</a:t>
            </a:r>
            <a:r>
              <a:rPr lang="en-GB" sz="1200" u="none" strike="noStrike" kern="1200" baseline="0" dirty="0" smtClean="0">
                <a:solidFill>
                  <a:schemeClr val="tx1"/>
                </a:solidFill>
                <a:effectLst/>
                <a:latin typeface="+mn-lt"/>
                <a:ea typeface="+mn-ea"/>
                <a:cs typeface="+mn-cs"/>
              </a:rPr>
              <a:t> un sentiment </a:t>
            </a:r>
            <a:r>
              <a:rPr lang="en-GB" sz="1200" u="none" strike="noStrike" kern="1200" baseline="0" dirty="0" err="1" smtClean="0">
                <a:solidFill>
                  <a:schemeClr val="tx1"/>
                </a:solidFill>
                <a:effectLst/>
                <a:latin typeface="+mn-lt"/>
                <a:ea typeface="+mn-ea"/>
                <a:cs typeface="+mn-cs"/>
              </a:rPr>
              <a:t>d’egalité</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C’est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notamment</a:t>
            </a:r>
            <a:r>
              <a:rPr lang="en-GB" sz="1200" u="none" strike="noStrike" kern="1200" baseline="0" dirty="0" smtClean="0">
                <a:solidFill>
                  <a:schemeClr val="tx1"/>
                </a:solidFill>
                <a:effectLst/>
                <a:latin typeface="+mn-lt"/>
                <a:ea typeface="+mn-ea"/>
                <a:cs typeface="+mn-cs"/>
              </a:rPr>
              <a:t> le </a:t>
            </a:r>
            <a:r>
              <a:rPr lang="en-GB" sz="1200" u="none" strike="noStrike" kern="1200" baseline="0" dirty="0" err="1" smtClean="0">
                <a:solidFill>
                  <a:schemeClr val="tx1"/>
                </a:solidFill>
                <a:effectLst/>
                <a:latin typeface="+mn-lt"/>
                <a:ea typeface="+mn-ea"/>
                <a:cs typeface="+mn-cs"/>
              </a:rPr>
              <a:t>cas</a:t>
            </a:r>
            <a:r>
              <a:rPr lang="en-GB" sz="1200" u="none" strike="noStrike" kern="1200" baseline="0" dirty="0" smtClean="0">
                <a:solidFill>
                  <a:schemeClr val="tx1"/>
                </a:solidFill>
                <a:effectLst/>
                <a:latin typeface="+mn-lt"/>
                <a:ea typeface="+mn-ea"/>
                <a:cs typeface="+mn-cs"/>
              </a:rPr>
              <a:t> de Camille </a:t>
            </a:r>
            <a:r>
              <a:rPr lang="en-GB" sz="1200" u="none" strike="noStrike" kern="1200" baseline="0" dirty="0" err="1" smtClean="0">
                <a:solidFill>
                  <a:schemeClr val="tx1"/>
                </a:solidFill>
                <a:effectLst/>
                <a:latin typeface="+mn-lt"/>
                <a:ea typeface="+mn-ea"/>
                <a:cs typeface="+mn-cs"/>
              </a:rPr>
              <a:t>dont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l’analyse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génétique</a:t>
            </a:r>
            <a:r>
              <a:rPr lang="en-GB" sz="1200" u="none" strike="noStrike" kern="1200" baseline="0" dirty="0" smtClean="0">
                <a:solidFill>
                  <a:schemeClr val="tx1"/>
                </a:solidFill>
                <a:effectLst/>
                <a:latin typeface="+mn-lt"/>
                <a:ea typeface="+mn-ea"/>
                <a:cs typeface="+mn-cs"/>
              </a:rPr>
              <a:t> de </a:t>
            </a:r>
            <a:r>
              <a:rPr lang="en-GB" sz="1200" u="none" strike="noStrike" kern="1200" baseline="0" dirty="0" err="1" smtClean="0">
                <a:solidFill>
                  <a:schemeClr val="tx1"/>
                </a:solidFill>
                <a:effectLst/>
                <a:latin typeface="+mn-lt"/>
                <a:ea typeface="+mn-ea"/>
                <a:cs typeface="+mn-cs"/>
              </a:rPr>
              <a:t>sa</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fille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est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toujours</a:t>
            </a:r>
            <a:r>
              <a:rPr lang="en-GB" sz="1200" u="none" strike="noStrike" kern="1200" baseline="0" dirty="0" smtClean="0">
                <a:solidFill>
                  <a:schemeClr val="tx1"/>
                </a:solidFill>
                <a:effectLst/>
                <a:latin typeface="+mn-lt"/>
                <a:ea typeface="+mn-ea"/>
                <a:cs typeface="+mn-cs"/>
              </a:rPr>
              <a:t> en </a:t>
            </a:r>
            <a:r>
              <a:rPr lang="en-GB" sz="1200" u="none" strike="noStrike" kern="1200" baseline="0" dirty="0" err="1" smtClean="0">
                <a:solidFill>
                  <a:schemeClr val="tx1"/>
                </a:solidFill>
                <a:effectLst/>
                <a:latin typeface="+mn-lt"/>
                <a:ea typeface="+mn-ea"/>
                <a:cs typeface="+mn-cs"/>
              </a:rPr>
              <a:t>cours</a:t>
            </a:r>
            <a:r>
              <a:rPr lang="en-GB" sz="1200" u="none" strike="noStrike" kern="1200" baseline="0" dirty="0" smtClean="0">
                <a:solidFill>
                  <a:schemeClr val="tx1"/>
                </a:solidFill>
                <a:effectLst/>
                <a:latin typeface="+mn-lt"/>
                <a:ea typeface="+mn-ea"/>
                <a:cs typeface="+mn-cs"/>
              </a:rPr>
              <a:t> et qui </a:t>
            </a:r>
            <a:r>
              <a:rPr lang="en-GB" sz="1200" u="none" strike="noStrike" kern="1200" baseline="0" dirty="0" err="1" smtClean="0">
                <a:solidFill>
                  <a:schemeClr val="tx1"/>
                </a:solidFill>
                <a:effectLst/>
                <a:latin typeface="+mn-lt"/>
                <a:ea typeface="+mn-ea"/>
                <a:cs typeface="+mn-cs"/>
              </a:rPr>
              <a:t>considere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qu’elle</a:t>
            </a:r>
            <a:r>
              <a:rPr lang="en-GB" sz="1200" u="none" strike="noStrike" kern="1200" baseline="0" dirty="0" smtClean="0">
                <a:solidFill>
                  <a:schemeClr val="tx1"/>
                </a:solidFill>
                <a:effectLst/>
                <a:latin typeface="+mn-lt"/>
                <a:ea typeface="+mn-ea"/>
                <a:cs typeface="+mn-cs"/>
              </a:rPr>
              <a:t> en </a:t>
            </a:r>
            <a:r>
              <a:rPr lang="en-GB" sz="1200" u="none" strike="noStrike" kern="1200" baseline="0" dirty="0" err="1" smtClean="0">
                <a:solidFill>
                  <a:schemeClr val="tx1"/>
                </a:solidFill>
                <a:effectLst/>
                <a:latin typeface="+mn-lt"/>
                <a:ea typeface="+mn-ea"/>
                <a:cs typeface="+mn-cs"/>
              </a:rPr>
              <a:t>connait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certainement</a:t>
            </a:r>
            <a:r>
              <a:rPr lang="en-GB" sz="1200" u="none" strike="noStrike" kern="1200" baseline="0" dirty="0" smtClean="0">
                <a:solidFill>
                  <a:schemeClr val="tx1"/>
                </a:solidFill>
                <a:effectLst/>
                <a:latin typeface="+mn-lt"/>
                <a:ea typeface="+mn-ea"/>
                <a:cs typeface="+mn-cs"/>
              </a:rPr>
              <a:t> plus </a:t>
            </a:r>
            <a:r>
              <a:rPr lang="en-GB" sz="1200" u="none" strike="noStrike" kern="1200" baseline="0" dirty="0" err="1" smtClean="0">
                <a:solidFill>
                  <a:schemeClr val="tx1"/>
                </a:solidFill>
                <a:effectLst/>
                <a:latin typeface="+mn-lt"/>
                <a:ea typeface="+mn-ea"/>
                <a:cs typeface="+mn-cs"/>
              </a:rPr>
              <a:t>sur</a:t>
            </a:r>
            <a:r>
              <a:rPr lang="en-GB" sz="1200" u="none" strike="noStrike" kern="1200" baseline="0" dirty="0" smtClean="0">
                <a:solidFill>
                  <a:schemeClr val="tx1"/>
                </a:solidFill>
                <a:effectLst/>
                <a:latin typeface="+mn-lt"/>
                <a:ea typeface="+mn-ea"/>
                <a:cs typeface="+mn-cs"/>
              </a:rPr>
              <a:t> la condition de son enfant </a:t>
            </a:r>
            <a:r>
              <a:rPr lang="en-GB" sz="1200" u="none" strike="noStrike" kern="1200" baseline="0" dirty="0" err="1" smtClean="0">
                <a:solidFill>
                  <a:schemeClr val="tx1"/>
                </a:solidFill>
                <a:effectLst/>
                <a:latin typeface="+mn-lt"/>
                <a:ea typeface="+mn-ea"/>
                <a:cs typeface="+mn-cs"/>
              </a:rPr>
              <a:t>que</a:t>
            </a:r>
            <a:r>
              <a:rPr lang="en-GB" sz="1200" u="none" strike="noStrike" kern="1200" baseline="0" dirty="0" smtClean="0">
                <a:solidFill>
                  <a:schemeClr val="tx1"/>
                </a:solidFill>
                <a:effectLst/>
                <a:latin typeface="+mn-lt"/>
                <a:ea typeface="+mn-ea"/>
                <a:cs typeface="+mn-cs"/>
              </a:rPr>
              <a:t> les </a:t>
            </a:r>
            <a:r>
              <a:rPr lang="en-GB" sz="1200" u="none" strike="noStrike" kern="1200" baseline="0" dirty="0" err="1" smtClean="0">
                <a:solidFill>
                  <a:schemeClr val="tx1"/>
                </a:solidFill>
                <a:effectLst/>
                <a:latin typeface="+mn-lt"/>
                <a:ea typeface="+mn-ea"/>
                <a:cs typeface="+mn-cs"/>
              </a:rPr>
              <a:t>professionnels</a:t>
            </a:r>
            <a:endParaRPr lang="en-GB" sz="1200" u="none" strike="noStrike" kern="1200" baseline="0" dirty="0" smtClean="0">
              <a:solidFill>
                <a:schemeClr val="tx1"/>
              </a:solidFill>
              <a:effectLst/>
              <a:latin typeface="+mn-lt"/>
              <a:ea typeface="+mn-ea"/>
              <a:cs typeface="+mn-cs"/>
            </a:endParaRPr>
          </a:p>
          <a:p>
            <a:pPr lvl="0" fontAlgn="base"/>
            <a:r>
              <a:rPr lang="en-GB" sz="1200" u="none" strike="noStrike" kern="1200" baseline="0" dirty="0" err="1" smtClean="0">
                <a:solidFill>
                  <a:schemeClr val="tx1"/>
                </a:solidFill>
                <a:effectLst/>
                <a:latin typeface="+mn-lt"/>
                <a:ea typeface="+mn-ea"/>
                <a:cs typeface="+mn-cs"/>
              </a:rPr>
              <a:t>Enfin</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c’est</a:t>
            </a:r>
            <a:r>
              <a:rPr lang="en-GB" sz="1200" u="none" strike="noStrike" kern="1200" baseline="0" dirty="0" smtClean="0">
                <a:solidFill>
                  <a:schemeClr val="tx1"/>
                </a:solidFill>
                <a:effectLst/>
                <a:latin typeface="+mn-lt"/>
                <a:ea typeface="+mn-ea"/>
                <a:cs typeface="+mn-cs"/>
              </a:rPr>
              <a:t> le </a:t>
            </a:r>
            <a:r>
              <a:rPr lang="en-GB" sz="1200" u="none" strike="noStrike" kern="1200" baseline="0" dirty="0" err="1" smtClean="0">
                <a:solidFill>
                  <a:schemeClr val="tx1"/>
                </a:solidFill>
                <a:effectLst/>
                <a:latin typeface="+mn-lt"/>
                <a:ea typeface="+mn-ea"/>
                <a:cs typeface="+mn-cs"/>
              </a:rPr>
              <a:t>cas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dans</a:t>
            </a:r>
            <a:r>
              <a:rPr lang="en-GB" sz="1200" u="none" strike="noStrike" kern="1200" baseline="0" dirty="0" smtClean="0">
                <a:solidFill>
                  <a:schemeClr val="tx1"/>
                </a:solidFill>
                <a:effectLst/>
                <a:latin typeface="+mn-lt"/>
                <a:ea typeface="+mn-ea"/>
                <a:cs typeface="+mn-cs"/>
              </a:rPr>
              <a:t> la </a:t>
            </a:r>
            <a:r>
              <a:rPr lang="en-GB" sz="1200" u="none" strike="noStrike" kern="1200" baseline="0" dirty="0" err="1" smtClean="0">
                <a:solidFill>
                  <a:schemeClr val="tx1"/>
                </a:solidFill>
                <a:effectLst/>
                <a:latin typeface="+mn-lt"/>
                <a:ea typeface="+mn-ea"/>
                <a:cs typeface="+mn-cs"/>
              </a:rPr>
              <a:t>majorite</a:t>
            </a:r>
            <a:r>
              <a:rPr lang="en-GB" sz="1200" u="none" strike="noStrike" kern="1200" baseline="0" dirty="0" smtClean="0">
                <a:solidFill>
                  <a:schemeClr val="tx1"/>
                </a:solidFill>
                <a:effectLst/>
                <a:latin typeface="+mn-lt"/>
                <a:ea typeface="+mn-ea"/>
                <a:cs typeface="+mn-cs"/>
              </a:rPr>
              <a:t> des </a:t>
            </a:r>
            <a:r>
              <a:rPr lang="en-GB" sz="1200" u="none" strike="noStrike" kern="1200" baseline="0" dirty="0" err="1" smtClean="0">
                <a:solidFill>
                  <a:schemeClr val="tx1"/>
                </a:solidFill>
                <a:effectLst/>
                <a:latin typeface="+mn-lt"/>
                <a:ea typeface="+mn-ea"/>
                <a:cs typeface="+mn-cs"/>
              </a:rPr>
              <a:t>entretiens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il</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existe</a:t>
            </a:r>
            <a:r>
              <a:rPr lang="en-GB" sz="1200" u="none" strike="noStrike" kern="1200" baseline="0" dirty="0" smtClean="0">
                <a:solidFill>
                  <a:schemeClr val="tx1"/>
                </a:solidFill>
                <a:effectLst/>
                <a:latin typeface="+mn-lt"/>
                <a:ea typeface="+mn-ea"/>
                <a:cs typeface="+mn-cs"/>
              </a:rPr>
              <a:t> un </a:t>
            </a:r>
            <a:r>
              <a:rPr lang="en-GB" sz="1200" u="none" strike="noStrike" kern="1200" baseline="0" dirty="0" err="1" smtClean="0">
                <a:solidFill>
                  <a:schemeClr val="tx1"/>
                </a:solidFill>
                <a:effectLst/>
                <a:latin typeface="+mn-lt"/>
                <a:ea typeface="+mn-ea"/>
                <a:cs typeface="+mn-cs"/>
              </a:rPr>
              <a:t>véritable</a:t>
            </a:r>
            <a:r>
              <a:rPr lang="en-GB" sz="1200" u="none" strike="noStrike" kern="1200" baseline="0" dirty="0" smtClean="0">
                <a:solidFill>
                  <a:schemeClr val="tx1"/>
                </a:solidFill>
                <a:effectLst/>
                <a:latin typeface="+mn-lt"/>
                <a:ea typeface="+mn-ea"/>
                <a:cs typeface="+mn-cs"/>
              </a:rPr>
              <a:t> sentiment </a:t>
            </a:r>
            <a:r>
              <a:rPr lang="en-GB" sz="1200" u="none" strike="noStrike" kern="1200" baseline="0" dirty="0" err="1" smtClean="0">
                <a:solidFill>
                  <a:schemeClr val="tx1"/>
                </a:solidFill>
                <a:effectLst/>
                <a:latin typeface="+mn-lt"/>
                <a:ea typeface="+mn-ea"/>
                <a:cs typeface="+mn-cs"/>
              </a:rPr>
              <a:t>d’attachement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envers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certains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porfessionnels</a:t>
            </a:r>
            <a:r>
              <a:rPr lang="en-GB" sz="1200" u="none" strike="noStrike" kern="1200" baseline="0" dirty="0" smtClean="0">
                <a:solidFill>
                  <a:schemeClr val="tx1"/>
                </a:solidFill>
                <a:effectLst/>
                <a:latin typeface="+mn-lt"/>
                <a:ea typeface="+mn-ea"/>
                <a:cs typeface="+mn-cs"/>
              </a:rPr>
              <a:t>.</a:t>
            </a:r>
          </a:p>
          <a:p>
            <a:pPr lvl="0" fontAlgn="base"/>
            <a:endParaRPr lang="en-GB" sz="1200" u="none" strike="noStrike" kern="1200" dirty="0" smtClean="0">
              <a:solidFill>
                <a:schemeClr val="tx1"/>
              </a:solidFill>
              <a:effectLst/>
              <a:latin typeface="+mn-lt"/>
              <a:ea typeface="+mn-ea"/>
              <a:cs typeface="+mn-cs"/>
            </a:endParaRPr>
          </a:p>
          <a:p>
            <a:pPr lvl="0" fontAlgn="base"/>
            <a:endParaRPr lang="en-GB" sz="120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13</a:t>
            </a:fld>
            <a:endParaRPr lang="en-GB" dirty="0"/>
          </a:p>
        </p:txBody>
      </p:sp>
    </p:spTree>
    <p:extLst>
      <p:ext uri="{BB962C8B-B14F-4D97-AF65-F5344CB8AC3E}">
        <p14:creationId xmlns:p14="http://schemas.microsoft.com/office/powerpoint/2010/main" val="497150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GB" sz="1200" u="none" strike="noStrike" kern="1200" dirty="0" err="1" smtClean="0">
                <a:solidFill>
                  <a:schemeClr val="tx1"/>
                </a:solidFill>
                <a:effectLst/>
                <a:latin typeface="+mn-lt"/>
                <a:ea typeface="+mn-ea"/>
                <a:cs typeface="+mn-cs"/>
              </a:rPr>
              <a:t>L’attitude</a:t>
            </a:r>
            <a:r>
              <a:rPr lang="en-GB" sz="1200" u="none" strike="noStrike" kern="1200" dirty="0" smtClean="0">
                <a:solidFill>
                  <a:schemeClr val="tx1"/>
                </a:solidFill>
                <a:effectLst/>
                <a:latin typeface="+mn-lt"/>
                <a:ea typeface="+mn-ea"/>
                <a:cs typeface="+mn-cs"/>
              </a:rPr>
              <a:t> des femmes </a:t>
            </a:r>
            <a:r>
              <a:rPr lang="en-GB" sz="1200" u="none" strike="noStrike" kern="1200" dirty="0" err="1" smtClean="0">
                <a:solidFill>
                  <a:schemeClr val="tx1"/>
                </a:solidFill>
                <a:effectLst/>
                <a:latin typeface="+mn-lt"/>
                <a:ea typeface="+mn-ea"/>
                <a:cs typeface="+mn-cs"/>
              </a:rPr>
              <a:t>envers</a:t>
            </a:r>
            <a:r>
              <a:rPr lang="en-GB" sz="1200" u="none" strike="noStrike" kern="1200" dirty="0" smtClean="0">
                <a:solidFill>
                  <a:schemeClr val="tx1"/>
                </a:solidFill>
                <a:effectLst/>
                <a:latin typeface="+mn-lt"/>
                <a:ea typeface="+mn-ea"/>
                <a:cs typeface="+mn-cs"/>
              </a:rPr>
              <a:t> les </a:t>
            </a:r>
            <a:r>
              <a:rPr lang="en-GB" sz="1200" u="none" strike="noStrike" kern="1200" dirty="0" err="1" smtClean="0">
                <a:solidFill>
                  <a:schemeClr val="tx1"/>
                </a:solidFill>
                <a:effectLst/>
                <a:latin typeface="+mn-lt"/>
                <a:ea typeface="+mn-ea"/>
                <a:cs typeface="+mn-cs"/>
              </a:rPr>
              <a:t>professionnels</a:t>
            </a:r>
            <a:r>
              <a:rPr lang="en-GB" sz="1200" u="none" strike="noStrike" kern="1200" baseline="0" dirty="0" smtClean="0">
                <a:solidFill>
                  <a:schemeClr val="tx1"/>
                </a:solidFill>
                <a:effectLst/>
                <a:latin typeface="+mn-lt"/>
                <a:ea typeface="+mn-ea"/>
                <a:cs typeface="+mn-cs"/>
              </a:rPr>
              <a:t> qui les </a:t>
            </a:r>
            <a:r>
              <a:rPr lang="en-GB" sz="1200" u="none" strike="noStrike" kern="1200" baseline="0" dirty="0" err="1" smtClean="0">
                <a:solidFill>
                  <a:schemeClr val="tx1"/>
                </a:solidFill>
                <a:effectLst/>
                <a:latin typeface="+mn-lt"/>
                <a:ea typeface="+mn-ea"/>
                <a:cs typeface="+mn-cs"/>
              </a:rPr>
              <a:t>ont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suivi</a:t>
            </a:r>
            <a:r>
              <a:rPr lang="en-GB" sz="1200" u="none" strike="noStrike" kern="1200" baseline="0" dirty="0" smtClean="0">
                <a:solidFill>
                  <a:schemeClr val="tx1"/>
                </a:solidFill>
                <a:effectLst/>
                <a:latin typeface="+mn-lt"/>
                <a:ea typeface="+mn-ea"/>
                <a:cs typeface="+mn-cs"/>
              </a:rPr>
              <a:t> pendant la </a:t>
            </a:r>
            <a:r>
              <a:rPr lang="en-GB" sz="1200" u="none" strike="noStrike" kern="1200" baseline="0" dirty="0" err="1" smtClean="0">
                <a:solidFill>
                  <a:schemeClr val="tx1"/>
                </a:solidFill>
                <a:effectLst/>
                <a:latin typeface="+mn-lt"/>
                <a:ea typeface="+mn-ea"/>
                <a:cs typeface="+mn-cs"/>
              </a:rPr>
              <a:t>grossesse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est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intéressante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Elles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sont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généralement</a:t>
            </a:r>
            <a:r>
              <a:rPr lang="en-GB" sz="1200" u="none" strike="noStrike" kern="1200" baseline="0" dirty="0" smtClean="0">
                <a:solidFill>
                  <a:schemeClr val="tx1"/>
                </a:solidFill>
                <a:effectLst/>
                <a:latin typeface="+mn-lt"/>
                <a:ea typeface="+mn-ea"/>
                <a:cs typeface="+mn-cs"/>
              </a:rPr>
              <a:t> en accord pour dire </a:t>
            </a:r>
            <a:r>
              <a:rPr lang="en-GB" sz="1200" u="none" strike="noStrike" kern="1200" baseline="0" dirty="0" err="1" smtClean="0">
                <a:solidFill>
                  <a:schemeClr val="tx1"/>
                </a:solidFill>
                <a:effectLst/>
                <a:latin typeface="+mn-lt"/>
                <a:ea typeface="+mn-ea"/>
                <a:cs typeface="+mn-cs"/>
              </a:rPr>
              <a:t>que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ls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professionnels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craignent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leur</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réactions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notamment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lorsque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l’anomalie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aurait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pu</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être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détectée</a:t>
            </a:r>
            <a:r>
              <a:rPr lang="en-GB" sz="1200" u="none" strike="noStrike" kern="1200" baseline="0" dirty="0" smtClean="0">
                <a:solidFill>
                  <a:schemeClr val="tx1"/>
                </a:solidFill>
                <a:effectLst/>
                <a:latin typeface="+mn-lt"/>
                <a:ea typeface="+mn-ea"/>
                <a:cs typeface="+mn-cs"/>
              </a:rPr>
              <a:t> in utero. Il </a:t>
            </a:r>
            <a:r>
              <a:rPr lang="en-GB" sz="1200" u="none" strike="noStrike" kern="1200" baseline="0" dirty="0" err="1" smtClean="0">
                <a:solidFill>
                  <a:schemeClr val="tx1"/>
                </a:solidFill>
                <a:effectLst/>
                <a:latin typeface="+mn-lt"/>
                <a:ea typeface="+mn-ea"/>
                <a:cs typeface="+mn-cs"/>
              </a:rPr>
              <a:t>existe</a:t>
            </a:r>
            <a:r>
              <a:rPr lang="en-GB" sz="1200" u="none" strike="noStrike" kern="1200" baseline="0" dirty="0" smtClean="0">
                <a:solidFill>
                  <a:schemeClr val="tx1"/>
                </a:solidFill>
                <a:effectLst/>
                <a:latin typeface="+mn-lt"/>
                <a:ea typeface="+mn-ea"/>
                <a:cs typeface="+mn-cs"/>
              </a:rPr>
              <a:t> un </a:t>
            </a:r>
            <a:r>
              <a:rPr lang="en-GB" sz="1200" u="none" strike="noStrike" kern="1200" baseline="0" dirty="0" err="1" smtClean="0">
                <a:solidFill>
                  <a:schemeClr val="tx1"/>
                </a:solidFill>
                <a:effectLst/>
                <a:latin typeface="+mn-lt"/>
                <a:ea typeface="+mn-ea"/>
                <a:cs typeface="+mn-cs"/>
              </a:rPr>
              <a:t>véritable</a:t>
            </a:r>
            <a:r>
              <a:rPr lang="en-GB" sz="1200" u="none" strike="noStrike" kern="1200" baseline="0" dirty="0" smtClean="0">
                <a:solidFill>
                  <a:schemeClr val="tx1"/>
                </a:solidFill>
                <a:effectLst/>
                <a:latin typeface="+mn-lt"/>
                <a:ea typeface="+mn-ea"/>
                <a:cs typeface="+mn-cs"/>
              </a:rPr>
              <a:t> spectre de la litigation et des </a:t>
            </a:r>
            <a:r>
              <a:rPr lang="en-GB" sz="1200" u="none" strike="noStrike" kern="1200" baseline="0" dirty="0" err="1" smtClean="0">
                <a:solidFill>
                  <a:schemeClr val="tx1"/>
                </a:solidFill>
                <a:effectLst/>
                <a:latin typeface="+mn-lt"/>
                <a:ea typeface="+mn-ea"/>
                <a:cs typeface="+mn-cs"/>
              </a:rPr>
              <a:t>poursuites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judiciaires</a:t>
            </a:r>
            <a:endParaRPr lang="en-GB" sz="1200" u="none" strike="noStrike" kern="1200" baseline="0" dirty="0" smtClean="0">
              <a:solidFill>
                <a:schemeClr val="tx1"/>
              </a:solidFill>
              <a:effectLst/>
              <a:latin typeface="+mn-lt"/>
              <a:ea typeface="+mn-ea"/>
              <a:cs typeface="+mn-cs"/>
            </a:endParaRPr>
          </a:p>
          <a:p>
            <a:endParaRPr lang="en-GB" sz="1200" u="none" strike="noStrike" kern="1200" baseline="0" dirty="0" smtClean="0">
              <a:solidFill>
                <a:schemeClr val="tx1"/>
              </a:solidFill>
              <a:effectLst/>
              <a:latin typeface="+mn-lt"/>
              <a:ea typeface="+mn-ea"/>
              <a:cs typeface="+mn-cs"/>
            </a:endParaRPr>
          </a:p>
          <a:p>
            <a:r>
              <a:rPr lang="en-GB" sz="1200" u="none" strike="noStrike" kern="1200" baseline="0" dirty="0" err="1" smtClean="0">
                <a:solidFill>
                  <a:schemeClr val="tx1"/>
                </a:solidFill>
                <a:effectLst/>
                <a:latin typeface="+mn-lt"/>
                <a:ea typeface="+mn-ea"/>
                <a:cs typeface="+mn-cs"/>
              </a:rPr>
              <a:t>Mais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elles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concluent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également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que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l’erreur</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est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humaine</a:t>
            </a:r>
            <a:r>
              <a:rPr lang="en-GB" sz="1200" u="none" strike="noStrike" kern="1200" baseline="0" dirty="0" smtClean="0">
                <a:solidFill>
                  <a:schemeClr val="tx1"/>
                </a:solidFill>
                <a:effectLst/>
                <a:latin typeface="+mn-lt"/>
                <a:ea typeface="+mn-ea"/>
                <a:cs typeface="+mn-cs"/>
              </a:rPr>
              <a:t> et </a:t>
            </a:r>
            <a:r>
              <a:rPr lang="en-GB" sz="1200" u="none" strike="noStrike" kern="1200" baseline="0" dirty="0" err="1" smtClean="0">
                <a:solidFill>
                  <a:schemeClr val="tx1"/>
                </a:solidFill>
                <a:effectLst/>
                <a:latin typeface="+mn-lt"/>
                <a:ea typeface="+mn-ea"/>
                <a:cs typeface="+mn-cs"/>
              </a:rPr>
              <a:t>vont</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même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jusqu’a</a:t>
            </a:r>
            <a:r>
              <a:rPr lang="en-GB" sz="1200" u="none" strike="noStrike" kern="1200" baseline="0" dirty="0" smtClean="0">
                <a:solidFill>
                  <a:schemeClr val="tx1"/>
                </a:solidFill>
                <a:effectLst/>
                <a:latin typeface="+mn-lt"/>
                <a:ea typeface="+mn-ea"/>
                <a:cs typeface="+mn-cs"/>
              </a:rPr>
              <a:t> faire des </a:t>
            </a:r>
            <a:r>
              <a:rPr lang="en-GB" sz="1200" u="none" strike="noStrike" kern="1200" baseline="0" dirty="0" err="1" smtClean="0">
                <a:solidFill>
                  <a:schemeClr val="tx1"/>
                </a:solidFill>
                <a:effectLst/>
                <a:latin typeface="+mn-lt"/>
                <a:ea typeface="+mn-ea"/>
                <a:cs typeface="+mn-cs"/>
              </a:rPr>
              <a:t>parallèle</a:t>
            </a:r>
            <a:r>
              <a:rPr lang="en-GB" sz="1200" u="none" strike="noStrike" kern="1200" baseline="0" dirty="0" smtClean="0">
                <a:solidFill>
                  <a:schemeClr val="tx1"/>
                </a:solidFill>
                <a:effectLst/>
                <a:latin typeface="+mn-lt"/>
                <a:ea typeface="+mn-ea"/>
                <a:cs typeface="+mn-cs"/>
              </a:rPr>
              <a:t> avec </a:t>
            </a:r>
            <a:r>
              <a:rPr lang="en-GB" sz="1200" u="none" strike="noStrike" kern="1200" baseline="0" dirty="0" err="1" smtClean="0">
                <a:solidFill>
                  <a:schemeClr val="tx1"/>
                </a:solidFill>
                <a:effectLst/>
                <a:latin typeface="+mn-lt"/>
                <a:ea typeface="+mn-ea"/>
                <a:cs typeface="+mn-cs"/>
              </a:rPr>
              <a:t>leur</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propres</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erreurs</a:t>
            </a:r>
            <a:r>
              <a:rPr lang="en-GB" sz="1200" u="none" strike="noStrike" kern="1200" baseline="0" dirty="0" smtClean="0">
                <a:solidFill>
                  <a:schemeClr val="tx1"/>
                </a:solidFill>
                <a:effectLst/>
                <a:latin typeface="+mn-lt"/>
                <a:ea typeface="+mn-ea"/>
                <a:cs typeface="+mn-cs"/>
              </a:rPr>
              <a:t>. Est-</a:t>
            </a:r>
            <a:r>
              <a:rPr lang="en-GB" sz="1200" u="none" strike="noStrike" kern="1200" baseline="0" dirty="0" err="1" smtClean="0">
                <a:solidFill>
                  <a:schemeClr val="tx1"/>
                </a:solidFill>
                <a:effectLst/>
                <a:latin typeface="+mn-lt"/>
                <a:ea typeface="+mn-ea"/>
                <a:cs typeface="+mn-cs"/>
              </a:rPr>
              <a:t>ce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une</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facon</a:t>
            </a:r>
            <a:r>
              <a:rPr lang="en-GB" sz="1200" u="none" strike="noStrike" kern="1200" baseline="0" dirty="0" smtClean="0">
                <a:solidFill>
                  <a:schemeClr val="tx1"/>
                </a:solidFill>
                <a:effectLst/>
                <a:latin typeface="+mn-lt"/>
                <a:ea typeface="+mn-ea"/>
                <a:cs typeface="+mn-cs"/>
              </a:rPr>
              <a:t> </a:t>
            </a:r>
            <a:r>
              <a:rPr lang="en-GB" sz="1200" u="none" strike="noStrike" kern="1200" baseline="0" dirty="0" err="1" smtClean="0">
                <a:solidFill>
                  <a:schemeClr val="tx1"/>
                </a:solidFill>
                <a:effectLst/>
                <a:latin typeface="+mn-lt"/>
                <a:ea typeface="+mn-ea"/>
                <a:cs typeface="+mn-cs"/>
              </a:rPr>
              <a:t>d’excuser</a:t>
            </a:r>
            <a:r>
              <a:rPr lang="en-GB" sz="1200" u="none" strike="noStrike" kern="1200" baseline="0" dirty="0" smtClean="0">
                <a:solidFill>
                  <a:schemeClr val="tx1"/>
                </a:solidFill>
                <a:effectLst/>
                <a:latin typeface="+mn-lt"/>
                <a:ea typeface="+mn-ea"/>
                <a:cs typeface="+mn-cs"/>
              </a:rPr>
              <a:t>, de </a:t>
            </a:r>
            <a:r>
              <a:rPr lang="en-GB" sz="1200" u="none" strike="noStrike" kern="1200" baseline="0" dirty="0" err="1" smtClean="0">
                <a:solidFill>
                  <a:schemeClr val="tx1"/>
                </a:solidFill>
                <a:effectLst/>
                <a:latin typeface="+mn-lt"/>
                <a:ea typeface="+mn-ea"/>
                <a:cs typeface="+mn-cs"/>
              </a:rPr>
              <a:t>relativiser</a:t>
            </a:r>
            <a:r>
              <a:rPr lang="en-GB" sz="1200" u="none" strike="noStrike" kern="1200" baseline="0" dirty="0" smtClean="0">
                <a:solidFill>
                  <a:schemeClr val="tx1"/>
                </a:solidFill>
                <a:effectLst/>
                <a:latin typeface="+mn-lt"/>
                <a:ea typeface="+mn-ea"/>
                <a:cs typeface="+mn-cs"/>
              </a:rPr>
              <a:t> la situation?</a:t>
            </a:r>
            <a:endParaRPr lang="en-GB" sz="1200" u="none" strike="noStrike" kern="1200" dirty="0" smtClean="0">
              <a:solidFill>
                <a:schemeClr val="tx1"/>
              </a:solidFill>
              <a:effectLst/>
              <a:latin typeface="+mn-lt"/>
              <a:ea typeface="+mn-ea"/>
              <a:cs typeface="+mn-cs"/>
            </a:endParaRPr>
          </a:p>
          <a:p>
            <a:endParaRPr lang="en-GB" sz="120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14</a:t>
            </a:fld>
            <a:endParaRPr lang="en-GB" dirty="0"/>
          </a:p>
        </p:txBody>
      </p:sp>
    </p:spTree>
    <p:extLst>
      <p:ext uri="{BB962C8B-B14F-4D97-AF65-F5344CB8AC3E}">
        <p14:creationId xmlns:p14="http://schemas.microsoft.com/office/powerpoint/2010/main" val="2239805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GB" sz="1200" b="0" kern="1200" dirty="0">
                <a:solidFill>
                  <a:schemeClr val="tx1"/>
                </a:solidFill>
                <a:effectLst/>
                <a:latin typeface="+mn-lt"/>
                <a:ea typeface="+mn-ea"/>
                <a:cs typeface="+mn-cs"/>
              </a:rPr>
              <a:t>Pour </a:t>
            </a:r>
            <a:r>
              <a:rPr lang="en-GB" sz="1200" b="0" kern="1200" dirty="0" err="1">
                <a:solidFill>
                  <a:schemeClr val="tx1"/>
                </a:solidFill>
                <a:effectLst/>
                <a:latin typeface="+mn-lt"/>
                <a:ea typeface="+mn-ea"/>
                <a:cs typeface="+mn-cs"/>
              </a:rPr>
              <a:t>expliquer</a:t>
            </a:r>
            <a:r>
              <a:rPr lang="en-GB" sz="1200" b="0" kern="1200" dirty="0">
                <a:solidFill>
                  <a:schemeClr val="tx1"/>
                </a:solidFill>
                <a:effectLst/>
                <a:latin typeface="+mn-lt"/>
                <a:ea typeface="+mn-ea"/>
                <a:cs typeface="+mn-cs"/>
              </a:rPr>
              <a:t> le</a:t>
            </a:r>
            <a:r>
              <a:rPr lang="en-GB" sz="1200" b="0" kern="1200" baseline="0" dirty="0">
                <a:solidFill>
                  <a:schemeClr val="tx1"/>
                </a:solidFill>
                <a:effectLst/>
                <a:latin typeface="+mn-lt"/>
                <a:ea typeface="+mn-ea"/>
                <a:cs typeface="+mn-cs"/>
              </a:rPr>
              <a:t> fait que les anomalies </a:t>
            </a:r>
            <a:r>
              <a:rPr lang="en-GB" sz="1200" b="0" kern="1200" baseline="0" dirty="0" err="1">
                <a:solidFill>
                  <a:schemeClr val="tx1"/>
                </a:solidFill>
                <a:effectLst/>
                <a:latin typeface="+mn-lt"/>
                <a:ea typeface="+mn-ea"/>
                <a:cs typeface="+mn-cs"/>
              </a:rPr>
              <a:t>n’aient</a:t>
            </a:r>
            <a:r>
              <a:rPr lang="en-GB" sz="1200" b="0" kern="1200" baseline="0" dirty="0">
                <a:solidFill>
                  <a:schemeClr val="tx1"/>
                </a:solidFill>
                <a:effectLst/>
                <a:latin typeface="+mn-lt"/>
                <a:ea typeface="+mn-ea"/>
                <a:cs typeface="+mn-cs"/>
              </a:rPr>
              <a:t> pas </a:t>
            </a:r>
            <a:r>
              <a:rPr lang="en-GB" sz="1200" b="0" kern="1200" baseline="0" dirty="0" err="1">
                <a:solidFill>
                  <a:schemeClr val="tx1"/>
                </a:solidFill>
                <a:effectLst/>
                <a:latin typeface="+mn-lt"/>
                <a:ea typeface="+mn-ea"/>
                <a:cs typeface="+mn-cs"/>
              </a:rPr>
              <a:t>été</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détectées</a:t>
            </a:r>
            <a:r>
              <a:rPr lang="en-GB" sz="1200" b="0" kern="1200" baseline="0" dirty="0">
                <a:solidFill>
                  <a:schemeClr val="tx1"/>
                </a:solidFill>
                <a:effectLst/>
                <a:latin typeface="+mn-lt"/>
                <a:ea typeface="+mn-ea"/>
                <a:cs typeface="+mn-cs"/>
              </a:rPr>
              <a:t>, les femmes </a:t>
            </a:r>
            <a:r>
              <a:rPr lang="en-GB" sz="1200" b="0" kern="1200" baseline="0" dirty="0" err="1">
                <a:solidFill>
                  <a:schemeClr val="tx1"/>
                </a:solidFill>
                <a:effectLst/>
                <a:latin typeface="+mn-lt"/>
                <a:ea typeface="+mn-ea"/>
                <a:cs typeface="+mn-cs"/>
              </a:rPr>
              <a:t>mettent</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en</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avant</a:t>
            </a:r>
            <a:r>
              <a:rPr lang="en-GB" sz="1200" b="0" kern="1200" baseline="0" dirty="0">
                <a:solidFill>
                  <a:schemeClr val="tx1"/>
                </a:solidFill>
                <a:effectLst/>
                <a:latin typeface="+mn-lt"/>
                <a:ea typeface="+mn-ea"/>
                <a:cs typeface="+mn-cs"/>
              </a:rPr>
              <a:t> des technologies </a:t>
            </a:r>
            <a:r>
              <a:rPr lang="en-GB" sz="1200" b="0" kern="1200" baseline="0" dirty="0" err="1">
                <a:solidFill>
                  <a:schemeClr val="tx1"/>
                </a:solidFill>
                <a:effectLst/>
                <a:latin typeface="+mn-lt"/>
                <a:ea typeface="+mn-ea"/>
                <a:cs typeface="+mn-cs"/>
              </a:rPr>
              <a:t>viellissantes</a:t>
            </a:r>
            <a:r>
              <a:rPr lang="en-GB" sz="1200" b="0" kern="1200" baseline="0" dirty="0">
                <a:solidFill>
                  <a:schemeClr val="tx1"/>
                </a:solidFill>
                <a:effectLst/>
                <a:latin typeface="+mn-lt"/>
                <a:ea typeface="+mn-ea"/>
                <a:cs typeface="+mn-cs"/>
              </a:rPr>
              <a:t> et un </a:t>
            </a:r>
            <a:r>
              <a:rPr lang="en-GB" sz="1200" b="0" kern="1200" baseline="0" dirty="0" err="1">
                <a:solidFill>
                  <a:schemeClr val="tx1"/>
                </a:solidFill>
                <a:effectLst/>
                <a:latin typeface="+mn-lt"/>
                <a:ea typeface="+mn-ea"/>
                <a:cs typeface="+mn-cs"/>
              </a:rPr>
              <a:t>manque</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d’expertise</a:t>
            </a:r>
            <a:r>
              <a:rPr lang="en-GB" sz="1200" b="0" kern="1200" baseline="0" dirty="0">
                <a:solidFill>
                  <a:schemeClr val="tx1"/>
                </a:solidFill>
                <a:effectLst/>
                <a:latin typeface="+mn-lt"/>
                <a:ea typeface="+mn-ea"/>
                <a:cs typeface="+mn-cs"/>
              </a:rPr>
              <a:t> des </a:t>
            </a:r>
            <a:r>
              <a:rPr lang="en-GB" sz="1200" b="0" kern="1200" baseline="0" dirty="0" err="1">
                <a:solidFill>
                  <a:schemeClr val="tx1"/>
                </a:solidFill>
                <a:effectLst/>
                <a:latin typeface="+mn-lt"/>
                <a:ea typeface="+mn-ea"/>
                <a:cs typeface="+mn-cs"/>
              </a:rPr>
              <a:t>praticiens</a:t>
            </a:r>
            <a:r>
              <a:rPr lang="en-GB" sz="1200" b="0" kern="1200" baseline="0" dirty="0">
                <a:solidFill>
                  <a:schemeClr val="tx1"/>
                </a:solidFill>
                <a:effectLst/>
                <a:latin typeface="+mn-lt"/>
                <a:ea typeface="+mn-ea"/>
                <a:cs typeface="+mn-cs"/>
              </a:rPr>
              <a:t>;  et, </a:t>
            </a:r>
            <a:r>
              <a:rPr lang="en-GB" sz="1200" b="0" kern="1200" baseline="0" dirty="0" err="1">
                <a:solidFill>
                  <a:schemeClr val="tx1"/>
                </a:solidFill>
                <a:effectLst/>
                <a:latin typeface="+mn-lt"/>
                <a:ea typeface="+mn-ea"/>
                <a:cs typeface="+mn-cs"/>
              </a:rPr>
              <a:t>dans</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certains</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cas</a:t>
            </a:r>
            <a:r>
              <a:rPr lang="en-GB" sz="1200" b="0" kern="1200" baseline="0" dirty="0">
                <a:solidFill>
                  <a:schemeClr val="tx1"/>
                </a:solidFill>
                <a:effectLst/>
                <a:latin typeface="+mn-lt"/>
                <a:ea typeface="+mn-ea"/>
                <a:cs typeface="+mn-cs"/>
              </a:rPr>
              <a:t>, le fait que </a:t>
            </a:r>
            <a:r>
              <a:rPr lang="en-GB" sz="1200" b="0" kern="1200" baseline="0" dirty="0" err="1">
                <a:solidFill>
                  <a:schemeClr val="tx1"/>
                </a:solidFill>
                <a:effectLst/>
                <a:latin typeface="+mn-lt"/>
                <a:ea typeface="+mn-ea"/>
                <a:cs typeface="+mn-cs"/>
              </a:rPr>
              <a:t>ces</a:t>
            </a:r>
            <a:r>
              <a:rPr lang="en-GB" sz="1200" b="0" kern="1200" baseline="0" dirty="0">
                <a:solidFill>
                  <a:schemeClr val="tx1"/>
                </a:solidFill>
                <a:effectLst/>
                <a:latin typeface="+mn-lt"/>
                <a:ea typeface="+mn-ea"/>
                <a:cs typeface="+mn-cs"/>
              </a:rPr>
              <a:t> anomalies </a:t>
            </a:r>
            <a:r>
              <a:rPr lang="en-GB" sz="1200" b="0" kern="1200" baseline="0" dirty="0" err="1">
                <a:solidFill>
                  <a:schemeClr val="tx1"/>
                </a:solidFill>
                <a:effectLst/>
                <a:latin typeface="+mn-lt"/>
                <a:ea typeface="+mn-ea"/>
                <a:cs typeface="+mn-cs"/>
              </a:rPr>
              <a:t>sont</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extrêmement</a:t>
            </a:r>
            <a:r>
              <a:rPr lang="en-GB" sz="1200" b="0"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difficiles</a:t>
            </a:r>
            <a:r>
              <a:rPr lang="en-GB" sz="1200" b="0" kern="1200" baseline="0" dirty="0">
                <a:solidFill>
                  <a:schemeClr val="tx1"/>
                </a:solidFill>
                <a:effectLst/>
                <a:latin typeface="+mn-lt"/>
                <a:ea typeface="+mn-ea"/>
                <a:cs typeface="+mn-cs"/>
              </a:rPr>
              <a:t> à </a:t>
            </a:r>
            <a:r>
              <a:rPr lang="en-GB" sz="1200" b="0" kern="1200" baseline="0" dirty="0" err="1">
                <a:solidFill>
                  <a:schemeClr val="tx1"/>
                </a:solidFill>
                <a:effectLst/>
                <a:latin typeface="+mn-lt"/>
                <a:ea typeface="+mn-ea"/>
                <a:cs typeface="+mn-cs"/>
              </a:rPr>
              <a:t>détecter</a:t>
            </a:r>
            <a:r>
              <a:rPr lang="en-GB" sz="1200" b="0" kern="1200" baseline="0" dirty="0">
                <a:solidFill>
                  <a:schemeClr val="tx1"/>
                </a:solidFill>
                <a:effectLst/>
                <a:latin typeface="+mn-lt"/>
                <a:ea typeface="+mn-ea"/>
                <a:cs typeface="+mn-cs"/>
              </a:rPr>
              <a:t> in utero</a:t>
            </a:r>
          </a:p>
          <a:p>
            <a:endParaRPr lang="en-GB" sz="1200" b="0" kern="1200" baseline="0" dirty="0">
              <a:solidFill>
                <a:schemeClr val="tx1"/>
              </a:solidFill>
              <a:effectLst/>
              <a:latin typeface="+mn-lt"/>
              <a:ea typeface="+mn-ea"/>
              <a:cs typeface="+mn-cs"/>
            </a:endParaRPr>
          </a:p>
          <a:p>
            <a:r>
              <a:rPr lang="en-GB" sz="1200" b="0" u="none" strike="noStrike" kern="1200" baseline="0" dirty="0" err="1">
                <a:solidFill>
                  <a:schemeClr val="tx1"/>
                </a:solidFill>
                <a:effectLst/>
                <a:latin typeface="+mn-lt"/>
                <a:ea typeface="+mn-ea"/>
                <a:cs typeface="+mn-cs"/>
              </a:rPr>
              <a:t>Elles</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s’en</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remettent</a:t>
            </a:r>
            <a:r>
              <a:rPr lang="en-GB" sz="1200" b="0" u="none" strike="noStrike" kern="1200" baseline="0" dirty="0">
                <a:solidFill>
                  <a:schemeClr val="tx1"/>
                </a:solidFill>
                <a:effectLst/>
                <a:latin typeface="+mn-lt"/>
                <a:ea typeface="+mn-ea"/>
                <a:cs typeface="+mn-cs"/>
              </a:rPr>
              <a:t> </a:t>
            </a:r>
            <a:r>
              <a:rPr lang="en-GB" sz="1200" b="0" kern="1200" baseline="0" dirty="0" err="1">
                <a:solidFill>
                  <a:schemeClr val="tx1"/>
                </a:solidFill>
                <a:effectLst/>
                <a:latin typeface="+mn-lt"/>
                <a:ea typeface="+mn-ea"/>
                <a:cs typeface="+mn-cs"/>
              </a:rPr>
              <a:t>é</a:t>
            </a:r>
            <a:r>
              <a:rPr lang="en-GB" sz="1200" b="0" u="none" strike="noStrike" kern="1200" baseline="0" dirty="0" err="1">
                <a:solidFill>
                  <a:schemeClr val="tx1"/>
                </a:solidFill>
                <a:effectLst/>
                <a:latin typeface="+mn-lt"/>
                <a:ea typeface="+mn-ea"/>
                <a:cs typeface="+mn-cs"/>
              </a:rPr>
              <a:t>galement</a:t>
            </a:r>
            <a:r>
              <a:rPr lang="en-GB" sz="1200" b="0" u="none" strike="noStrike" kern="1200" baseline="0" dirty="0">
                <a:solidFill>
                  <a:schemeClr val="tx1"/>
                </a:solidFill>
                <a:effectLst/>
                <a:latin typeface="+mn-lt"/>
                <a:ea typeface="+mn-ea"/>
                <a:cs typeface="+mn-cs"/>
              </a:rPr>
              <a:t> à la </a:t>
            </a:r>
            <a:r>
              <a:rPr lang="en-GB" sz="1200" b="0" u="none" strike="noStrike" kern="1200" baseline="0" dirty="0" err="1">
                <a:solidFill>
                  <a:schemeClr val="tx1"/>
                </a:solidFill>
                <a:effectLst/>
                <a:latin typeface="+mn-lt"/>
                <a:ea typeface="+mn-ea"/>
                <a:cs typeface="+mn-cs"/>
              </a:rPr>
              <a:t>r</a:t>
            </a:r>
            <a:r>
              <a:rPr lang="en-GB" sz="1200" b="0" kern="1200" baseline="0" dirty="0" err="1">
                <a:solidFill>
                  <a:schemeClr val="tx1"/>
                </a:solidFill>
                <a:effectLst/>
                <a:latin typeface="+mn-lt"/>
                <a:ea typeface="+mn-ea"/>
                <a:cs typeface="+mn-cs"/>
              </a:rPr>
              <a:t>é</a:t>
            </a:r>
            <a:r>
              <a:rPr lang="en-GB" sz="1200" b="0" u="none" strike="noStrike" kern="1200" baseline="0" dirty="0" err="1">
                <a:solidFill>
                  <a:schemeClr val="tx1"/>
                </a:solidFill>
                <a:effectLst/>
                <a:latin typeface="+mn-lt"/>
                <a:ea typeface="+mn-ea"/>
                <a:cs typeface="+mn-cs"/>
              </a:rPr>
              <a:t>action</a:t>
            </a:r>
            <a:r>
              <a:rPr lang="en-GB" sz="1200" b="0" u="none" strike="noStrike" kern="1200" baseline="0" dirty="0">
                <a:solidFill>
                  <a:schemeClr val="tx1"/>
                </a:solidFill>
                <a:effectLst/>
                <a:latin typeface="+mn-lt"/>
                <a:ea typeface="+mn-ea"/>
                <a:cs typeface="+mn-cs"/>
              </a:rPr>
              <a:t> du </a:t>
            </a:r>
            <a:r>
              <a:rPr lang="en-GB" sz="1200" b="0" u="none" strike="noStrike" kern="1200" baseline="0" dirty="0" err="1">
                <a:solidFill>
                  <a:schemeClr val="tx1"/>
                </a:solidFill>
                <a:effectLst/>
                <a:latin typeface="+mn-lt"/>
                <a:ea typeface="+mn-ea"/>
                <a:cs typeface="+mn-cs"/>
              </a:rPr>
              <a:t>praticien</a:t>
            </a:r>
            <a:r>
              <a:rPr lang="en-GB" sz="1200" b="0" u="none" strike="noStrike" kern="1200" baseline="0" dirty="0">
                <a:solidFill>
                  <a:schemeClr val="tx1"/>
                </a:solidFill>
                <a:effectLst/>
                <a:latin typeface="+mn-lt"/>
                <a:ea typeface="+mn-ea"/>
                <a:cs typeface="+mn-cs"/>
              </a:rPr>
              <a:t> et </a:t>
            </a:r>
            <a:r>
              <a:rPr lang="en-GB" sz="1200" b="0" u="none" strike="noStrike" kern="1200" baseline="0" dirty="0" err="1">
                <a:solidFill>
                  <a:schemeClr val="tx1"/>
                </a:solidFill>
                <a:effectLst/>
                <a:latin typeface="+mn-lt"/>
                <a:ea typeface="+mn-ea"/>
                <a:cs typeface="+mn-cs"/>
              </a:rPr>
              <a:t>considère</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une</a:t>
            </a:r>
            <a:r>
              <a:rPr lang="en-GB" sz="1200" b="0" u="none" strike="noStrike" kern="1200" baseline="0" dirty="0">
                <a:solidFill>
                  <a:schemeClr val="tx1"/>
                </a:solidFill>
                <a:effectLst/>
                <a:latin typeface="+mn-lt"/>
                <a:ea typeface="+mn-ea"/>
                <a:cs typeface="+mn-cs"/>
              </a:rPr>
              <a:t> remise </a:t>
            </a:r>
            <a:r>
              <a:rPr lang="en-GB" sz="1200" b="0" u="none" strike="noStrike" kern="1200" baseline="0" dirty="0" err="1">
                <a:solidFill>
                  <a:schemeClr val="tx1"/>
                </a:solidFill>
                <a:effectLst/>
                <a:latin typeface="+mn-lt"/>
                <a:ea typeface="+mn-ea"/>
                <a:cs typeface="+mn-cs"/>
              </a:rPr>
              <a:t>en</a:t>
            </a:r>
            <a:r>
              <a:rPr lang="en-GB" sz="1200" b="0" u="none" strike="noStrike" kern="1200" baseline="0" dirty="0">
                <a:solidFill>
                  <a:schemeClr val="tx1"/>
                </a:solidFill>
                <a:effectLst/>
                <a:latin typeface="+mn-lt"/>
                <a:ea typeface="+mn-ea"/>
                <a:cs typeface="+mn-cs"/>
              </a:rPr>
              <a:t> cause </a:t>
            </a:r>
            <a:r>
              <a:rPr lang="en-GB" sz="1200" b="0" u="none" strike="noStrike" kern="1200" baseline="0" dirty="0" err="1">
                <a:solidFill>
                  <a:schemeClr val="tx1"/>
                </a:solidFill>
                <a:effectLst/>
                <a:latin typeface="+mn-lt"/>
                <a:ea typeface="+mn-ea"/>
                <a:cs typeface="+mn-cs"/>
              </a:rPr>
              <a:t>personnelle</a:t>
            </a:r>
            <a:r>
              <a:rPr lang="en-GB" sz="1200" b="0" u="none" strike="noStrike" kern="1200" baseline="0" dirty="0">
                <a:solidFill>
                  <a:schemeClr val="tx1"/>
                </a:solidFill>
                <a:effectLst/>
                <a:latin typeface="+mn-lt"/>
                <a:ea typeface="+mn-ea"/>
                <a:cs typeface="+mn-cs"/>
              </a:rPr>
              <a:t> du </a:t>
            </a:r>
            <a:r>
              <a:rPr lang="en-GB" sz="1200" b="0" u="none" strike="noStrike" kern="1200" baseline="0" dirty="0" err="1">
                <a:solidFill>
                  <a:schemeClr val="tx1"/>
                </a:solidFill>
                <a:effectLst/>
                <a:latin typeface="+mn-lt"/>
                <a:ea typeface="+mn-ea"/>
                <a:cs typeface="+mn-cs"/>
              </a:rPr>
              <a:t>praticien</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comme</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une</a:t>
            </a:r>
            <a:r>
              <a:rPr lang="en-GB" sz="1200" b="0" u="none" strike="noStrike" kern="1200" baseline="0" dirty="0">
                <a:solidFill>
                  <a:schemeClr val="tx1"/>
                </a:solidFill>
                <a:effectLst/>
                <a:latin typeface="+mn-lt"/>
                <a:ea typeface="+mn-ea"/>
                <a:cs typeface="+mn-cs"/>
              </a:rPr>
              <a:t> reconnaissance de </a:t>
            </a:r>
            <a:r>
              <a:rPr lang="en-GB" sz="1200" b="0" u="none" strike="noStrike" kern="1200" baseline="0" dirty="0" err="1">
                <a:solidFill>
                  <a:schemeClr val="tx1"/>
                </a:solidFill>
                <a:effectLst/>
                <a:latin typeface="+mn-lt"/>
                <a:ea typeface="+mn-ea"/>
                <a:cs typeface="+mn-cs"/>
              </a:rPr>
              <a:t>leur</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douleur</a:t>
            </a:r>
            <a:r>
              <a:rPr lang="en-GB" sz="1200" b="0" u="none" strike="noStrike" kern="1200" baseline="0" dirty="0">
                <a:solidFill>
                  <a:schemeClr val="tx1"/>
                </a:solidFill>
                <a:effectLst/>
                <a:latin typeface="+mn-lt"/>
                <a:ea typeface="+mn-ea"/>
                <a:cs typeface="+mn-cs"/>
              </a:rPr>
              <a:t> et </a:t>
            </a:r>
            <a:r>
              <a:rPr lang="en-GB" sz="1200" b="0" u="none" strike="noStrike" kern="1200" baseline="0" dirty="0" err="1">
                <a:solidFill>
                  <a:schemeClr val="tx1"/>
                </a:solidFill>
                <a:effectLst/>
                <a:latin typeface="+mn-lt"/>
                <a:ea typeface="+mn-ea"/>
                <a:cs typeface="+mn-cs"/>
              </a:rPr>
              <a:t>peut</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être</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une</a:t>
            </a:r>
            <a:r>
              <a:rPr lang="en-GB" sz="1200" b="0" u="none" strike="noStrike" kern="1200" baseline="0" dirty="0">
                <a:solidFill>
                  <a:schemeClr val="tx1"/>
                </a:solidFill>
                <a:effectLst/>
                <a:latin typeface="+mn-lt"/>
                <a:ea typeface="+mn-ea"/>
                <a:cs typeface="+mn-cs"/>
              </a:rPr>
              <a:t> reconnaissance de </a:t>
            </a:r>
            <a:r>
              <a:rPr lang="en-GB" sz="1200" b="0" u="none" strike="noStrike" kern="1200" baseline="0" dirty="0" err="1">
                <a:solidFill>
                  <a:schemeClr val="tx1"/>
                </a:solidFill>
                <a:effectLst/>
                <a:latin typeface="+mn-lt"/>
                <a:ea typeface="+mn-ea"/>
                <a:cs typeface="+mn-cs"/>
              </a:rPr>
              <a:t>leur</a:t>
            </a:r>
            <a:r>
              <a:rPr lang="en-GB" sz="1200" b="0" u="none" strike="noStrike" kern="1200" baseline="0" dirty="0">
                <a:solidFill>
                  <a:schemeClr val="tx1"/>
                </a:solidFill>
                <a:effectLst/>
                <a:latin typeface="+mn-lt"/>
                <a:ea typeface="+mn-ea"/>
                <a:cs typeface="+mn-cs"/>
              </a:rPr>
              <a:t> </a:t>
            </a:r>
            <a:r>
              <a:rPr lang="en-GB" sz="1200" b="0" u="none" strike="noStrike" kern="1200" baseline="0" dirty="0" err="1">
                <a:solidFill>
                  <a:schemeClr val="tx1"/>
                </a:solidFill>
                <a:effectLst/>
                <a:latin typeface="+mn-lt"/>
                <a:ea typeface="+mn-ea"/>
                <a:cs typeface="+mn-cs"/>
              </a:rPr>
              <a:t>responsabilit</a:t>
            </a:r>
            <a:r>
              <a:rPr lang="en-GB" sz="1200" b="0" kern="1200" baseline="0" dirty="0" err="1">
                <a:solidFill>
                  <a:schemeClr val="tx1"/>
                </a:solidFill>
                <a:effectLst/>
                <a:latin typeface="+mn-lt"/>
                <a:ea typeface="+mn-ea"/>
                <a:cs typeface="+mn-cs"/>
              </a:rPr>
              <a:t>é</a:t>
            </a:r>
            <a:r>
              <a:rPr lang="en-GB" sz="1200" b="0" kern="1200" baseline="0" dirty="0">
                <a:solidFill>
                  <a:schemeClr val="tx1"/>
                </a:solidFill>
                <a:effectLst/>
                <a:latin typeface="+mn-lt"/>
                <a:ea typeface="+mn-ea"/>
                <a:cs typeface="+mn-cs"/>
              </a:rPr>
              <a:t>.</a:t>
            </a:r>
          </a:p>
          <a:p>
            <a:endParaRPr lang="en-GB" sz="1200" b="0" u="none" strike="noStrike"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15</a:t>
            </a:fld>
            <a:endParaRPr lang="en-GB" dirty="0"/>
          </a:p>
        </p:txBody>
      </p:sp>
    </p:spTree>
    <p:extLst>
      <p:ext uri="{BB962C8B-B14F-4D97-AF65-F5344CB8AC3E}">
        <p14:creationId xmlns:p14="http://schemas.microsoft.com/office/powerpoint/2010/main" val="3734887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r>
              <a:rPr lang="en-US" sz="1200" u="none" strike="noStrike" kern="1200" dirty="0">
                <a:solidFill>
                  <a:schemeClr val="tx1"/>
                </a:solidFill>
                <a:effectLst/>
                <a:latin typeface="+mn-lt"/>
                <a:ea typeface="+mn-ea"/>
                <a:cs typeface="+mn-cs"/>
              </a:rPr>
              <a:t>Les femmes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rationalisent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leur</a:t>
            </a:r>
            <a:r>
              <a:rPr lang="en-US" sz="1200" u="none" strike="noStrike" kern="1200" baseline="0" dirty="0">
                <a:solidFill>
                  <a:schemeClr val="tx1"/>
                </a:solidFill>
                <a:effectLst/>
                <a:latin typeface="+mn-lt"/>
                <a:ea typeface="+mn-ea"/>
                <a:cs typeface="+mn-cs"/>
              </a:rPr>
              <a:t> situation vis a vis du concept de </a:t>
            </a:r>
            <a:r>
              <a:rPr lang="en-US" sz="1200" u="none" strike="noStrike" kern="1200" baseline="0" dirty="0" err="1">
                <a:solidFill>
                  <a:schemeClr val="tx1"/>
                </a:solidFill>
                <a:effectLst/>
                <a:latin typeface="+mn-lt"/>
                <a:ea typeface="+mn-ea"/>
                <a:cs typeface="+mn-cs"/>
              </a:rPr>
              <a:t>faute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dans</a:t>
            </a:r>
            <a:r>
              <a:rPr lang="en-US" sz="1200" u="none" strike="noStrike" kern="1200" baseline="0" dirty="0">
                <a:solidFill>
                  <a:schemeClr val="tx1"/>
                </a:solidFill>
                <a:effectLst/>
                <a:latin typeface="+mn-lt"/>
                <a:ea typeface="+mn-ea"/>
                <a:cs typeface="+mn-cs"/>
              </a:rPr>
              <a:t> la </a:t>
            </a:r>
            <a:r>
              <a:rPr lang="en-US" sz="1200" u="none" strike="noStrike" kern="1200" baseline="0" dirty="0" err="1">
                <a:solidFill>
                  <a:schemeClr val="tx1"/>
                </a:solidFill>
                <a:effectLst/>
                <a:latin typeface="+mn-lt"/>
                <a:ea typeface="+mn-ea"/>
                <a:cs typeface="+mn-cs"/>
              </a:rPr>
              <a:t>pratique</a:t>
            </a:r>
            <a:r>
              <a:rPr lang="en-US" sz="1200" u="none" strike="noStrike" kern="1200" baseline="0" dirty="0">
                <a:solidFill>
                  <a:schemeClr val="tx1"/>
                </a:solidFill>
                <a:effectLst/>
                <a:latin typeface="+mn-lt"/>
                <a:ea typeface="+mn-ea"/>
                <a:cs typeface="+mn-cs"/>
              </a:rPr>
              <a:t> du DPN</a:t>
            </a:r>
          </a:p>
          <a:p>
            <a:endParaRPr lang="en-US" sz="1200" u="none" strike="noStrike" kern="1200" baseline="0" dirty="0">
              <a:solidFill>
                <a:schemeClr val="tx1"/>
              </a:solidFill>
              <a:effectLst/>
              <a:latin typeface="+mn-lt"/>
              <a:ea typeface="+mn-ea"/>
              <a:cs typeface="+mn-cs"/>
            </a:endParaRPr>
          </a:p>
          <a:p>
            <a:r>
              <a:rPr lang="en-US" sz="1200" u="none" strike="noStrike" kern="1200" baseline="0" dirty="0">
                <a:solidFill>
                  <a:schemeClr val="tx1"/>
                </a:solidFill>
                <a:effectLst/>
                <a:latin typeface="+mn-lt"/>
                <a:ea typeface="+mn-ea"/>
                <a:cs typeface="+mn-cs"/>
              </a:rPr>
              <a:t>On </a:t>
            </a:r>
            <a:r>
              <a:rPr lang="en-US" sz="1200" u="none" strike="noStrike" kern="1200" baseline="0" dirty="0" err="1">
                <a:solidFill>
                  <a:schemeClr val="tx1"/>
                </a:solidFill>
                <a:effectLst/>
                <a:latin typeface="+mn-lt"/>
                <a:ea typeface="+mn-ea"/>
                <a:cs typeface="+mn-cs"/>
              </a:rPr>
              <a:t>l’a</a:t>
            </a:r>
            <a:r>
              <a:rPr lang="en-US" sz="1200" u="none" strike="noStrike" kern="1200" baseline="0" dirty="0">
                <a:solidFill>
                  <a:schemeClr val="tx1"/>
                </a:solidFill>
                <a:effectLst/>
                <a:latin typeface="+mn-lt"/>
                <a:ea typeface="+mn-ea"/>
                <a:cs typeface="+mn-cs"/>
              </a:rPr>
              <a:t> vu ; </a:t>
            </a:r>
            <a:r>
              <a:rPr lang="en-US" sz="1200" u="none" strike="noStrike" kern="1200" baseline="0" dirty="0" err="1">
                <a:solidFill>
                  <a:schemeClr val="tx1"/>
                </a:solidFill>
                <a:effectLst/>
                <a:latin typeface="+mn-lt"/>
                <a:ea typeface="+mn-ea"/>
                <a:cs typeface="+mn-cs"/>
              </a:rPr>
              <a:t>elles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évitent</a:t>
            </a:r>
            <a:r>
              <a:rPr lang="en-US" sz="1200" u="none" strike="noStrike" kern="1200" baseline="0" dirty="0">
                <a:solidFill>
                  <a:schemeClr val="tx1"/>
                </a:solidFill>
                <a:effectLst/>
                <a:latin typeface="+mn-lt"/>
                <a:ea typeface="+mn-ea"/>
                <a:cs typeface="+mn-cs"/>
              </a:rPr>
              <a:t> la </a:t>
            </a:r>
            <a:r>
              <a:rPr lang="en-US" sz="1200" u="none" strike="noStrike" kern="1200" baseline="0" dirty="0" err="1">
                <a:solidFill>
                  <a:schemeClr val="tx1"/>
                </a:solidFill>
                <a:effectLst/>
                <a:latin typeface="+mn-lt"/>
                <a:ea typeface="+mn-ea"/>
                <a:cs typeface="+mn-cs"/>
              </a:rPr>
              <a:t>colere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envers</a:t>
            </a:r>
            <a:r>
              <a:rPr lang="en-US" sz="1200" u="none" strike="noStrike" kern="1200" baseline="0" dirty="0">
                <a:solidFill>
                  <a:schemeClr val="tx1"/>
                </a:solidFill>
                <a:effectLst/>
                <a:latin typeface="+mn-lt"/>
                <a:ea typeface="+mn-ea"/>
                <a:cs typeface="+mn-cs"/>
              </a:rPr>
              <a:t> les </a:t>
            </a:r>
            <a:r>
              <a:rPr lang="en-US" sz="1200" u="none" strike="noStrike" kern="1200" baseline="0" dirty="0" err="1">
                <a:solidFill>
                  <a:schemeClr val="tx1"/>
                </a:solidFill>
                <a:effectLst/>
                <a:latin typeface="+mn-lt"/>
                <a:ea typeface="+mn-ea"/>
                <a:cs typeface="+mn-cs"/>
              </a:rPr>
              <a:t>professionnels</a:t>
            </a:r>
            <a:r>
              <a:rPr lang="en-US" sz="1200" u="none" strike="noStrike" kern="1200" baseline="0" dirty="0">
                <a:solidFill>
                  <a:schemeClr val="tx1"/>
                </a:solidFill>
                <a:effectLst/>
                <a:latin typeface="+mn-lt"/>
                <a:ea typeface="+mn-ea"/>
                <a:cs typeface="+mn-cs"/>
              </a:rPr>
              <a:t> (qui </a:t>
            </a:r>
            <a:r>
              <a:rPr lang="en-US" sz="1200" u="none" strike="noStrike" kern="1200" baseline="0" dirty="0" err="1">
                <a:solidFill>
                  <a:schemeClr val="tx1"/>
                </a:solidFill>
                <a:effectLst/>
                <a:latin typeface="+mn-lt"/>
                <a:ea typeface="+mn-ea"/>
                <a:cs typeface="+mn-cs"/>
              </a:rPr>
              <a:t>est</a:t>
            </a:r>
            <a:r>
              <a:rPr lang="en-US" sz="1200" u="none" strike="noStrike" kern="1200" baseline="0" dirty="0">
                <a:solidFill>
                  <a:schemeClr val="tx1"/>
                </a:solidFill>
                <a:effectLst/>
                <a:latin typeface="+mn-lt"/>
                <a:ea typeface="+mn-ea"/>
                <a:cs typeface="+mn-cs"/>
              </a:rPr>
              <a:t> pour </a:t>
            </a:r>
            <a:r>
              <a:rPr lang="en-US" sz="1200" u="none" strike="noStrike" kern="1200" baseline="0" dirty="0" err="1">
                <a:solidFill>
                  <a:schemeClr val="tx1"/>
                </a:solidFill>
                <a:effectLst/>
                <a:latin typeface="+mn-lt"/>
                <a:ea typeface="+mn-ea"/>
                <a:cs typeface="+mn-cs"/>
              </a:rPr>
              <a:t>elle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contre</a:t>
            </a:r>
            <a:r>
              <a:rPr lang="en-US" sz="1200" u="none" strike="noStrike" kern="1200" baseline="0" dirty="0">
                <a:solidFill>
                  <a:schemeClr val="tx1"/>
                </a:solidFill>
                <a:effectLst/>
                <a:latin typeface="+mn-lt"/>
                <a:ea typeface="+mn-ea"/>
                <a:cs typeface="+mn-cs"/>
              </a:rPr>
              <a:t> productive) , car après tout </a:t>
            </a:r>
            <a:r>
              <a:rPr lang="en-US" sz="1200" u="none" strike="noStrike" kern="1200" baseline="0" dirty="0" err="1">
                <a:solidFill>
                  <a:schemeClr val="tx1"/>
                </a:solidFill>
                <a:effectLst/>
                <a:latin typeface="+mn-lt"/>
                <a:ea typeface="+mn-ea"/>
                <a:cs typeface="+mn-cs"/>
              </a:rPr>
              <a:t>l’erreur</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est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humaine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il</a:t>
            </a:r>
            <a:r>
              <a:rPr lang="en-US" sz="1200" u="none" strike="noStrike" kern="1200" baseline="0" dirty="0">
                <a:solidFill>
                  <a:schemeClr val="tx1"/>
                </a:solidFill>
                <a:effectLst/>
                <a:latin typeface="+mn-lt"/>
                <a:ea typeface="+mn-ea"/>
                <a:cs typeface="+mn-cs"/>
              </a:rPr>
              <a:t> y a des </a:t>
            </a:r>
            <a:r>
              <a:rPr lang="en-US" sz="1200" u="none" strike="noStrike" kern="1200" baseline="0" dirty="0" err="1">
                <a:solidFill>
                  <a:schemeClr val="tx1"/>
                </a:solidFill>
                <a:effectLst/>
                <a:latin typeface="+mn-lt"/>
                <a:ea typeface="+mn-ea"/>
                <a:cs typeface="+mn-cs"/>
              </a:rPr>
              <a:t>progrès</a:t>
            </a:r>
            <a:r>
              <a:rPr lang="en-US" sz="1200" u="none" strike="noStrike" kern="1200" baseline="0" dirty="0">
                <a:solidFill>
                  <a:schemeClr val="tx1"/>
                </a:solidFill>
                <a:effectLst/>
                <a:latin typeface="+mn-lt"/>
                <a:ea typeface="+mn-ea"/>
                <a:cs typeface="+mn-cs"/>
              </a:rPr>
              <a:t> à faire </a:t>
            </a:r>
            <a:r>
              <a:rPr lang="en-US" sz="1200" u="none" strike="noStrike" kern="1200" baseline="0" dirty="0" err="1">
                <a:solidFill>
                  <a:schemeClr val="tx1"/>
                </a:solidFill>
                <a:effectLst/>
                <a:latin typeface="+mn-lt"/>
                <a:ea typeface="+mn-ea"/>
                <a:cs typeface="+mn-cs"/>
              </a:rPr>
              <a:t>en</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matière</a:t>
            </a:r>
            <a:r>
              <a:rPr lang="en-US" sz="1200" u="none" strike="noStrike" kern="1200" baseline="0" dirty="0">
                <a:solidFill>
                  <a:schemeClr val="tx1"/>
                </a:solidFill>
                <a:effectLst/>
                <a:latin typeface="+mn-lt"/>
                <a:ea typeface="+mn-ea"/>
                <a:cs typeface="+mn-cs"/>
              </a:rPr>
              <a:t> de </a:t>
            </a:r>
            <a:r>
              <a:rPr lang="en-US" sz="1200" u="none" strike="noStrike" kern="1200" baseline="0" dirty="0" err="1">
                <a:solidFill>
                  <a:schemeClr val="tx1"/>
                </a:solidFill>
                <a:effectLst/>
                <a:latin typeface="+mn-lt"/>
                <a:ea typeface="+mn-ea"/>
                <a:cs typeface="+mn-cs"/>
              </a:rPr>
              <a:t>technologie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certaines</a:t>
            </a:r>
            <a:r>
              <a:rPr lang="en-US" sz="1200" u="none" strike="noStrike" kern="1200" baseline="0" dirty="0">
                <a:solidFill>
                  <a:schemeClr val="tx1"/>
                </a:solidFill>
                <a:effectLst/>
                <a:latin typeface="+mn-lt"/>
                <a:ea typeface="+mn-ea"/>
                <a:cs typeface="+mn-cs"/>
              </a:rPr>
              <a:t> conditions </a:t>
            </a:r>
            <a:r>
              <a:rPr lang="en-US" sz="1200" u="none" strike="noStrike" kern="1200" baseline="0" dirty="0" err="1">
                <a:solidFill>
                  <a:schemeClr val="tx1"/>
                </a:solidFill>
                <a:effectLst/>
                <a:latin typeface="+mn-lt"/>
                <a:ea typeface="+mn-ea"/>
                <a:cs typeface="+mn-cs"/>
              </a:rPr>
              <a:t>sont</a:t>
            </a:r>
            <a:r>
              <a:rPr lang="en-US" sz="1200" u="none" strike="noStrike" kern="1200" baseline="0" dirty="0">
                <a:solidFill>
                  <a:schemeClr val="tx1"/>
                </a:solidFill>
                <a:effectLst/>
                <a:latin typeface="+mn-lt"/>
                <a:ea typeface="+mn-ea"/>
                <a:cs typeface="+mn-cs"/>
              </a:rPr>
              <a:t> de </a:t>
            </a:r>
            <a:r>
              <a:rPr lang="en-US" sz="1200" u="none" strike="noStrike" kern="1200" baseline="0" dirty="0" err="1">
                <a:solidFill>
                  <a:schemeClr val="tx1"/>
                </a:solidFill>
                <a:effectLst/>
                <a:latin typeface="+mn-lt"/>
                <a:ea typeface="+mn-ea"/>
                <a:cs typeface="+mn-cs"/>
              </a:rPr>
              <a:t>toute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facon</a:t>
            </a:r>
            <a:r>
              <a:rPr lang="en-US" sz="1200" u="none" strike="noStrike" kern="1200" baseline="0" dirty="0">
                <a:solidFill>
                  <a:schemeClr val="tx1"/>
                </a:solidFill>
                <a:effectLst/>
                <a:latin typeface="+mn-lt"/>
                <a:ea typeface="+mn-ea"/>
                <a:cs typeface="+mn-cs"/>
              </a:rPr>
              <a:t> quasi </a:t>
            </a:r>
            <a:r>
              <a:rPr lang="en-US" sz="1200" u="none" strike="noStrike" kern="1200" baseline="0" dirty="0" err="1">
                <a:solidFill>
                  <a:schemeClr val="tx1"/>
                </a:solidFill>
                <a:effectLst/>
                <a:latin typeface="+mn-lt"/>
                <a:ea typeface="+mn-ea"/>
                <a:cs typeface="+mn-cs"/>
              </a:rPr>
              <a:t>indétectables</a:t>
            </a:r>
            <a:r>
              <a:rPr lang="en-US" sz="1200" u="none" strike="noStrike" kern="1200" baseline="0" dirty="0">
                <a:solidFill>
                  <a:schemeClr val="tx1"/>
                </a:solidFill>
                <a:effectLst/>
                <a:latin typeface="+mn-lt"/>
                <a:ea typeface="+mn-ea"/>
                <a:cs typeface="+mn-cs"/>
              </a:rPr>
              <a:t> et les </a:t>
            </a:r>
            <a:r>
              <a:rPr lang="en-US" sz="1200" u="none" strike="noStrike" kern="1200" baseline="0" dirty="0" err="1">
                <a:solidFill>
                  <a:schemeClr val="tx1"/>
                </a:solidFill>
                <a:effectLst/>
                <a:latin typeface="+mn-lt"/>
                <a:ea typeface="+mn-ea"/>
                <a:cs typeface="+mn-cs"/>
              </a:rPr>
              <a:t>professionnels</a:t>
            </a:r>
            <a:r>
              <a:rPr lang="en-US" sz="1200" u="none" strike="noStrike" kern="1200" baseline="0" dirty="0">
                <a:solidFill>
                  <a:schemeClr val="tx1"/>
                </a:solidFill>
                <a:effectLst/>
                <a:latin typeface="+mn-lt"/>
                <a:ea typeface="+mn-ea"/>
                <a:cs typeface="+mn-cs"/>
              </a:rPr>
              <a:t> se </a:t>
            </a:r>
            <a:r>
              <a:rPr lang="en-US" sz="1200" u="none" strike="noStrike" kern="1200" baseline="0" dirty="0" err="1">
                <a:solidFill>
                  <a:schemeClr val="tx1"/>
                </a:solidFill>
                <a:effectLst/>
                <a:latin typeface="+mn-lt"/>
                <a:ea typeface="+mn-ea"/>
                <a:cs typeface="+mn-cs"/>
              </a:rPr>
              <a:t>sentent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déja</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bien</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assez</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coupables</a:t>
            </a:r>
            <a:r>
              <a:rPr lang="en-US" sz="1200" u="none" strike="noStrike" kern="1200" baseline="0" dirty="0">
                <a:solidFill>
                  <a:schemeClr val="tx1"/>
                </a:solidFill>
                <a:effectLst/>
                <a:latin typeface="+mn-lt"/>
                <a:ea typeface="+mn-ea"/>
                <a:cs typeface="+mn-cs"/>
              </a:rPr>
              <a:t> par rapport à la situation</a:t>
            </a:r>
          </a:p>
          <a:p>
            <a:endParaRPr lang="en-US" sz="1200" u="none" strike="noStrike" kern="1200" baseline="0" dirty="0">
              <a:solidFill>
                <a:schemeClr val="tx1"/>
              </a:solidFill>
              <a:effectLst/>
              <a:latin typeface="+mn-lt"/>
              <a:ea typeface="+mn-ea"/>
              <a:cs typeface="+mn-cs"/>
            </a:endParaRPr>
          </a:p>
          <a:p>
            <a:r>
              <a:rPr lang="en-US" sz="1200" u="none" strike="noStrike" kern="1200" baseline="0" dirty="0" err="1">
                <a:solidFill>
                  <a:schemeClr val="tx1"/>
                </a:solidFill>
                <a:effectLst/>
                <a:latin typeface="+mn-lt"/>
                <a:ea typeface="+mn-ea"/>
                <a:cs typeface="+mn-cs"/>
              </a:rPr>
              <a:t>Mais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cette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rationalisation</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peut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aller</a:t>
            </a:r>
            <a:r>
              <a:rPr lang="en-US" sz="1200" u="none" strike="noStrike" kern="1200" baseline="0" dirty="0">
                <a:solidFill>
                  <a:schemeClr val="tx1"/>
                </a:solidFill>
                <a:effectLst/>
                <a:latin typeface="+mn-lt"/>
                <a:ea typeface="+mn-ea"/>
                <a:cs typeface="+mn-cs"/>
              </a:rPr>
              <a:t> plus loin. </a:t>
            </a:r>
            <a:r>
              <a:rPr lang="en-US" sz="1200" u="none" strike="noStrike" kern="1200" baseline="0" dirty="0" err="1">
                <a:solidFill>
                  <a:schemeClr val="tx1"/>
                </a:solidFill>
                <a:effectLst/>
                <a:latin typeface="+mn-lt"/>
                <a:ea typeface="+mn-ea"/>
                <a:cs typeface="+mn-cs"/>
              </a:rPr>
              <a:t>Dans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certains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cas</a:t>
            </a:r>
            <a:r>
              <a:rPr lang="en-US" sz="1200" u="none" strike="noStrike" kern="1200" baseline="0" dirty="0">
                <a:solidFill>
                  <a:schemeClr val="tx1"/>
                </a:solidFill>
                <a:effectLst/>
                <a:latin typeface="+mn-lt"/>
                <a:ea typeface="+mn-ea"/>
                <a:cs typeface="+mn-cs"/>
              </a:rPr>
              <a:t>, les femmes </a:t>
            </a:r>
            <a:r>
              <a:rPr lang="en-US" sz="1200" u="none" strike="noStrike" kern="1200" baseline="0" dirty="0" err="1">
                <a:solidFill>
                  <a:schemeClr val="tx1"/>
                </a:solidFill>
                <a:effectLst/>
                <a:latin typeface="+mn-lt"/>
                <a:ea typeface="+mn-ea"/>
                <a:cs typeface="+mn-cs"/>
              </a:rPr>
              <a:t>expriment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avoir</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été</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chanceuses</a:t>
            </a:r>
            <a:r>
              <a:rPr lang="en-US" sz="1200" u="none" strike="noStrike" kern="1200" baseline="0" dirty="0">
                <a:solidFill>
                  <a:schemeClr val="tx1"/>
                </a:solidFill>
                <a:effectLst/>
                <a:latin typeface="+mn-lt"/>
                <a:ea typeface="+mn-ea"/>
                <a:cs typeface="+mn-cs"/>
              </a:rPr>
              <a:t> que </a:t>
            </a:r>
            <a:r>
              <a:rPr lang="en-US" sz="1200" u="none" strike="noStrike" kern="1200" baseline="0" dirty="0" err="1">
                <a:solidFill>
                  <a:schemeClr val="tx1"/>
                </a:solidFill>
                <a:effectLst/>
                <a:latin typeface="+mn-lt"/>
                <a:ea typeface="+mn-ea"/>
                <a:cs typeface="+mn-cs"/>
              </a:rPr>
              <a:t>l’anomalie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n’ait</a:t>
            </a:r>
            <a:r>
              <a:rPr lang="en-US" sz="1200" u="none" strike="noStrike" kern="1200" baseline="0" dirty="0">
                <a:solidFill>
                  <a:schemeClr val="tx1"/>
                </a:solidFill>
                <a:effectLst/>
                <a:latin typeface="+mn-lt"/>
                <a:ea typeface="+mn-ea"/>
                <a:cs typeface="+mn-cs"/>
              </a:rPr>
              <a:t> pas </a:t>
            </a:r>
            <a:r>
              <a:rPr lang="en-US" sz="1200" u="none" strike="noStrike" kern="1200" baseline="0" dirty="0" err="1">
                <a:solidFill>
                  <a:schemeClr val="tx1"/>
                </a:solidFill>
                <a:effectLst/>
                <a:latin typeface="+mn-lt"/>
                <a:ea typeface="+mn-ea"/>
                <a:cs typeface="+mn-cs"/>
              </a:rPr>
              <a:t>été</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détectée</a:t>
            </a:r>
            <a:r>
              <a:rPr lang="en-US" sz="1200" u="none" strike="noStrike" kern="1200" baseline="0" dirty="0">
                <a:solidFill>
                  <a:schemeClr val="tx1"/>
                </a:solidFill>
                <a:effectLst/>
                <a:latin typeface="+mn-lt"/>
                <a:ea typeface="+mn-ea"/>
                <a:cs typeface="+mn-cs"/>
              </a:rPr>
              <a:t>. Pour </a:t>
            </a:r>
            <a:r>
              <a:rPr lang="en-US" sz="1200" u="none" strike="noStrike" kern="1200" baseline="0" dirty="0" err="1">
                <a:solidFill>
                  <a:schemeClr val="tx1"/>
                </a:solidFill>
                <a:effectLst/>
                <a:latin typeface="+mn-lt"/>
                <a:ea typeface="+mn-ea"/>
                <a:cs typeface="+mn-cs"/>
              </a:rPr>
              <a:t>certaines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cela</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leur</a:t>
            </a:r>
            <a:r>
              <a:rPr lang="en-US" sz="1200" u="none" strike="noStrike" kern="1200" baseline="0" dirty="0">
                <a:solidFill>
                  <a:schemeClr val="tx1"/>
                </a:solidFill>
                <a:effectLst/>
                <a:latin typeface="+mn-lt"/>
                <a:ea typeface="+mn-ea"/>
                <a:cs typeface="+mn-cs"/>
              </a:rPr>
              <a:t> a </a:t>
            </a:r>
            <a:r>
              <a:rPr lang="en-US" sz="1200" u="none" strike="noStrike" kern="1200" baseline="0" dirty="0" err="1">
                <a:solidFill>
                  <a:schemeClr val="tx1"/>
                </a:solidFill>
                <a:effectLst/>
                <a:latin typeface="+mn-lt"/>
                <a:ea typeface="+mn-ea"/>
                <a:cs typeface="+mn-cs"/>
              </a:rPr>
              <a:t>permis</a:t>
            </a:r>
            <a:r>
              <a:rPr lang="en-US" sz="1200" u="none" strike="noStrike" kern="1200" baseline="0" dirty="0">
                <a:solidFill>
                  <a:schemeClr val="tx1"/>
                </a:solidFill>
                <a:effectLst/>
                <a:latin typeface="+mn-lt"/>
                <a:ea typeface="+mn-ea"/>
                <a:cs typeface="+mn-cs"/>
              </a:rPr>
              <a:t> de vivre </a:t>
            </a:r>
            <a:r>
              <a:rPr lang="en-US" sz="1200" u="none" strike="noStrike" kern="1200" baseline="0" dirty="0" err="1">
                <a:solidFill>
                  <a:schemeClr val="tx1"/>
                </a:solidFill>
                <a:effectLst/>
                <a:latin typeface="+mn-lt"/>
                <a:ea typeface="+mn-ea"/>
                <a:cs typeface="+mn-cs"/>
              </a:rPr>
              <a:t>une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grossesse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sereine</a:t>
            </a:r>
            <a:r>
              <a:rPr lang="en-US" sz="1200" u="none" strike="noStrike" kern="1200" baseline="0" dirty="0">
                <a:solidFill>
                  <a:schemeClr val="tx1"/>
                </a:solidFill>
                <a:effectLst/>
                <a:latin typeface="+mn-lt"/>
                <a:ea typeface="+mn-ea"/>
                <a:cs typeface="+mn-cs"/>
              </a:rPr>
              <a:t>. A posteriori </a:t>
            </a:r>
            <a:r>
              <a:rPr lang="en-US" sz="1200" u="none" strike="noStrike" kern="1200" baseline="0" dirty="0" err="1">
                <a:solidFill>
                  <a:schemeClr val="tx1"/>
                </a:solidFill>
                <a:effectLst/>
                <a:latin typeface="+mn-lt"/>
                <a:ea typeface="+mn-ea"/>
                <a:cs typeface="+mn-cs"/>
              </a:rPr>
              <a:t>l’accouchement</a:t>
            </a:r>
            <a:r>
              <a:rPr lang="en-US" sz="1200" u="none" strike="noStrike" kern="1200" baseline="0" dirty="0">
                <a:solidFill>
                  <a:schemeClr val="tx1"/>
                </a:solidFill>
                <a:effectLst/>
                <a:latin typeface="+mn-lt"/>
                <a:ea typeface="+mn-ea"/>
                <a:cs typeface="+mn-cs"/>
              </a:rPr>
              <a:t>, la </a:t>
            </a:r>
            <a:r>
              <a:rPr lang="en-US" sz="1200" u="none" strike="noStrike" kern="1200" baseline="0" dirty="0" err="1">
                <a:solidFill>
                  <a:schemeClr val="tx1"/>
                </a:solidFill>
                <a:effectLst/>
                <a:latin typeface="+mn-lt"/>
                <a:ea typeface="+mn-ea"/>
                <a:cs typeface="+mn-cs"/>
              </a:rPr>
              <a:t>grossesse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sont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décrits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comme</a:t>
            </a:r>
            <a:r>
              <a:rPr lang="en-US" sz="1200" u="none" strike="noStrike" kern="1200" baseline="0" dirty="0">
                <a:solidFill>
                  <a:schemeClr val="tx1"/>
                </a:solidFill>
                <a:effectLst/>
                <a:latin typeface="+mn-lt"/>
                <a:ea typeface="+mn-ea"/>
                <a:cs typeface="+mn-cs"/>
              </a:rPr>
              <a:t> parfaits.</a:t>
            </a:r>
          </a:p>
          <a:p>
            <a:endParaRPr lang="en-US" sz="1200" u="none" strike="noStrike" kern="1200" baseline="0" dirty="0">
              <a:solidFill>
                <a:schemeClr val="tx1"/>
              </a:solidFill>
              <a:effectLst/>
              <a:latin typeface="+mn-lt"/>
              <a:ea typeface="+mn-ea"/>
              <a:cs typeface="+mn-cs"/>
            </a:endParaRPr>
          </a:p>
          <a:p>
            <a:r>
              <a:rPr lang="en-US" sz="1200" u="none" strike="noStrike" kern="1200" baseline="0" dirty="0" err="1">
                <a:solidFill>
                  <a:schemeClr val="tx1"/>
                </a:solidFill>
                <a:effectLst/>
                <a:latin typeface="+mn-lt"/>
                <a:ea typeface="+mn-ea"/>
                <a:cs typeface="+mn-cs"/>
              </a:rPr>
              <a:t>D’autres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expriment</a:t>
            </a:r>
            <a:r>
              <a:rPr lang="en-US" sz="1200" u="none" strike="noStrike" kern="1200" baseline="0" dirty="0">
                <a:solidFill>
                  <a:schemeClr val="tx1"/>
                </a:solidFill>
                <a:effectLst/>
                <a:latin typeface="+mn-lt"/>
                <a:ea typeface="+mn-ea"/>
                <a:cs typeface="+mn-cs"/>
              </a:rPr>
              <a:t> le fait que </a:t>
            </a:r>
            <a:r>
              <a:rPr lang="en-US" sz="1200" u="none" strike="noStrike" kern="1200" baseline="0" dirty="0" err="1">
                <a:solidFill>
                  <a:schemeClr val="tx1"/>
                </a:solidFill>
                <a:effectLst/>
                <a:latin typeface="+mn-lt"/>
                <a:ea typeface="+mn-ea"/>
                <a:cs typeface="+mn-cs"/>
              </a:rPr>
              <a:t>cela</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n’aurait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rien</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changé</a:t>
            </a:r>
            <a:r>
              <a:rPr lang="en-US" sz="1200" u="none" strike="noStrike" kern="1200" baseline="0" dirty="0">
                <a:solidFill>
                  <a:schemeClr val="tx1"/>
                </a:solidFill>
                <a:effectLst/>
                <a:latin typeface="+mn-lt"/>
                <a:ea typeface="+mn-ea"/>
                <a:cs typeface="+mn-cs"/>
              </a:rPr>
              <a:t> pour </a:t>
            </a:r>
            <a:r>
              <a:rPr lang="en-US" sz="1200" u="none" strike="noStrike" kern="1200" baseline="0" dirty="0" err="1">
                <a:solidFill>
                  <a:schemeClr val="tx1"/>
                </a:solidFill>
                <a:effectLst/>
                <a:latin typeface="+mn-lt"/>
                <a:ea typeface="+mn-ea"/>
                <a:cs typeface="+mn-cs"/>
              </a:rPr>
              <a:t>elle</a:t>
            </a:r>
            <a:r>
              <a:rPr lang="en-US" sz="1200" u="none" strike="noStrike" kern="1200" baseline="0" dirty="0">
                <a:solidFill>
                  <a:schemeClr val="tx1"/>
                </a:solidFill>
                <a:effectLst/>
                <a:latin typeface="+mn-lt"/>
                <a:ea typeface="+mn-ea"/>
                <a:cs typeface="+mn-cs"/>
              </a:rPr>
              <a:t> à </a:t>
            </a:r>
            <a:r>
              <a:rPr lang="en-US" sz="1200" u="none" strike="noStrike" kern="1200" baseline="0" dirty="0" err="1">
                <a:solidFill>
                  <a:schemeClr val="tx1"/>
                </a:solidFill>
                <a:effectLst/>
                <a:latin typeface="+mn-lt"/>
                <a:ea typeface="+mn-ea"/>
                <a:cs typeface="+mn-cs"/>
              </a:rPr>
              <a:t>l’issue</a:t>
            </a:r>
            <a:r>
              <a:rPr lang="en-US" sz="1200" u="none" strike="noStrike" kern="1200" baseline="0" dirty="0">
                <a:solidFill>
                  <a:schemeClr val="tx1"/>
                </a:solidFill>
                <a:effectLst/>
                <a:latin typeface="+mn-lt"/>
                <a:ea typeface="+mn-ea"/>
                <a:cs typeface="+mn-cs"/>
              </a:rPr>
              <a:t> de la </a:t>
            </a:r>
            <a:r>
              <a:rPr lang="en-US" sz="1200" u="none" strike="noStrike" kern="1200" baseline="0" dirty="0" err="1">
                <a:solidFill>
                  <a:schemeClr val="tx1"/>
                </a:solidFill>
                <a:effectLst/>
                <a:latin typeface="+mn-lt"/>
                <a:ea typeface="+mn-ea"/>
                <a:cs typeface="+mn-cs"/>
              </a:rPr>
              <a:t>grossesse</a:t>
            </a:r>
            <a:r>
              <a:rPr lang="en-US" sz="1200" u="none" strike="noStrike" kern="1200" baseline="0" dirty="0">
                <a:solidFill>
                  <a:schemeClr val="tx1"/>
                </a:solidFill>
                <a:effectLst/>
                <a:latin typeface="+mn-lt"/>
                <a:ea typeface="+mn-ea"/>
                <a:cs typeface="+mn-cs"/>
              </a:rPr>
              <a:t> et </a:t>
            </a:r>
            <a:r>
              <a:rPr lang="en-US" sz="1200" u="none" strike="noStrike" kern="1200" baseline="0" dirty="0" err="1">
                <a:solidFill>
                  <a:schemeClr val="tx1"/>
                </a:solidFill>
                <a:effectLst/>
                <a:latin typeface="+mn-lt"/>
                <a:ea typeface="+mn-ea"/>
                <a:cs typeface="+mn-cs"/>
              </a:rPr>
              <a:t>d’une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facon</a:t>
            </a:r>
            <a:r>
              <a:rPr lang="en-US" sz="1200" u="none" strike="noStrike" kern="1200" baseline="0" dirty="0">
                <a:solidFill>
                  <a:schemeClr val="tx1"/>
                </a:solidFill>
                <a:effectLst/>
                <a:latin typeface="+mn-lt"/>
                <a:ea typeface="+mn-ea"/>
                <a:cs typeface="+mn-cs"/>
              </a:rPr>
              <a:t> , </a:t>
            </a:r>
            <a:r>
              <a:rPr lang="en-US" sz="1200" u="none" strike="noStrike" kern="1200" baseline="0" dirty="0" err="1">
                <a:solidFill>
                  <a:schemeClr val="tx1"/>
                </a:solidFill>
                <a:effectLst/>
                <a:latin typeface="+mn-lt"/>
                <a:ea typeface="+mn-ea"/>
                <a:cs typeface="+mn-cs"/>
              </a:rPr>
              <a:t>elle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ont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gagné</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quelques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mois</a:t>
            </a:r>
            <a:r>
              <a:rPr lang="en-US" sz="1200" u="none" strike="noStrike" kern="1200" baseline="0" dirty="0">
                <a:solidFill>
                  <a:schemeClr val="tx1"/>
                </a:solidFill>
                <a:effectLst/>
                <a:latin typeface="+mn-lt"/>
                <a:ea typeface="+mn-ea"/>
                <a:cs typeface="+mn-cs"/>
              </a:rPr>
              <a:t> de </a:t>
            </a:r>
            <a:r>
              <a:rPr lang="en-US" sz="1200" u="none" strike="noStrike" kern="1200" baseline="0" dirty="0" err="1">
                <a:solidFill>
                  <a:schemeClr val="tx1"/>
                </a:solidFill>
                <a:effectLst/>
                <a:latin typeface="+mn-lt"/>
                <a:ea typeface="+mn-ea"/>
                <a:cs typeface="+mn-cs"/>
              </a:rPr>
              <a:t>tranquilité</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Cela</a:t>
            </a:r>
            <a:r>
              <a:rPr lang="en-US" sz="1200" u="none" strike="noStrike" kern="1200" baseline="0" dirty="0">
                <a:solidFill>
                  <a:schemeClr val="tx1"/>
                </a:solidFill>
                <a:effectLst/>
                <a:latin typeface="+mn-lt"/>
                <a:ea typeface="+mn-ea"/>
                <a:cs typeface="+mn-cs"/>
              </a:rPr>
              <a:t> pose </a:t>
            </a:r>
            <a:r>
              <a:rPr lang="en-US" sz="1200" u="none" strike="noStrike" kern="1200" baseline="0" dirty="0" err="1">
                <a:solidFill>
                  <a:schemeClr val="tx1"/>
                </a:solidFill>
                <a:effectLst/>
                <a:latin typeface="+mn-lt"/>
                <a:ea typeface="+mn-ea"/>
                <a:cs typeface="+mn-cs"/>
              </a:rPr>
              <a:t>une</a:t>
            </a:r>
            <a:r>
              <a:rPr lang="en-US" sz="1200" u="none" strike="noStrike" kern="1200" baseline="0" dirty="0">
                <a:solidFill>
                  <a:schemeClr val="tx1"/>
                </a:solidFill>
                <a:effectLst/>
                <a:latin typeface="+mn-lt"/>
                <a:ea typeface="+mn-ea"/>
                <a:cs typeface="+mn-cs"/>
              </a:rPr>
              <a:t> question </a:t>
            </a:r>
            <a:r>
              <a:rPr lang="en-US" sz="1200" u="none" strike="noStrike" kern="1200" baseline="0" dirty="0" err="1">
                <a:solidFill>
                  <a:schemeClr val="tx1"/>
                </a:solidFill>
                <a:effectLst/>
                <a:latin typeface="+mn-lt"/>
                <a:ea typeface="+mn-ea"/>
                <a:cs typeface="+mn-cs"/>
              </a:rPr>
              <a:t>importante</a:t>
            </a:r>
            <a:r>
              <a:rPr lang="en-US" sz="1200" u="none" strike="noStrike" kern="1200" baseline="0" dirty="0">
                <a:solidFill>
                  <a:schemeClr val="tx1"/>
                </a:solidFill>
                <a:effectLst/>
                <a:latin typeface="+mn-lt"/>
                <a:ea typeface="+mn-ea"/>
                <a:cs typeface="+mn-cs"/>
              </a:rPr>
              <a:t> – </a:t>
            </a:r>
            <a:r>
              <a:rPr lang="en-US" sz="1200" u="none" strike="noStrike" kern="1200" baseline="0" dirty="0" err="1">
                <a:solidFill>
                  <a:schemeClr val="tx1"/>
                </a:solidFill>
                <a:effectLst/>
                <a:latin typeface="+mn-lt"/>
                <a:ea typeface="+mn-ea"/>
                <a:cs typeface="+mn-cs"/>
              </a:rPr>
              <a:t>avoir</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une</a:t>
            </a:r>
            <a:r>
              <a:rPr lang="en-US" sz="1200" u="none" strike="noStrike" kern="1200" baseline="0" dirty="0">
                <a:solidFill>
                  <a:schemeClr val="tx1"/>
                </a:solidFill>
                <a:effectLst/>
                <a:latin typeface="+mn-lt"/>
                <a:ea typeface="+mn-ea"/>
                <a:cs typeface="+mn-cs"/>
              </a:rPr>
              <a:t> information </a:t>
            </a:r>
            <a:r>
              <a:rPr lang="en-US" sz="1200" u="none" strike="noStrike" kern="1200" baseline="0" dirty="0" err="1">
                <a:solidFill>
                  <a:schemeClr val="tx1"/>
                </a:solidFill>
                <a:effectLst/>
                <a:latin typeface="+mn-lt"/>
                <a:ea typeface="+mn-ea"/>
                <a:cs typeface="+mn-cs"/>
              </a:rPr>
              <a:t>oui</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mais</a:t>
            </a:r>
            <a:r>
              <a:rPr lang="en-US" sz="1200" u="none" strike="noStrike" kern="1200" baseline="0" dirty="0">
                <a:solidFill>
                  <a:schemeClr val="tx1"/>
                </a:solidFill>
                <a:effectLst/>
                <a:latin typeface="+mn-lt"/>
                <a:ea typeface="+mn-ea"/>
                <a:cs typeface="+mn-cs"/>
              </a:rPr>
              <a:t> pour </a:t>
            </a:r>
            <a:r>
              <a:rPr lang="en-US" sz="1200" u="none" strike="noStrike" kern="1200" baseline="0" dirty="0" err="1">
                <a:solidFill>
                  <a:schemeClr val="tx1"/>
                </a:solidFill>
                <a:effectLst/>
                <a:latin typeface="+mn-lt"/>
                <a:ea typeface="+mn-ea"/>
                <a:cs typeface="+mn-cs"/>
              </a:rPr>
              <a:t>en</a:t>
            </a:r>
            <a:r>
              <a:rPr lang="en-US" sz="1200" u="none" strike="noStrike" kern="1200" baseline="0" dirty="0">
                <a:solidFill>
                  <a:schemeClr val="tx1"/>
                </a:solidFill>
                <a:effectLst/>
                <a:latin typeface="+mn-lt"/>
                <a:ea typeface="+mn-ea"/>
                <a:cs typeface="+mn-cs"/>
              </a:rPr>
              <a:t> faire quoi?</a:t>
            </a:r>
          </a:p>
          <a:p>
            <a:endParaRPr lang="en-US" sz="1200" u="none" strike="noStrike" kern="1200" baseline="0" dirty="0">
              <a:solidFill>
                <a:schemeClr val="tx1"/>
              </a:solidFill>
              <a:effectLst/>
              <a:latin typeface="+mn-lt"/>
              <a:ea typeface="+mn-ea"/>
              <a:cs typeface="+mn-cs"/>
            </a:endParaRPr>
          </a:p>
          <a:p>
            <a:r>
              <a:rPr lang="en-US" sz="1200" u="none" strike="noStrike" kern="1200" baseline="0" dirty="0" err="1">
                <a:solidFill>
                  <a:schemeClr val="tx1"/>
                </a:solidFill>
                <a:effectLst/>
                <a:latin typeface="+mn-lt"/>
                <a:ea typeface="+mn-ea"/>
                <a:cs typeface="+mn-cs"/>
              </a:rPr>
              <a:t>Enfin</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certaines</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sont</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heureuses</a:t>
            </a:r>
            <a:r>
              <a:rPr lang="en-US" sz="1200" u="none" strike="noStrike" kern="1200" baseline="0" dirty="0">
                <a:solidFill>
                  <a:schemeClr val="tx1"/>
                </a:solidFill>
                <a:effectLst/>
                <a:latin typeface="+mn-lt"/>
                <a:ea typeface="+mn-ea"/>
                <a:cs typeface="+mn-cs"/>
              </a:rPr>
              <a:t> de ne pas </a:t>
            </a:r>
            <a:r>
              <a:rPr lang="en-US" sz="1200" u="none" strike="noStrike" kern="1200" baseline="0" dirty="0" err="1">
                <a:solidFill>
                  <a:schemeClr val="tx1"/>
                </a:solidFill>
                <a:effectLst/>
                <a:latin typeface="+mn-lt"/>
                <a:ea typeface="+mn-ea"/>
                <a:cs typeface="+mn-cs"/>
              </a:rPr>
              <a:t>avoir</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eu</a:t>
            </a:r>
            <a:r>
              <a:rPr lang="en-US" sz="1200" u="none" strike="noStrike" kern="1200" baseline="0" dirty="0">
                <a:solidFill>
                  <a:schemeClr val="tx1"/>
                </a:solidFill>
                <a:effectLst/>
                <a:latin typeface="+mn-lt"/>
                <a:ea typeface="+mn-ea"/>
                <a:cs typeface="+mn-cs"/>
              </a:rPr>
              <a:t> a se poser des questions </a:t>
            </a:r>
            <a:r>
              <a:rPr lang="en-US" sz="1200" u="none" strike="noStrike" kern="1200" baseline="0" dirty="0" err="1">
                <a:solidFill>
                  <a:schemeClr val="tx1"/>
                </a:solidFill>
                <a:effectLst/>
                <a:latin typeface="+mn-lt"/>
                <a:ea typeface="+mn-ea"/>
                <a:cs typeface="+mn-cs"/>
              </a:rPr>
              <a:t>difficiles</a:t>
            </a:r>
            <a:r>
              <a:rPr lang="en-US" sz="1200" u="none" strike="noStrike" kern="1200" baseline="0" dirty="0">
                <a:solidFill>
                  <a:schemeClr val="tx1"/>
                </a:solidFill>
                <a:effectLst/>
                <a:latin typeface="+mn-lt"/>
                <a:ea typeface="+mn-ea"/>
                <a:cs typeface="+mn-cs"/>
              </a:rPr>
              <a:t> pendant la </a:t>
            </a:r>
            <a:r>
              <a:rPr lang="en-US" sz="1200" u="none" strike="noStrike" kern="1200" baseline="0" dirty="0" err="1">
                <a:solidFill>
                  <a:schemeClr val="tx1"/>
                </a:solidFill>
                <a:effectLst/>
                <a:latin typeface="+mn-lt"/>
                <a:ea typeface="+mn-ea"/>
                <a:cs typeface="+mn-cs"/>
              </a:rPr>
              <a:t>grossesse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comme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si</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il</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existait</a:t>
            </a:r>
            <a:r>
              <a:rPr lang="en-US" sz="1200" u="none" strike="noStrike" kern="1200" baseline="0" dirty="0">
                <a:solidFill>
                  <a:schemeClr val="tx1"/>
                </a:solidFill>
                <a:effectLst/>
                <a:latin typeface="+mn-lt"/>
                <a:ea typeface="+mn-ea"/>
                <a:cs typeface="+mn-cs"/>
              </a:rPr>
              <a:t> un </a:t>
            </a:r>
            <a:r>
              <a:rPr lang="en-US" sz="1200" u="none" strike="noStrike" kern="1200" baseline="0" dirty="0" err="1">
                <a:solidFill>
                  <a:schemeClr val="tx1"/>
                </a:solidFill>
                <a:effectLst/>
                <a:latin typeface="+mn-lt"/>
                <a:ea typeface="+mn-ea"/>
                <a:cs typeface="+mn-cs"/>
              </a:rPr>
              <a:t>certaine</a:t>
            </a:r>
            <a:r>
              <a:rPr lang="en-US" sz="1200" u="none" strike="noStrike" kern="1200" baseline="0" dirty="0">
                <a:solidFill>
                  <a:schemeClr val="tx1"/>
                </a:solidFill>
                <a:effectLst/>
                <a:latin typeface="+mn-lt"/>
                <a:ea typeface="+mn-ea"/>
                <a:cs typeface="+mn-cs"/>
              </a:rPr>
              <a:t> </a:t>
            </a:r>
            <a:r>
              <a:rPr lang="en-US" sz="1200" u="none" strike="noStrike" kern="1200" baseline="0" dirty="0" err="1">
                <a:solidFill>
                  <a:schemeClr val="tx1"/>
                </a:solidFill>
                <a:effectLst/>
                <a:latin typeface="+mn-lt"/>
                <a:ea typeface="+mn-ea"/>
                <a:cs typeface="+mn-cs"/>
              </a:rPr>
              <a:t>culpabilite</a:t>
            </a:r>
            <a:r>
              <a:rPr lang="en-US" sz="1200" u="none" strike="noStrike" kern="1200" baseline="0" dirty="0">
                <a:solidFill>
                  <a:schemeClr val="tx1"/>
                </a:solidFill>
                <a:effectLst/>
                <a:latin typeface="+mn-lt"/>
                <a:ea typeface="+mn-ea"/>
                <a:cs typeface="+mn-cs"/>
              </a:rPr>
              <a:t> a posteriori </a:t>
            </a:r>
          </a:p>
          <a:p>
            <a:endParaRPr lang="en-US" sz="1200" u="none" strike="noStrike"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16</a:t>
            </a:fld>
            <a:endParaRPr lang="en-GB" dirty="0"/>
          </a:p>
        </p:txBody>
      </p:sp>
    </p:spTree>
    <p:extLst>
      <p:ext uri="{BB962C8B-B14F-4D97-AF65-F5344CB8AC3E}">
        <p14:creationId xmlns:p14="http://schemas.microsoft.com/office/powerpoint/2010/main" val="31184627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GB" sz="1200" b="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0A7720A-4801-49A8-81EA-2C27F77C386C}" type="slidenum">
              <a:rPr lang="en-GB" smtClean="0"/>
              <a:pPr/>
              <a:t>17</a:t>
            </a:fld>
            <a:endParaRPr lang="en-GB" dirty="0"/>
          </a:p>
        </p:txBody>
      </p:sp>
    </p:spTree>
    <p:extLst>
      <p:ext uri="{BB962C8B-B14F-4D97-AF65-F5344CB8AC3E}">
        <p14:creationId xmlns:p14="http://schemas.microsoft.com/office/powerpoint/2010/main" val="267344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18</a:t>
            </a:fld>
            <a:endParaRPr lang="en-GB" dirty="0"/>
          </a:p>
        </p:txBody>
      </p:sp>
    </p:spTree>
    <p:extLst>
      <p:ext uri="{BB962C8B-B14F-4D97-AF65-F5344CB8AC3E}">
        <p14:creationId xmlns:p14="http://schemas.microsoft.com/office/powerpoint/2010/main" val="34668642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19</a:t>
            </a:fld>
            <a:endParaRPr lang="en-GB" dirty="0"/>
          </a:p>
        </p:txBody>
      </p:sp>
    </p:spTree>
    <p:extLst>
      <p:ext uri="{BB962C8B-B14F-4D97-AF65-F5344CB8AC3E}">
        <p14:creationId xmlns:p14="http://schemas.microsoft.com/office/powerpoint/2010/main" val="987897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2</a:t>
            </a:fld>
            <a:endParaRPr lang="en-GB" dirty="0"/>
          </a:p>
        </p:txBody>
      </p:sp>
    </p:spTree>
    <p:extLst>
      <p:ext uri="{BB962C8B-B14F-4D97-AF65-F5344CB8AC3E}">
        <p14:creationId xmlns:p14="http://schemas.microsoft.com/office/powerpoint/2010/main" val="34722559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20</a:t>
            </a:fld>
            <a:endParaRPr lang="en-GB" dirty="0"/>
          </a:p>
        </p:txBody>
      </p:sp>
    </p:spTree>
    <p:extLst>
      <p:ext uri="{BB962C8B-B14F-4D97-AF65-F5344CB8AC3E}">
        <p14:creationId xmlns:p14="http://schemas.microsoft.com/office/powerpoint/2010/main" val="3989278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fontScale="92500" lnSpcReduction="10000"/>
          </a:bodyPr>
          <a:lstStyle/>
          <a:p>
            <a:r>
              <a:rPr lang="fr-FR" sz="1200" i="1" kern="1200" dirty="0">
                <a:solidFill>
                  <a:schemeClr val="tx1"/>
                </a:solidFill>
                <a:effectLst/>
                <a:latin typeface="+mn-lt"/>
                <a:ea typeface="+mn-ea"/>
                <a:cs typeface="+mn-cs"/>
              </a:rPr>
              <a:t> Le DPN en France est bien régulé. Il consiste en 3 échographies et un dépistage de la T21 en général pendant le premier trimestre de la grossesse. Bin sur de nouveaux tests sont maintenant disponibles comme le dépistage non invasif mais nous reviendrons sur cette question dans la session de demain matin. </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Toujours est-il qu’en France une grande majorité de femmes pratiquent le dépistage de la trisomie 21 – les 3 quarts on recours au test combine, qui je le rappelle mixte la mesure de la clarté nucale du bébé avec les marqueurs sériques de la mère,</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Cependant bien que quasiment toutes les femmes bénéficient des 3 échographies durant la grossesse et que aussi toutes pratiquent le dépistage de la trisomie, environ 21000 naissances par an concernent des enfants affectes are des anomalies qui n’ont pas été détectée in utero.</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On peut se demander quels sont les facteurs qui contribuent au fait que ces anomalies ne soient pas détectées</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Pourquoi échec du DPN? Pamela </a:t>
            </a:r>
            <a:r>
              <a:rPr lang="fr-FR" sz="1200" i="1" kern="1200" dirty="0" err="1">
                <a:solidFill>
                  <a:schemeClr val="tx1"/>
                </a:solidFill>
                <a:effectLst/>
                <a:latin typeface="+mn-lt"/>
                <a:ea typeface="+mn-ea"/>
                <a:cs typeface="+mn-cs"/>
              </a:rPr>
              <a:t>Loughna</a:t>
            </a:r>
            <a:r>
              <a:rPr lang="fr-FR" sz="1200" i="1" kern="1200" dirty="0">
                <a:solidFill>
                  <a:schemeClr val="tx1"/>
                </a:solidFill>
                <a:effectLst/>
                <a:latin typeface="+mn-lt"/>
                <a:ea typeface="+mn-ea"/>
                <a:cs typeface="+mn-cs"/>
              </a:rPr>
              <a:t> (RCOG, 2008)</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Plusieurs éléments ont été pris en compte tel que Manque d’expertise, qualité de l’équipement, toutes les anomalies ne sont pas visibles à 20 semaines, certaines femmes sont difficiles à scanner, certaines femmes déclinent toute sorte de dépistage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Parfois il peut y avoir une erreur au niveau du system de prise en change comme par exemple, ne pas référer des personnes a des maternités de niveau 3 ou aux CPDPN,</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Le problème est donc que certains parents considèrent qu’on leur a dénié l’opportunité de faire une IMG et certains professionnels ont peur qu’une anomalie non diagnostiquée in utero entrainent des poursuites </a:t>
            </a:r>
            <a:r>
              <a:rPr lang="fr-FR" sz="1200" i="1" kern="1200" dirty="0" err="1">
                <a:solidFill>
                  <a:schemeClr val="tx1"/>
                </a:solidFill>
                <a:effectLst/>
                <a:latin typeface="+mn-lt"/>
                <a:ea typeface="+mn-ea"/>
                <a:cs typeface="+mn-cs"/>
              </a:rPr>
              <a:t>judiciiares</a:t>
            </a:r>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3</a:t>
            </a:fld>
            <a:endParaRPr lang="en-GB" dirty="0"/>
          </a:p>
        </p:txBody>
      </p:sp>
    </p:spTree>
    <p:extLst>
      <p:ext uri="{BB962C8B-B14F-4D97-AF65-F5344CB8AC3E}">
        <p14:creationId xmlns:p14="http://schemas.microsoft.com/office/powerpoint/2010/main" val="90987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fontScale="92500" lnSpcReduction="10000"/>
          </a:bodyPr>
          <a:lstStyle/>
          <a:p>
            <a:r>
              <a:rPr lang="fr-FR" sz="1200" i="1" kern="1200" dirty="0">
                <a:solidFill>
                  <a:schemeClr val="tx1"/>
                </a:solidFill>
                <a:effectLst/>
                <a:latin typeface="+mn-lt"/>
                <a:ea typeface="+mn-ea"/>
                <a:cs typeface="+mn-cs"/>
              </a:rPr>
              <a:t> Le DPN en France est bien régulé. Il consiste en 3 échographies et un dépistage de la T21 en général pendant le premier trimestre de la grossesse. Bin sur de nouveaux tests sont maintenant disponibles comme le dépistage non invasif mais nous reviendrons sur cette question dans la session de demain matin. </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Toujours est-il qu’en France une grande majorité de femmes pratiquent le dépistage de la trisomie 21 – les 3 quarts on recours au test combine, qui je le rappelle mixte la mesure de la clarté nucale du bébé avec les marqueurs sériques de la mère,</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Cependant bien que quasiment toutes les femmes bénéficient des 3 échographies durant la grossesse et que aussi toutes pratiquent le dépistage de la trisomie, environ 21000 naissances par an concernent des enfants affectes are des anomalies qui n’ont pas été détectée in utero.</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On peut se demander quels sont les facteurs qui contribuent au fait que ces anomalies ne soient pas détectées</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Pourquoi échec du DPN? Pamela </a:t>
            </a:r>
            <a:r>
              <a:rPr lang="fr-FR" sz="1200" i="1" kern="1200" dirty="0" err="1">
                <a:solidFill>
                  <a:schemeClr val="tx1"/>
                </a:solidFill>
                <a:effectLst/>
                <a:latin typeface="+mn-lt"/>
                <a:ea typeface="+mn-ea"/>
                <a:cs typeface="+mn-cs"/>
              </a:rPr>
              <a:t>Loughna</a:t>
            </a:r>
            <a:r>
              <a:rPr lang="fr-FR" sz="1200" i="1" kern="1200" dirty="0">
                <a:solidFill>
                  <a:schemeClr val="tx1"/>
                </a:solidFill>
                <a:effectLst/>
                <a:latin typeface="+mn-lt"/>
                <a:ea typeface="+mn-ea"/>
                <a:cs typeface="+mn-cs"/>
              </a:rPr>
              <a:t> (RCOG, 2008)</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Plusieurs éléments ont été pris en compte tel que Manque d’expertise, qualité de l’équipement, toutes les anomalies ne sont pas visibles à 20 semaines, certaines femmes sont difficiles à scanner, certaines femmes déclinent toute sorte de dépistage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Parfois il peut y avoir une erreur au niveau du system de prise en change comme par exemple, ne pas référer des personnes a des maternités de niveau 3 ou aux CPDPN,</a:t>
            </a:r>
            <a:endParaRPr lang="en-GB" sz="1200" kern="1200" dirty="0">
              <a:solidFill>
                <a:schemeClr val="tx1"/>
              </a:solidFill>
              <a:effectLst/>
              <a:latin typeface="+mn-lt"/>
              <a:ea typeface="+mn-ea"/>
              <a:cs typeface="+mn-cs"/>
            </a:endParaRPr>
          </a:p>
          <a:p>
            <a:endParaRPr lang="fr-FR" sz="1200" i="1"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Le problème est donc que certains parents considèrent qu’on leur a dénié l’opportunité de faire une IMG et certains professionnels ont peur qu’une anomalie non diagnostiquée in utero entrainent des poursuites </a:t>
            </a:r>
            <a:r>
              <a:rPr lang="fr-FR" sz="1200" i="1" kern="1200" dirty="0" err="1">
                <a:solidFill>
                  <a:schemeClr val="tx1"/>
                </a:solidFill>
                <a:effectLst/>
                <a:latin typeface="+mn-lt"/>
                <a:ea typeface="+mn-ea"/>
                <a:cs typeface="+mn-cs"/>
              </a:rPr>
              <a:t>judiciiares</a:t>
            </a:r>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4</a:t>
            </a:fld>
            <a:endParaRPr lang="en-GB" dirty="0"/>
          </a:p>
        </p:txBody>
      </p:sp>
    </p:spTree>
    <p:extLst>
      <p:ext uri="{BB962C8B-B14F-4D97-AF65-F5344CB8AC3E}">
        <p14:creationId xmlns:p14="http://schemas.microsoft.com/office/powerpoint/2010/main" val="3674003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r>
              <a:rPr lang="en-GB" dirty="0" err="1"/>
              <a:t>L’exp</a:t>
            </a:r>
            <a:r>
              <a:rPr lang="en-GB" baseline="0" dirty="0" err="1"/>
              <a:t>é</a:t>
            </a:r>
            <a:r>
              <a:rPr lang="en-GB" dirty="0" err="1"/>
              <a:t>rience</a:t>
            </a:r>
            <a:r>
              <a:rPr lang="en-GB" dirty="0"/>
              <a:t> </a:t>
            </a:r>
            <a:r>
              <a:rPr lang="en-GB" dirty="0" err="1"/>
              <a:t>d’apprendre</a:t>
            </a:r>
            <a:r>
              <a:rPr lang="en-GB" dirty="0"/>
              <a:t> que son enfant a </a:t>
            </a:r>
            <a:r>
              <a:rPr lang="en-GB" dirty="0" err="1"/>
              <a:t>une</a:t>
            </a:r>
            <a:r>
              <a:rPr lang="en-GB" dirty="0"/>
              <a:t> </a:t>
            </a:r>
            <a:r>
              <a:rPr lang="en-GB" dirty="0" err="1"/>
              <a:t>anomlie</a:t>
            </a:r>
            <a:r>
              <a:rPr lang="en-GB" dirty="0"/>
              <a:t> grave a</a:t>
            </a:r>
            <a:r>
              <a:rPr lang="en-GB" baseline="0" dirty="0"/>
              <a:t> </a:t>
            </a:r>
            <a:r>
              <a:rPr lang="en-GB" baseline="0" dirty="0" err="1"/>
              <a:t>été</a:t>
            </a:r>
            <a:r>
              <a:rPr lang="en-GB" baseline="0" dirty="0"/>
              <a:t> </a:t>
            </a:r>
            <a:r>
              <a:rPr lang="en-GB" baseline="0" dirty="0" err="1"/>
              <a:t>documenée</a:t>
            </a:r>
            <a:r>
              <a:rPr lang="en-GB" baseline="0" dirty="0"/>
              <a:t> </a:t>
            </a:r>
            <a:r>
              <a:rPr lang="en-GB" baseline="0" dirty="0" err="1"/>
              <a:t>mais</a:t>
            </a:r>
            <a:r>
              <a:rPr lang="en-GB" baseline="0" dirty="0"/>
              <a:t> </a:t>
            </a:r>
            <a:r>
              <a:rPr lang="en-GB" baseline="0" dirty="0" err="1"/>
              <a:t>il</a:t>
            </a:r>
            <a:r>
              <a:rPr lang="en-GB" baseline="0" dirty="0"/>
              <a:t> </a:t>
            </a:r>
            <a:r>
              <a:rPr lang="en-GB" baseline="0" dirty="0" err="1"/>
              <a:t>reste</a:t>
            </a:r>
            <a:r>
              <a:rPr lang="en-GB" baseline="0" dirty="0"/>
              <a:t> encore du travail à faire, </a:t>
            </a:r>
            <a:r>
              <a:rPr lang="en-GB" baseline="0" dirty="0" err="1"/>
              <a:t>notmamment</a:t>
            </a:r>
            <a:r>
              <a:rPr lang="en-GB" baseline="0" dirty="0"/>
              <a:t> sur la relations aux </a:t>
            </a:r>
            <a:r>
              <a:rPr lang="en-GB" baseline="0" dirty="0" err="1"/>
              <a:t>professionnels</a:t>
            </a:r>
            <a:r>
              <a:rPr lang="en-GB" baseline="0" dirty="0"/>
              <a:t>.</a:t>
            </a:r>
          </a:p>
          <a:p>
            <a:endParaRPr lang="en-GB" baseline="0" dirty="0"/>
          </a:p>
          <a:p>
            <a:r>
              <a:rPr lang="en-GB" baseline="0" dirty="0" err="1"/>
              <a:t>Certaines</a:t>
            </a:r>
            <a:r>
              <a:rPr lang="en-GB" baseline="0" dirty="0"/>
              <a:t> études et revues de la literature </a:t>
            </a:r>
            <a:r>
              <a:rPr lang="en-GB" baseline="0" dirty="0" err="1"/>
              <a:t>ont</a:t>
            </a:r>
            <a:r>
              <a:rPr lang="en-GB" baseline="0" dirty="0"/>
              <a:t> </a:t>
            </a:r>
            <a:r>
              <a:rPr lang="en-GB" baseline="0" dirty="0" err="1"/>
              <a:t>mis</a:t>
            </a:r>
            <a:r>
              <a:rPr lang="en-GB" baseline="0" dirty="0"/>
              <a:t> </a:t>
            </a:r>
            <a:r>
              <a:rPr lang="en-GB" baseline="0" dirty="0" err="1"/>
              <a:t>en</a:t>
            </a:r>
            <a:r>
              <a:rPr lang="en-GB" baseline="0" dirty="0"/>
              <a:t> </a:t>
            </a:r>
            <a:r>
              <a:rPr lang="en-GB" baseline="0" dirty="0" err="1"/>
              <a:t>avant</a:t>
            </a:r>
            <a:r>
              <a:rPr lang="en-GB" baseline="0" dirty="0"/>
              <a:t> que la naissance d’un enfant </a:t>
            </a:r>
            <a:r>
              <a:rPr lang="en-GB" baseline="0" dirty="0" err="1"/>
              <a:t>porteur</a:t>
            </a:r>
            <a:r>
              <a:rPr lang="en-GB" baseline="0" dirty="0"/>
              <a:t> </a:t>
            </a:r>
            <a:r>
              <a:rPr lang="en-GB" baseline="0" dirty="0" err="1"/>
              <a:t>d’une</a:t>
            </a:r>
            <a:r>
              <a:rPr lang="en-GB" baseline="0" dirty="0"/>
              <a:t> </a:t>
            </a:r>
            <a:r>
              <a:rPr lang="en-GB" baseline="0" dirty="0" err="1"/>
              <a:t>anomalie</a:t>
            </a:r>
            <a:r>
              <a:rPr lang="en-GB" baseline="0" dirty="0"/>
              <a:t> grave </a:t>
            </a:r>
            <a:r>
              <a:rPr lang="en-GB" baseline="0" dirty="0" err="1"/>
              <a:t>génere</a:t>
            </a:r>
            <a:r>
              <a:rPr lang="en-GB" baseline="0" dirty="0"/>
              <a:t> </a:t>
            </a:r>
            <a:r>
              <a:rPr lang="en-GB" baseline="0" dirty="0" err="1"/>
              <a:t>une</a:t>
            </a:r>
            <a:r>
              <a:rPr lang="en-GB" baseline="0" dirty="0"/>
              <a:t> situation de </a:t>
            </a:r>
            <a:r>
              <a:rPr lang="en-GB" baseline="0" dirty="0" err="1"/>
              <a:t>crise</a:t>
            </a:r>
            <a:r>
              <a:rPr lang="en-GB" baseline="0" dirty="0"/>
              <a:t> et la transition à la </a:t>
            </a:r>
            <a:r>
              <a:rPr lang="en-GB" baseline="0" dirty="0" err="1"/>
              <a:t>maternité</a:t>
            </a:r>
            <a:r>
              <a:rPr lang="en-GB" baseline="0" dirty="0"/>
              <a:t> </a:t>
            </a:r>
            <a:r>
              <a:rPr lang="en-GB" baseline="0" dirty="0" err="1"/>
              <a:t>complexe</a:t>
            </a:r>
            <a:r>
              <a:rPr lang="en-GB" baseline="0" dirty="0"/>
              <a:t>.</a:t>
            </a:r>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5</a:t>
            </a:fld>
            <a:endParaRPr lang="en-GB" dirty="0"/>
          </a:p>
        </p:txBody>
      </p:sp>
    </p:spTree>
    <p:extLst>
      <p:ext uri="{BB962C8B-B14F-4D97-AF65-F5344CB8AC3E}">
        <p14:creationId xmlns:p14="http://schemas.microsoft.com/office/powerpoint/2010/main" val="22074501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6</a:t>
            </a:fld>
            <a:endParaRPr lang="en-GB" dirty="0"/>
          </a:p>
        </p:txBody>
      </p:sp>
    </p:spTree>
    <p:extLst>
      <p:ext uri="{BB962C8B-B14F-4D97-AF65-F5344CB8AC3E}">
        <p14:creationId xmlns:p14="http://schemas.microsoft.com/office/powerpoint/2010/main" val="1305230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fontScale="55000" lnSpcReduction="20000"/>
          </a:bodyPr>
          <a:lstStyle/>
          <a:p>
            <a:r>
              <a:rPr lang="fr-FR" sz="1200" i="1" kern="1200" dirty="0">
                <a:solidFill>
                  <a:schemeClr val="tx1"/>
                </a:solidFill>
                <a:effectLst/>
                <a:latin typeface="+mn-lt"/>
                <a:ea typeface="+mn-ea"/>
                <a:cs typeface="+mn-cs"/>
              </a:rPr>
              <a:t>Les données ont été recueillies dans le cadre de l’étude PICRI dont nous avons déjà parlé lors des présentations précédentes. Pour rappel ce projet inclut une phase quantitative avec un questionnaire en ligne auquel 1566 femmes ont répondu. En parallèle nous avons mené une étude qualitative.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Plus d’un tiers des femmes ont accepté d’être recontactées pour un entretien. Nous avons rapidement orienté nos entretiens sur 4 groupes principaux qui nous paraissaient particulièrement pertinents :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Femmes pour qui une anomalie est détectée in utero et décident d’interrompre la grossesse,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Femmes pour qui une anomalie est détectée in utero et décident de continuer la grossesse,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Femmes pour qui une anomalie est diagnostiquée à la naissance,</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Femmes qui ont refusé le test combiné/ qui se sont positionnées contre le test de dépistage</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Nous avons envoyé une demande de narrative a toutes les autres femmes ayant accepté mais n’ayant pas été sélectionnées pour entretien pour leur donner l’opportunité de partager leur expérience.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18% contactées et 67% réponse rate – Les femmes contactées pour un entretien ont répondu en grande majorité à notre demande puisque 67% de celles contactées ont réalisé l’entretien. Il est à noter que notre terrain touche à sa fin, il n’est pas encore terminé. Il nous reste donc quelques femmes à contacter.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62% narrative (6% réponse rate)</a:t>
            </a:r>
            <a:br>
              <a:rPr lang="fr-FR" sz="1200" i="1" kern="1200" dirty="0">
                <a:solidFill>
                  <a:schemeClr val="tx1"/>
                </a:solidFill>
                <a:effectLst/>
                <a:latin typeface="+mn-lt"/>
                <a:ea typeface="+mn-ea"/>
                <a:cs typeface="+mn-cs"/>
              </a:rPr>
            </a:br>
            <a:r>
              <a:rPr lang="fr-FR" sz="1200" i="1" kern="1200" dirty="0">
                <a:solidFill>
                  <a:schemeClr val="tx1"/>
                </a:solidFill>
                <a:effectLst/>
                <a:latin typeface="+mn-lt"/>
                <a:ea typeface="+mn-ea"/>
                <a:cs typeface="+mn-cs"/>
              </a:rPr>
              <a:t>12% non contactées - pas d'email essentiellement</a:t>
            </a:r>
            <a:br>
              <a:rPr lang="fr-FR" sz="1200" i="1" kern="1200" dirty="0">
                <a:solidFill>
                  <a:schemeClr val="tx1"/>
                </a:solidFill>
                <a:effectLst/>
                <a:latin typeface="+mn-lt"/>
                <a:ea typeface="+mn-ea"/>
                <a:cs typeface="+mn-cs"/>
              </a:rPr>
            </a:br>
            <a:r>
              <a:rPr lang="fr-FR" sz="1200" i="1" kern="1200" dirty="0">
                <a:solidFill>
                  <a:schemeClr val="tx1"/>
                </a:solidFill>
                <a:effectLst/>
                <a:latin typeface="+mn-lt"/>
                <a:ea typeface="+mn-ea"/>
                <a:cs typeface="+mn-cs"/>
              </a:rPr>
              <a:t>8% à contacter (en réserve, résumes à faire etc..) </a:t>
            </a:r>
            <a:endParaRPr lang="fr-FR" sz="1200" i="1" kern="1200" dirty="0" smtClean="0">
              <a:solidFill>
                <a:schemeClr val="tx1"/>
              </a:solidFill>
              <a:effectLst/>
              <a:latin typeface="+mn-lt"/>
              <a:ea typeface="+mn-ea"/>
              <a:cs typeface="+mn-cs"/>
            </a:endParaRPr>
          </a:p>
          <a:p>
            <a:endParaRPr lang="fr-FR" sz="1200" i="1" kern="1200" dirty="0" smtClean="0">
              <a:solidFill>
                <a:schemeClr val="tx1"/>
              </a:solidFill>
              <a:effectLst/>
              <a:latin typeface="+mn-lt"/>
              <a:ea typeface="+mn-ea"/>
              <a:cs typeface="+mn-cs"/>
            </a:endParaRPr>
          </a:p>
          <a:p>
            <a:endParaRPr lang="fr-FR" sz="1200" i="1" kern="1200" dirty="0" smtClean="0">
              <a:solidFill>
                <a:schemeClr val="tx1"/>
              </a:solidFill>
              <a:effectLst/>
              <a:latin typeface="+mn-lt"/>
              <a:ea typeface="+mn-ea"/>
              <a:cs typeface="+mn-cs"/>
            </a:endParaRPr>
          </a:p>
          <a:p>
            <a:r>
              <a:rPr lang="en-GB" sz="2400" dirty="0" smtClean="0">
                <a:solidFill>
                  <a:schemeClr val="bg1">
                    <a:lumMod val="50000"/>
                  </a:schemeClr>
                </a:solidFill>
                <a:latin typeface="Calibri" pitchFamily="34" charset="0"/>
                <a:cs typeface="Calibri" pitchFamily="34" charset="0"/>
              </a:rPr>
              <a:t>M</a:t>
            </a:r>
            <a:r>
              <a:rPr lang="fr-FR" sz="2400" dirty="0" smtClean="0">
                <a:solidFill>
                  <a:schemeClr val="bg1">
                    <a:lumMod val="50000"/>
                  </a:schemeClr>
                </a:solidFill>
                <a:latin typeface="Calibri" panose="020F0502020204030204" pitchFamily="34" charset="0"/>
                <a:cs typeface="Calibri" panose="020F0502020204030204" pitchFamily="34" charset="0"/>
              </a:rPr>
              <a:t>é</a:t>
            </a:r>
            <a:r>
              <a:rPr lang="en-GB" sz="2400" dirty="0" err="1" smtClean="0">
                <a:solidFill>
                  <a:schemeClr val="bg1">
                    <a:lumMod val="50000"/>
                  </a:schemeClr>
                </a:solidFill>
                <a:latin typeface="Calibri" pitchFamily="34" charset="0"/>
                <a:cs typeface="Calibri" pitchFamily="34" charset="0"/>
              </a:rPr>
              <a:t>thode</a:t>
            </a:r>
            <a:r>
              <a:rPr lang="en-GB" sz="2400" dirty="0" smtClean="0">
                <a:solidFill>
                  <a:schemeClr val="bg1">
                    <a:lumMod val="50000"/>
                  </a:schemeClr>
                </a:solidFill>
                <a:latin typeface="Calibri" pitchFamily="34" charset="0"/>
                <a:cs typeface="Calibri" pitchFamily="34" charset="0"/>
              </a:rPr>
              <a:t> </a:t>
            </a:r>
            <a:r>
              <a:rPr lang="en-GB" sz="2400" dirty="0" err="1" smtClean="0">
                <a:solidFill>
                  <a:schemeClr val="bg1">
                    <a:lumMod val="50000"/>
                  </a:schemeClr>
                </a:solidFill>
                <a:latin typeface="Calibri" pitchFamily="34" charset="0"/>
                <a:cs typeface="Calibri" pitchFamily="34" charset="0"/>
              </a:rPr>
              <a:t>d’analyse</a:t>
            </a:r>
            <a:r>
              <a:rPr lang="en-GB" sz="2400" dirty="0" smtClean="0">
                <a:solidFill>
                  <a:schemeClr val="bg1">
                    <a:lumMod val="50000"/>
                  </a:schemeClr>
                </a:solidFill>
                <a:latin typeface="Calibri" pitchFamily="34" charset="0"/>
                <a:cs typeface="Calibri" pitchFamily="34" charset="0"/>
              </a:rPr>
              <a:t>: Interpretative Phenomenological Analysis (Smith, 1996), </a:t>
            </a:r>
          </a:p>
          <a:p>
            <a:r>
              <a:rPr lang="en-GB" sz="2400" dirty="0" err="1" smtClean="0">
                <a:solidFill>
                  <a:schemeClr val="bg1">
                    <a:lumMod val="50000"/>
                  </a:schemeClr>
                </a:solidFill>
                <a:latin typeface="Calibri" pitchFamily="34" charset="0"/>
                <a:cs typeface="Calibri" pitchFamily="34" charset="0"/>
              </a:rPr>
              <a:t>Centr</a:t>
            </a:r>
            <a:r>
              <a:rPr lang="fr-FR" sz="2400" dirty="0" smtClean="0">
                <a:solidFill>
                  <a:schemeClr val="bg1">
                    <a:lumMod val="50000"/>
                  </a:schemeClr>
                </a:solidFill>
                <a:latin typeface="Calibri" panose="020F0502020204030204" pitchFamily="34" charset="0"/>
                <a:cs typeface="Calibri" panose="020F0502020204030204" pitchFamily="34" charset="0"/>
              </a:rPr>
              <a:t>é</a:t>
            </a:r>
            <a:r>
              <a:rPr lang="en-GB" sz="2400" dirty="0" smtClean="0">
                <a:solidFill>
                  <a:schemeClr val="bg1">
                    <a:lumMod val="50000"/>
                  </a:schemeClr>
                </a:solidFill>
                <a:latin typeface="Calibri" pitchFamily="34" charset="0"/>
                <a:cs typeface="Calibri" pitchFamily="34" charset="0"/>
              </a:rPr>
              <a:t>e </a:t>
            </a:r>
            <a:r>
              <a:rPr lang="en-GB" sz="2400" dirty="0" err="1" smtClean="0">
                <a:solidFill>
                  <a:schemeClr val="bg1">
                    <a:lumMod val="50000"/>
                  </a:schemeClr>
                </a:solidFill>
                <a:latin typeface="Calibri" pitchFamily="34" charset="0"/>
                <a:cs typeface="Calibri" pitchFamily="34" charset="0"/>
              </a:rPr>
              <a:t>sur</a:t>
            </a:r>
            <a:r>
              <a:rPr lang="en-GB" sz="2400" dirty="0" smtClean="0">
                <a:solidFill>
                  <a:schemeClr val="bg1">
                    <a:lumMod val="50000"/>
                  </a:schemeClr>
                </a:solidFill>
                <a:latin typeface="Calibri" pitchFamily="34" charset="0"/>
                <a:cs typeface="Calibri" pitchFamily="34" charset="0"/>
              </a:rPr>
              <a:t> </a:t>
            </a:r>
            <a:r>
              <a:rPr lang="en-GB" sz="2400" dirty="0" err="1" smtClean="0">
                <a:solidFill>
                  <a:schemeClr val="bg1">
                    <a:lumMod val="50000"/>
                  </a:schemeClr>
                </a:solidFill>
                <a:latin typeface="Calibri" pitchFamily="34" charset="0"/>
                <a:cs typeface="Calibri" pitchFamily="34" charset="0"/>
              </a:rPr>
              <a:t>l’exploration</a:t>
            </a:r>
            <a:r>
              <a:rPr lang="en-GB" sz="2400" dirty="0" smtClean="0">
                <a:solidFill>
                  <a:schemeClr val="bg1">
                    <a:lumMod val="50000"/>
                  </a:schemeClr>
                </a:solidFill>
                <a:latin typeface="Calibri" pitchFamily="34" charset="0"/>
                <a:cs typeface="Calibri" pitchFamily="34" charset="0"/>
              </a:rPr>
              <a:t> de la </a:t>
            </a:r>
            <a:r>
              <a:rPr lang="en-GB" sz="2400" dirty="0" err="1" smtClean="0">
                <a:solidFill>
                  <a:schemeClr val="bg1">
                    <a:lumMod val="50000"/>
                  </a:schemeClr>
                </a:solidFill>
                <a:latin typeface="Calibri" pitchFamily="34" charset="0"/>
                <a:cs typeface="Calibri" pitchFamily="34" charset="0"/>
              </a:rPr>
              <a:t>façon</a:t>
            </a:r>
            <a:r>
              <a:rPr lang="en-GB" sz="2400" dirty="0" smtClean="0">
                <a:solidFill>
                  <a:schemeClr val="bg1">
                    <a:lumMod val="50000"/>
                  </a:schemeClr>
                </a:solidFill>
                <a:latin typeface="Calibri" pitchFamily="34" charset="0"/>
                <a:cs typeface="Calibri" pitchFamily="34" charset="0"/>
              </a:rPr>
              <a:t> </a:t>
            </a:r>
            <a:r>
              <a:rPr lang="en-GB" sz="2400" dirty="0" err="1" smtClean="0">
                <a:solidFill>
                  <a:schemeClr val="bg1">
                    <a:lumMod val="50000"/>
                  </a:schemeClr>
                </a:solidFill>
                <a:latin typeface="Calibri" pitchFamily="34" charset="0"/>
                <a:cs typeface="Calibri" pitchFamily="34" charset="0"/>
              </a:rPr>
              <a:t>dont</a:t>
            </a:r>
            <a:r>
              <a:rPr lang="en-GB" sz="2400" dirty="0" smtClean="0">
                <a:solidFill>
                  <a:schemeClr val="bg1">
                    <a:lumMod val="50000"/>
                  </a:schemeClr>
                </a:solidFill>
                <a:latin typeface="Calibri" pitchFamily="34" charset="0"/>
                <a:cs typeface="Calibri" pitchFamily="34" charset="0"/>
              </a:rPr>
              <a:t> les </a:t>
            </a:r>
            <a:r>
              <a:rPr lang="en-GB" sz="2400" dirty="0" err="1" smtClean="0">
                <a:solidFill>
                  <a:schemeClr val="bg1">
                    <a:lumMod val="50000"/>
                  </a:schemeClr>
                </a:solidFill>
                <a:latin typeface="Calibri" pitchFamily="34" charset="0"/>
                <a:cs typeface="Calibri" pitchFamily="34" charset="0"/>
              </a:rPr>
              <a:t>personnes</a:t>
            </a:r>
            <a:r>
              <a:rPr lang="en-GB" sz="2400" dirty="0" smtClean="0">
                <a:solidFill>
                  <a:schemeClr val="bg1">
                    <a:lumMod val="50000"/>
                  </a:schemeClr>
                </a:solidFill>
                <a:latin typeface="Calibri" pitchFamily="34" charset="0"/>
                <a:cs typeface="Calibri" pitchFamily="34" charset="0"/>
              </a:rPr>
              <a:t> </a:t>
            </a:r>
            <a:r>
              <a:rPr lang="en-GB" sz="2400" dirty="0" err="1" smtClean="0">
                <a:solidFill>
                  <a:schemeClr val="bg1">
                    <a:lumMod val="50000"/>
                  </a:schemeClr>
                </a:solidFill>
                <a:latin typeface="Calibri" pitchFamily="34" charset="0"/>
                <a:cs typeface="Calibri" pitchFamily="34" charset="0"/>
              </a:rPr>
              <a:t>donnent</a:t>
            </a:r>
            <a:r>
              <a:rPr lang="en-GB" sz="2400" dirty="0" smtClean="0">
                <a:solidFill>
                  <a:schemeClr val="bg1">
                    <a:lumMod val="50000"/>
                  </a:schemeClr>
                </a:solidFill>
                <a:latin typeface="Calibri" pitchFamily="34" charset="0"/>
                <a:cs typeface="Calibri" pitchFamily="34" charset="0"/>
              </a:rPr>
              <a:t> un </a:t>
            </a:r>
            <a:r>
              <a:rPr lang="en-GB" sz="2400" dirty="0" err="1" smtClean="0">
                <a:solidFill>
                  <a:schemeClr val="bg1">
                    <a:lumMod val="50000"/>
                  </a:schemeClr>
                </a:solidFill>
                <a:latin typeface="Calibri" pitchFamily="34" charset="0"/>
                <a:cs typeface="Calibri" pitchFamily="34" charset="0"/>
              </a:rPr>
              <a:t>sens</a:t>
            </a:r>
            <a:r>
              <a:rPr lang="en-GB" sz="2400" dirty="0" smtClean="0">
                <a:solidFill>
                  <a:schemeClr val="bg1">
                    <a:lumMod val="50000"/>
                  </a:schemeClr>
                </a:solidFill>
                <a:latin typeface="Calibri" pitchFamily="34" charset="0"/>
                <a:cs typeface="Calibri" pitchFamily="34" charset="0"/>
              </a:rPr>
              <a:t> à </a:t>
            </a:r>
            <a:r>
              <a:rPr lang="en-GB" sz="2400" dirty="0" err="1" smtClean="0">
                <a:solidFill>
                  <a:schemeClr val="bg1">
                    <a:lumMod val="50000"/>
                  </a:schemeClr>
                </a:solidFill>
                <a:latin typeface="Calibri" pitchFamily="34" charset="0"/>
                <a:cs typeface="Calibri" pitchFamily="34" charset="0"/>
              </a:rPr>
              <a:t>leurs</a:t>
            </a:r>
            <a:r>
              <a:rPr lang="en-GB" sz="2400" dirty="0" smtClean="0">
                <a:solidFill>
                  <a:schemeClr val="bg1">
                    <a:lumMod val="50000"/>
                  </a:schemeClr>
                </a:solidFill>
                <a:latin typeface="Calibri" pitchFamily="34" charset="0"/>
                <a:cs typeface="Calibri" pitchFamily="34" charset="0"/>
              </a:rPr>
              <a:t> </a:t>
            </a:r>
            <a:r>
              <a:rPr lang="en-GB" sz="2400" dirty="0" err="1" smtClean="0">
                <a:solidFill>
                  <a:schemeClr val="bg1">
                    <a:lumMod val="50000"/>
                  </a:schemeClr>
                </a:solidFill>
                <a:latin typeface="Calibri" pitchFamily="34" charset="0"/>
                <a:cs typeface="Calibri" pitchFamily="34" charset="0"/>
              </a:rPr>
              <a:t>exp</a:t>
            </a:r>
            <a:r>
              <a:rPr lang="fr-FR" sz="2400" dirty="0" smtClean="0">
                <a:solidFill>
                  <a:schemeClr val="bg1">
                    <a:lumMod val="50000"/>
                  </a:schemeClr>
                </a:solidFill>
                <a:latin typeface="Calibri" panose="020F0502020204030204" pitchFamily="34" charset="0"/>
                <a:cs typeface="Calibri" panose="020F0502020204030204" pitchFamily="34" charset="0"/>
              </a:rPr>
              <a:t>e</a:t>
            </a:r>
            <a:r>
              <a:rPr lang="en-GB" sz="2400" dirty="0" err="1" smtClean="0">
                <a:solidFill>
                  <a:schemeClr val="bg1">
                    <a:lumMod val="50000"/>
                  </a:schemeClr>
                </a:solidFill>
                <a:latin typeface="Calibri" pitchFamily="34" charset="0"/>
                <a:cs typeface="Calibri" pitchFamily="34" charset="0"/>
              </a:rPr>
              <a:t>riences</a:t>
            </a:r>
            <a:endParaRPr lang="en-GB" sz="2400" dirty="0" smtClean="0">
              <a:solidFill>
                <a:schemeClr val="bg1">
                  <a:lumMod val="50000"/>
                </a:schemeClr>
              </a:solidFill>
              <a:latin typeface="Calibri" pitchFamily="34" charset="0"/>
              <a:cs typeface="Calibri" pitchFamily="34" charset="0"/>
            </a:endParaRPr>
          </a:p>
          <a:p>
            <a:r>
              <a:rPr lang="fr-FR" sz="2400" dirty="0" smtClean="0">
                <a:solidFill>
                  <a:schemeClr val="bg1">
                    <a:lumMod val="50000"/>
                  </a:schemeClr>
                </a:solidFill>
                <a:latin typeface="Calibri" panose="020F0502020204030204" pitchFamily="34" charset="0"/>
                <a:cs typeface="Calibri" panose="020F0502020204030204" pitchFamily="34" charset="0"/>
              </a:rPr>
              <a:t>Influencée par la phénoménologie, l’herméneutique et l’</a:t>
            </a:r>
            <a:r>
              <a:rPr lang="fr-FR" sz="2400" dirty="0" err="1" smtClean="0">
                <a:solidFill>
                  <a:schemeClr val="bg1">
                    <a:lumMod val="50000"/>
                  </a:schemeClr>
                </a:solidFill>
                <a:latin typeface="Calibri" panose="020F0502020204030204" pitchFamily="34" charset="0"/>
                <a:cs typeface="Calibri" panose="020F0502020204030204" pitchFamily="34" charset="0"/>
              </a:rPr>
              <a:t>idiographie</a:t>
            </a:r>
            <a:endParaRPr lang="en-GB" sz="2400" dirty="0" smtClean="0">
              <a:solidFill>
                <a:schemeClr val="bg1">
                  <a:lumMod val="50000"/>
                </a:schemeClr>
              </a:solidFill>
              <a:latin typeface="Calibri" pitchFamily="34" charset="0"/>
              <a:cs typeface="Calibri" pitchFamily="34" charset="0"/>
            </a:endParaRPr>
          </a:p>
          <a:p>
            <a:endParaRPr lang="en-GB" dirty="0" smtClean="0"/>
          </a:p>
          <a:p>
            <a:r>
              <a:rPr lang="fr-FR" sz="1200" i="1" kern="1200" dirty="0" smtClean="0">
                <a:solidFill>
                  <a:schemeClr val="tx1"/>
                </a:solidFill>
                <a:effectLst/>
                <a:latin typeface="+mn-lt"/>
                <a:ea typeface="+mn-ea"/>
                <a:cs typeface="+mn-cs"/>
              </a:rPr>
              <a:t>Phénoménologique : IPA explore les expériences à partir de la personne et ne fixe pas de catégories d’expérience à priori - Approche inductive - A la base est la notion que les êtres humains créent du sens et que leurs témoignages reflètent leur besoin et leur tentative de donner du sens à leurs expériences. La perspective de départ est donc celle du participant – il s’agit de se mettre à la place du participant. </a:t>
            </a:r>
            <a:endParaRPr lang="en-GB" sz="1200"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Herméneutique : Rôle interprétatif du chercheur. Il s’agit d’un double herméneutique car le chercheur tente de donner sens a l’expérience du participant qui tente de donner sens à ce qui lui arrive </a:t>
            </a:r>
            <a:endParaRPr lang="en-GB" sz="1200" kern="1200" dirty="0" smtClean="0">
              <a:solidFill>
                <a:schemeClr val="tx1"/>
              </a:solidFill>
              <a:effectLst/>
              <a:latin typeface="+mn-lt"/>
              <a:ea typeface="+mn-ea"/>
              <a:cs typeface="+mn-cs"/>
            </a:endParaRPr>
          </a:p>
          <a:p>
            <a:r>
              <a:rPr lang="fr-FR" sz="1200" i="1"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fr-FR" sz="1200" i="1" kern="1200" dirty="0" err="1" smtClean="0">
                <a:solidFill>
                  <a:schemeClr val="tx1"/>
                </a:solidFill>
                <a:effectLst/>
                <a:latin typeface="+mn-lt"/>
                <a:ea typeface="+mn-ea"/>
                <a:cs typeface="+mn-cs"/>
              </a:rPr>
              <a:t>Idiographie</a:t>
            </a:r>
            <a:r>
              <a:rPr lang="fr-FR" sz="1200" i="1" kern="1200" dirty="0" smtClean="0">
                <a:solidFill>
                  <a:schemeClr val="tx1"/>
                </a:solidFill>
                <a:effectLst/>
                <a:latin typeface="+mn-lt"/>
                <a:ea typeface="+mn-ea"/>
                <a:cs typeface="+mn-cs"/>
              </a:rPr>
              <a:t> : Etude détaillée du cas particulier. L’IPA veut connaître en détail l’expérience de cette personne, quel sens cette personne particulière donne à ce qui lui arrive ¡ A partir du cas particulier, le chercheur peut explorer en détail les similarités et les différences entre chaque cas. Il est possible de passer à des affirmations plus générales avec l’IPA mais cela ne peut être effectué que lorsque le potentiel du cas particulier a été réalisé ¡ Les études IPA sont conduites sur des échantillons relativement petits</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7</a:t>
            </a:fld>
            <a:endParaRPr lang="en-GB" dirty="0"/>
          </a:p>
        </p:txBody>
      </p:sp>
    </p:spTree>
    <p:extLst>
      <p:ext uri="{BB962C8B-B14F-4D97-AF65-F5344CB8AC3E}">
        <p14:creationId xmlns:p14="http://schemas.microsoft.com/office/powerpoint/2010/main" val="54080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fontScale="70000" lnSpcReduction="20000"/>
          </a:bodyPr>
          <a:lstStyle/>
          <a:p>
            <a:pPr marL="171450" indent="-171450">
              <a:buFont typeface="Arial" pitchFamily="34" charset="0"/>
              <a:buChar char="•"/>
            </a:pPr>
            <a:r>
              <a:rPr lang="en-GB" dirty="0"/>
              <a:t>T21</a:t>
            </a:r>
          </a:p>
          <a:p>
            <a:pPr marL="171450" indent="-171450">
              <a:buFont typeface="Arial" pitchFamily="34" charset="0"/>
              <a:buChar char="•"/>
            </a:pPr>
            <a:r>
              <a:rPr lang="fr-FR" dirty="0"/>
              <a:t>570 nouveau-nés vivants étaient porteurs d’une T21 en 2012 soit 1 cas pour 1 510 nouveau-nés vivants - </a:t>
            </a:r>
            <a:r>
              <a:rPr lang="fr-FR" sz="1200" b="0" i="0" kern="1200" dirty="0">
                <a:solidFill>
                  <a:schemeClr val="tx1"/>
                </a:solidFill>
                <a:effectLst/>
                <a:latin typeface="+mn-lt"/>
                <a:ea typeface="+mn-ea"/>
                <a:cs typeface="+mn-cs"/>
              </a:rPr>
              <a:t>En France, T21 est observée en moyenne lors de 27 sur 10 000 grossesses et sa fréquence augmente avec l’âge maternel.</a:t>
            </a:r>
          </a:p>
          <a:p>
            <a:pPr marL="171450" indent="-171450">
              <a:buFont typeface="Arial" pitchFamily="34" charset="0"/>
              <a:buChar char="•"/>
            </a:pPr>
            <a:r>
              <a:rPr lang="fr-FR" dirty="0"/>
              <a:t>En 2011-2012, la prévalence à la naissance de la T21 (hors pertes fœtales spontanées dont la survenue n’est pas connu avec précision) était estimée à 27,3 pour 10 000 grossesses et à 6,6 pour 10 000 naissances14</a:t>
            </a:r>
          </a:p>
          <a:p>
            <a:pPr marL="171450" indent="-171450">
              <a:buFont typeface="Arial" pitchFamily="34" charset="0"/>
              <a:buChar char="•"/>
            </a:pPr>
            <a:r>
              <a:rPr lang="fr-FR" dirty="0"/>
              <a:t>Environ 20% de</a:t>
            </a:r>
            <a:r>
              <a:rPr lang="fr-FR" baseline="0" dirty="0"/>
              <a:t> faux </a:t>
            </a:r>
            <a:r>
              <a:rPr lang="fr-FR" baseline="0" dirty="0" err="1"/>
              <a:t>negatifs</a:t>
            </a:r>
            <a:r>
              <a:rPr lang="fr-FR" baseline="0" dirty="0"/>
              <a:t> </a:t>
            </a:r>
            <a:r>
              <a:rPr lang="fr-FR" baseline="0" dirty="0" err="1"/>
              <a:t>sensibilite</a:t>
            </a:r>
            <a:r>
              <a:rPr lang="fr-FR" baseline="0" dirty="0"/>
              <a:t> du test environ 78%</a:t>
            </a:r>
            <a:endParaRPr lang="fr-FR" dirty="0"/>
          </a:p>
          <a:p>
            <a:pPr marL="171450" indent="-171450">
              <a:buFont typeface="Arial" pitchFamily="34" charset="0"/>
              <a:buChar char="•"/>
            </a:pPr>
            <a:endParaRPr lang="fr-FR" dirty="0"/>
          </a:p>
          <a:p>
            <a:pPr marL="171450" indent="-171450">
              <a:buFont typeface="Arial" pitchFamily="34" charset="0"/>
              <a:buChar char="•"/>
            </a:pPr>
            <a:r>
              <a:rPr lang="fr-FR" dirty="0"/>
              <a:t>En 2014-16, la probabilité, chez une femme enceinte ayant bénéficié du dépistage entre 11 et 13 SA, que le fœtus soit porteur d’une T21 était estimée à 0,28 %. Le dépistage de la </a:t>
            </a:r>
            <a:r>
              <a:rPr lang="fr-FR" dirty="0" err="1"/>
              <a:t>triso</a:t>
            </a:r>
            <a:r>
              <a:rPr lang="fr-FR" dirty="0"/>
              <a:t>- mie 21 a permis d’identifier 1 956 cas de T21 en prénatal (563 ont été identifiés en postnatal sur cette même période). Le changement des conditions de réalisation du dépistage, en particulier la plus grande précocité dans le terme de la grossesse, a eu un impact sur le recours au dépistage de la T21 (Tableau 1. Données sur le dépistage prénatal de la trisomie 21 en France en 2009 et 2014) :  les comparaisons des années 2009 et 2014 montraient qu’en 2014, 688 671 femmes enceintes ont eu recours au dépistage (soit 84,7 % des femmes enceintes en 2014 versus 82,0 % en 2009), dont 521 456 par un dépistage combiné du 1er trimestre (soit 75,7 % des femmes enceintes en 2014 versus 1,9 % en 2009) ;  les femmes âgées de 38 ans et plus (soit 10 % de la totalité des femmes enceintes en 2014) ont majoritairement choisi le dépistage combiné du 1er trimestre plutôt qu’un caryotype fœtal d’emblée (les caryotypes fœtaux réalisés sur l’indication exclusive d’un âge maternel avancé concernaient 3 % de ces femmes en 2014 versus 31 % en 2009). </a:t>
            </a:r>
          </a:p>
          <a:p>
            <a:pPr marL="171450" indent="-171450">
              <a:buFont typeface="Arial" pitchFamily="34" charset="0"/>
              <a:buChar char="•"/>
            </a:pPr>
            <a:endParaRPr lang="fr-FR" dirty="0"/>
          </a:p>
          <a:p>
            <a:pPr marL="171450" indent="-171450">
              <a:buFont typeface="Arial" pitchFamily="34" charset="0"/>
              <a:buChar char="•"/>
            </a:pPr>
            <a:endParaRPr lang="fr-FR" dirty="0"/>
          </a:p>
          <a:p>
            <a:pPr marL="171450" indent="-171450">
              <a:buFont typeface="Arial" pitchFamily="34" charset="0"/>
              <a:buChar char="•"/>
            </a:pPr>
            <a:endParaRPr lang="fr-FR" dirty="0"/>
          </a:p>
          <a:p>
            <a:pPr marL="171450" indent="-171450">
              <a:buFont typeface="Arial" pitchFamily="34" charset="0"/>
              <a:buChar char="•"/>
            </a:pPr>
            <a:r>
              <a:rPr lang="fr-FR" dirty="0"/>
              <a:t>Grosse </a:t>
            </a:r>
            <a:r>
              <a:rPr lang="fr-FR" dirty="0" err="1"/>
              <a:t>etudes</a:t>
            </a:r>
            <a:r>
              <a:rPr lang="fr-FR" dirty="0"/>
              <a:t> </a:t>
            </a:r>
            <a:r>
              <a:rPr lang="en-GB" dirty="0"/>
              <a:t>The new </a:t>
            </a:r>
            <a:r>
              <a:rPr lang="en-GB" dirty="0" err="1"/>
              <a:t>england</a:t>
            </a:r>
            <a:r>
              <a:rPr lang="en-GB" dirty="0"/>
              <a:t> journal of medicine established in 1812 </a:t>
            </a:r>
            <a:r>
              <a:rPr lang="en-GB" dirty="0" err="1"/>
              <a:t>april</a:t>
            </a:r>
            <a:r>
              <a:rPr lang="en-GB" dirty="0"/>
              <a:t> 23, 2015 vol. 372 no. 17 Cell-free DNA Analysis for </a:t>
            </a:r>
            <a:r>
              <a:rPr lang="en-GB" dirty="0" err="1"/>
              <a:t>Noninvasive</a:t>
            </a:r>
            <a:r>
              <a:rPr lang="en-GB" dirty="0"/>
              <a:t> Examination of Trisomy Mary E. Norton, M.D., Bo </a:t>
            </a:r>
            <a:r>
              <a:rPr lang="en-GB" dirty="0" err="1"/>
              <a:t>Jacobsson</a:t>
            </a:r>
            <a:r>
              <a:rPr lang="en-GB" dirty="0"/>
              <a:t>, M.D., Ph.D., </a:t>
            </a:r>
            <a:r>
              <a:rPr lang="en-GB" dirty="0" err="1"/>
              <a:t>Geeta</a:t>
            </a:r>
            <a:r>
              <a:rPr lang="en-GB" dirty="0"/>
              <a:t> K. Swamy, M.D., Louise C. Laurent, M.D., Ph.D., Angela C. </a:t>
            </a:r>
            <a:r>
              <a:rPr lang="en-GB" dirty="0" err="1"/>
              <a:t>Ranzini</a:t>
            </a:r>
            <a:r>
              <a:rPr lang="en-GB" dirty="0"/>
              <a:t>, M.D., Herb Brar, M.D., Mark W. Tomlinson, M.D., Leonardo Pereira, M.D., M.C.R., Jean L. Spitz, M.P.H., Desiree </a:t>
            </a:r>
            <a:r>
              <a:rPr lang="en-GB" dirty="0" err="1"/>
              <a:t>Hollemon</a:t>
            </a:r>
            <a:r>
              <a:rPr lang="en-GB" dirty="0"/>
              <a:t>, M.S.N., M.P.H., Howard </a:t>
            </a:r>
            <a:r>
              <a:rPr lang="en-GB" dirty="0" err="1"/>
              <a:t>Cuckle</a:t>
            </a:r>
            <a:r>
              <a:rPr lang="en-GB" dirty="0"/>
              <a:t>, D.Phil., M.B.A., Thomas J. </a:t>
            </a:r>
            <a:r>
              <a:rPr lang="en-GB" dirty="0" err="1"/>
              <a:t>Musci</a:t>
            </a:r>
            <a:r>
              <a:rPr lang="en-GB" dirty="0"/>
              <a:t>, M.D., and Ronald J. </a:t>
            </a:r>
            <a:r>
              <a:rPr lang="en-GB" dirty="0" err="1"/>
              <a:t>Wapner</a:t>
            </a:r>
            <a:r>
              <a:rPr lang="en-GB" dirty="0"/>
              <a:t>, M.D.</a:t>
            </a:r>
            <a:endParaRPr lang="fr-FR" dirty="0"/>
          </a:p>
          <a:p>
            <a:pPr marL="171450" indent="-171450">
              <a:buFont typeface="Arial" pitchFamily="34" charset="0"/>
              <a:buChar char="•"/>
            </a:pPr>
            <a:endParaRPr lang="fr-FR" dirty="0"/>
          </a:p>
          <a:p>
            <a:pPr fontAlgn="base"/>
            <a:r>
              <a:rPr lang="en-GB" sz="1200" b="1" i="0" kern="1200" dirty="0">
                <a:solidFill>
                  <a:schemeClr val="tx1"/>
                </a:solidFill>
                <a:effectLst/>
                <a:latin typeface="+mn-lt"/>
                <a:ea typeface="+mn-ea"/>
                <a:cs typeface="+mn-cs"/>
              </a:rPr>
              <a:t>Primary Analysis</a:t>
            </a:r>
          </a:p>
          <a:p>
            <a:pPr fontAlgn="base"/>
            <a:r>
              <a:rPr lang="en-GB" sz="1200" b="0" i="0" kern="1200" dirty="0">
                <a:solidFill>
                  <a:schemeClr val="tx1"/>
                </a:solidFill>
                <a:effectLst/>
                <a:latin typeface="+mn-lt"/>
                <a:ea typeface="+mn-ea"/>
                <a:cs typeface="+mn-cs"/>
              </a:rPr>
              <a:t>The AUC for trisomy 21 was 0.999 for </a:t>
            </a:r>
            <a:r>
              <a:rPr lang="en-GB" sz="1200" b="0" i="0" kern="1200" dirty="0" err="1">
                <a:solidFill>
                  <a:schemeClr val="tx1"/>
                </a:solidFill>
                <a:effectLst/>
                <a:latin typeface="+mn-lt"/>
                <a:ea typeface="+mn-ea"/>
                <a:cs typeface="+mn-cs"/>
              </a:rPr>
              <a:t>cfDNA</a:t>
            </a:r>
            <a:r>
              <a:rPr lang="en-GB" sz="1200" b="0" i="0" kern="1200" dirty="0">
                <a:solidFill>
                  <a:schemeClr val="tx1"/>
                </a:solidFill>
                <a:effectLst/>
                <a:latin typeface="+mn-lt"/>
                <a:ea typeface="+mn-ea"/>
                <a:cs typeface="+mn-cs"/>
              </a:rPr>
              <a:t> testing and 0.958 for standard screening (P=0.001) (</a:t>
            </a:r>
            <a:r>
              <a:rPr lang="en-GB" sz="1200" b="0" i="0" u="none" strike="noStrike" kern="1200" dirty="0">
                <a:solidFill>
                  <a:schemeClr val="tx1"/>
                </a:solidFill>
                <a:effectLst/>
                <a:latin typeface="+mn-lt"/>
                <a:ea typeface="+mn-ea"/>
                <a:cs typeface="+mn-cs"/>
                <a:hlinkClick r:id="rId4" tooltip="View full size"/>
              </a:rPr>
              <a:t>Figure 2</a:t>
            </a:r>
            <a:r>
              <a:rPr lang="en-GB" sz="1200" b="1" i="0" kern="1200" cap="all" dirty="0">
                <a:solidFill>
                  <a:schemeClr val="tx1"/>
                </a:solidFill>
                <a:effectLst/>
                <a:latin typeface="+mn-lt"/>
                <a:ea typeface="+mn-ea"/>
                <a:cs typeface="+mn-cs"/>
              </a:rPr>
              <a:t>FIGURE 2</a:t>
            </a:r>
            <a:r>
              <a:rPr lang="en-GB" sz="1200" b="0" i="0" kern="1200" dirty="0">
                <a:solidFill>
                  <a:schemeClr val="tx1"/>
                </a:solidFill>
                <a:effectLst/>
                <a:latin typeface="+mn-lt"/>
                <a:ea typeface="+mn-ea"/>
                <a:cs typeface="+mn-cs"/>
              </a:rPr>
              <a:t>Primary Outcome for Trisomy 21 Screening.). Of the 38 participants with trisomy 21 with a result on </a:t>
            </a:r>
            <a:r>
              <a:rPr lang="en-GB" sz="1200" b="0" i="0" kern="1200" dirty="0" err="1">
                <a:solidFill>
                  <a:schemeClr val="tx1"/>
                </a:solidFill>
                <a:effectLst/>
                <a:latin typeface="+mn-lt"/>
                <a:ea typeface="+mn-ea"/>
                <a:cs typeface="+mn-cs"/>
              </a:rPr>
              <a:t>cfDNA</a:t>
            </a:r>
            <a:r>
              <a:rPr lang="en-GB" sz="1200" b="0" i="0" kern="1200" dirty="0">
                <a:solidFill>
                  <a:schemeClr val="tx1"/>
                </a:solidFill>
                <a:effectLst/>
                <a:latin typeface="+mn-lt"/>
                <a:ea typeface="+mn-ea"/>
                <a:cs typeface="+mn-cs"/>
              </a:rPr>
              <a:t> testing, </a:t>
            </a:r>
            <a:r>
              <a:rPr lang="en-GB" sz="1200" b="0" i="0" kern="1200" dirty="0" err="1">
                <a:solidFill>
                  <a:schemeClr val="tx1"/>
                </a:solidFill>
                <a:effectLst/>
                <a:latin typeface="+mn-lt"/>
                <a:ea typeface="+mn-ea"/>
                <a:cs typeface="+mn-cs"/>
              </a:rPr>
              <a:t>cfDNA</a:t>
            </a:r>
            <a:r>
              <a:rPr lang="en-GB" sz="1200" b="0" i="0" kern="1200" dirty="0">
                <a:solidFill>
                  <a:schemeClr val="tx1"/>
                </a:solidFill>
                <a:effectLst/>
                <a:latin typeface="+mn-lt"/>
                <a:ea typeface="+mn-ea"/>
                <a:cs typeface="+mn-cs"/>
              </a:rPr>
              <a:t> identified all 38 cases, for a sensitivity of 100% (95% confidence interval [CI], 90.7 to 100). Standard screening identified 30 of 38 cases as positive, a sensitivity of 78.9% (95% CI, 62.7 to 90.4; P=0.008). There were 9 false positives among the 15,803 women in the </a:t>
            </a:r>
            <a:r>
              <a:rPr lang="en-GB" sz="1200" b="0" i="0" kern="1200" dirty="0" err="1">
                <a:solidFill>
                  <a:schemeClr val="tx1"/>
                </a:solidFill>
                <a:effectLst/>
                <a:latin typeface="+mn-lt"/>
                <a:ea typeface="+mn-ea"/>
                <a:cs typeface="+mn-cs"/>
              </a:rPr>
              <a:t>cfDNA</a:t>
            </a:r>
            <a:r>
              <a:rPr lang="en-GB" sz="1200" b="0" i="0" kern="1200" dirty="0">
                <a:solidFill>
                  <a:schemeClr val="tx1"/>
                </a:solidFill>
                <a:effectLst/>
                <a:latin typeface="+mn-lt"/>
                <a:ea typeface="+mn-ea"/>
                <a:cs typeface="+mn-cs"/>
              </a:rPr>
              <a:t>-testing group without trisomy 21, for a false positive rate of 0.06% (95% CI, 0.03 to 0.11). There were 854 false positive results for trisomy 21 on standard screening, for a false positive rate of 5.4% (95% CI, 5.1 to 5.8; P&lt;0.001). The positive predictive value was 80.9% (95% CI, 66.7 to 90.9) for </a:t>
            </a:r>
            <a:r>
              <a:rPr lang="en-GB" sz="1200" b="0" i="0" kern="1200" dirty="0" err="1">
                <a:solidFill>
                  <a:schemeClr val="tx1"/>
                </a:solidFill>
                <a:effectLst/>
                <a:latin typeface="+mn-lt"/>
                <a:ea typeface="+mn-ea"/>
                <a:cs typeface="+mn-cs"/>
              </a:rPr>
              <a:t>cfDNA</a:t>
            </a:r>
            <a:r>
              <a:rPr lang="en-GB" sz="1200" b="0" i="0" kern="1200" dirty="0">
                <a:solidFill>
                  <a:schemeClr val="tx1"/>
                </a:solidFill>
                <a:effectLst/>
                <a:latin typeface="+mn-lt"/>
                <a:ea typeface="+mn-ea"/>
                <a:cs typeface="+mn-cs"/>
              </a:rPr>
              <a:t> testing and 3.4% (95% CI, 2.3 to 4.8) for standard screening (P&lt;0.001) (</a:t>
            </a:r>
            <a:r>
              <a:rPr lang="en-GB" sz="1200" b="0" i="0" u="none" strike="noStrike" kern="1200" dirty="0">
                <a:solidFill>
                  <a:schemeClr val="tx1"/>
                </a:solidFill>
                <a:effectLst/>
                <a:latin typeface="+mn-lt"/>
                <a:ea typeface="+mn-ea"/>
                <a:cs typeface="+mn-cs"/>
                <a:hlinkClick r:id="rId5" tooltip="View full size"/>
              </a:rPr>
              <a:t>Table 2</a:t>
            </a:r>
            <a:r>
              <a:rPr lang="en-GB" sz="1200" b="1" i="0" kern="1200" cap="all" dirty="0">
                <a:solidFill>
                  <a:schemeClr val="tx1"/>
                </a:solidFill>
                <a:effectLst/>
                <a:latin typeface="+mn-lt"/>
                <a:ea typeface="+mn-ea"/>
                <a:cs typeface="+mn-cs"/>
              </a:rPr>
              <a:t>TABLE 2</a:t>
            </a:r>
            <a:r>
              <a:rPr lang="en-GB" sz="1200" b="0" i="0" kern="1200" dirty="0">
                <a:solidFill>
                  <a:schemeClr val="tx1"/>
                </a:solidFill>
                <a:effectLst/>
                <a:latin typeface="+mn-lt"/>
                <a:ea typeface="+mn-ea"/>
                <a:cs typeface="+mn-cs"/>
              </a:rPr>
              <a:t>Test Performance for Trisomy 21 in the Primary Analysis Cohort, According to Maternal Age and Risk.). The median nuchal translucency for the entire cohort was 0.98 </a:t>
            </a:r>
            <a:r>
              <a:rPr lang="en-GB" sz="1200" b="0" i="0" kern="1200" dirty="0" err="1">
                <a:solidFill>
                  <a:schemeClr val="tx1"/>
                </a:solidFill>
                <a:effectLst/>
                <a:latin typeface="+mn-lt"/>
                <a:ea typeface="+mn-ea"/>
                <a:cs typeface="+mn-cs"/>
              </a:rPr>
              <a:t>MoM</a:t>
            </a:r>
            <a:r>
              <a:rPr lang="en-GB" sz="1200" b="0" i="0" kern="1200" dirty="0">
                <a:solidFill>
                  <a:schemeClr val="tx1"/>
                </a:solidFill>
                <a:effectLst/>
                <a:latin typeface="+mn-lt"/>
                <a:ea typeface="+mn-ea"/>
                <a:cs typeface="+mn-cs"/>
              </a:rPr>
              <a:t>, and the standard deviation of the log</a:t>
            </a:r>
            <a:r>
              <a:rPr lang="en-GB" sz="1200" b="0" i="0" kern="1200" baseline="-25000" dirty="0">
                <a:solidFill>
                  <a:schemeClr val="tx1"/>
                </a:solidFill>
                <a:effectLst/>
                <a:latin typeface="+mn-lt"/>
                <a:ea typeface="+mn-ea"/>
                <a:cs typeface="+mn-cs"/>
              </a:rPr>
              <a:t>10</a:t>
            </a:r>
            <a:r>
              <a:rPr lang="en-GB" sz="1200" b="0" i="0" kern="1200" dirty="0">
                <a:solidFill>
                  <a:schemeClr val="tx1"/>
                </a:solidFill>
                <a:effectLst/>
                <a:latin typeface="+mn-lt"/>
                <a:ea typeface="+mn-ea"/>
                <a:cs typeface="+mn-cs"/>
              </a:rPr>
              <a:t> </a:t>
            </a:r>
            <a:r>
              <a:rPr lang="en-GB" sz="1200" b="0" i="0" kern="1200" dirty="0" err="1">
                <a:solidFill>
                  <a:schemeClr val="tx1"/>
                </a:solidFill>
                <a:effectLst/>
                <a:latin typeface="+mn-lt"/>
                <a:ea typeface="+mn-ea"/>
                <a:cs typeface="+mn-cs"/>
              </a:rPr>
              <a:t>MoM</a:t>
            </a:r>
            <a:r>
              <a:rPr lang="en-GB" sz="1200" b="0" i="0" kern="1200" dirty="0">
                <a:solidFill>
                  <a:schemeClr val="tx1"/>
                </a:solidFill>
                <a:effectLst/>
                <a:latin typeface="+mn-lt"/>
                <a:ea typeface="+mn-ea"/>
                <a:cs typeface="+mn-cs"/>
              </a:rPr>
              <a:t> was 0.09.</a:t>
            </a:r>
          </a:p>
          <a:p>
            <a:pPr marL="171450" indent="-171450">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8</a:t>
            </a:fld>
            <a:endParaRPr lang="en-GB" dirty="0"/>
          </a:p>
        </p:txBody>
      </p:sp>
    </p:spTree>
    <p:extLst>
      <p:ext uri="{BB962C8B-B14F-4D97-AF65-F5344CB8AC3E}">
        <p14:creationId xmlns:p14="http://schemas.microsoft.com/office/powerpoint/2010/main" val="1383276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normAutofit fontScale="55000" lnSpcReduction="20000"/>
          </a:bodyPr>
          <a:lstStyle/>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Notre analyse a identifié 5 thèmes dans nos données. Je rappelle qu’en approche Phénoménologique, présuppose une analyse inductive, et qu’il n’y a pas d’orientations théoriques. Je n’ai, bien sûr pas le temps de couvrir tous ces thèmes en détail mais j’aimerais donner un aperçu rapide des résultats tout en réservant plus de temps pour le thème ayant attrait aux professionnels de la sante.</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Un séisme intérieur</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Emotions fortes : La découverte d’une anomalie a la naissance génère des émotions fortes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Avant le diagnostic : angoisse, incertitude, souffrance, déni</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Au diagnostic : choc, stress, tristesse, une certaine forme de soulagement</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Elle génère également une Série de questionnements :  pourquoi nous ? comment est-ce arrive ? quel avenir,</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L’identité des femmes est également en mutation : pour celles dont c’est le premier bébé, elles doivent devenir maman, et pour l’ensemble des femmes, il s’agit de devenir soignante. Enfin, certaines femmes passent du statut de femme enceinte à celui de maman endeuillée. Des transitions identitaires brutales</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La perte d'innocence – Il y a aussi une perte d’innocence. Une fois que les femmes se sont </a:t>
            </a:r>
            <a:r>
              <a:rPr lang="fr-FR" sz="1200" i="1" kern="1200" dirty="0" err="1">
                <a:solidFill>
                  <a:schemeClr val="tx1"/>
                </a:solidFill>
                <a:effectLst/>
                <a:latin typeface="+mn-lt"/>
                <a:ea typeface="+mn-ea"/>
                <a:cs typeface="+mn-cs"/>
              </a:rPr>
              <a:t>trouvees</a:t>
            </a:r>
            <a:r>
              <a:rPr lang="fr-FR" sz="1200" i="1" kern="1200" dirty="0">
                <a:solidFill>
                  <a:schemeClr val="tx1"/>
                </a:solidFill>
                <a:effectLst/>
                <a:latin typeface="+mn-lt"/>
                <a:ea typeface="+mn-ea"/>
                <a:cs typeface="+mn-cs"/>
              </a:rPr>
              <a:t> dans les 2% des naissances , parfois avec des conditions a très faible prévalence, elles perdent une certaine confiance en un monde bienveillant.</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Stratégies d'adaptation</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Les femmes dans notre étude adoptent des stratégies d’adaptation actives. L'action est donc vue comme antidote de l'impuissance: </a:t>
            </a:r>
            <a:r>
              <a:rPr lang="fr-FR" sz="1200" i="1" kern="1200" dirty="0" err="1">
                <a:solidFill>
                  <a:schemeClr val="tx1"/>
                </a:solidFill>
                <a:effectLst/>
                <a:latin typeface="+mn-lt"/>
                <a:ea typeface="+mn-ea"/>
                <a:cs typeface="+mn-cs"/>
              </a:rPr>
              <a:t>ells</a:t>
            </a:r>
            <a:r>
              <a:rPr lang="fr-FR" sz="1200" i="1" kern="1200" dirty="0">
                <a:solidFill>
                  <a:schemeClr val="tx1"/>
                </a:solidFill>
                <a:effectLst/>
                <a:latin typeface="+mn-lt"/>
                <a:ea typeface="+mn-ea"/>
                <a:cs typeface="+mn-cs"/>
              </a:rPr>
              <a:t> recherchent des infos, en exigent </a:t>
            </a:r>
            <a:r>
              <a:rPr lang="fr-FR" sz="1200" i="1" kern="1200" dirty="0" err="1">
                <a:solidFill>
                  <a:schemeClr val="tx1"/>
                </a:solidFill>
                <a:effectLst/>
                <a:latin typeface="+mn-lt"/>
                <a:ea typeface="+mn-ea"/>
                <a:cs typeface="+mn-cs"/>
              </a:rPr>
              <a:t>meme</a:t>
            </a:r>
            <a:r>
              <a:rPr lang="fr-FR" sz="1200" i="1" kern="1200" dirty="0">
                <a:solidFill>
                  <a:schemeClr val="tx1"/>
                </a:solidFill>
                <a:effectLst/>
                <a:latin typeface="+mn-lt"/>
                <a:ea typeface="+mn-ea"/>
                <a:cs typeface="+mn-cs"/>
              </a:rPr>
              <a:t> parfois des professionnels; elles </a:t>
            </a:r>
            <a:r>
              <a:rPr lang="fr-FR" sz="1200" i="1" kern="1200" dirty="0" err="1">
                <a:solidFill>
                  <a:schemeClr val="tx1"/>
                </a:solidFill>
                <a:effectLst/>
                <a:latin typeface="+mn-lt"/>
                <a:ea typeface="+mn-ea"/>
                <a:cs typeface="+mn-cs"/>
              </a:rPr>
              <a:t>plannifient</a:t>
            </a:r>
            <a:r>
              <a:rPr lang="fr-FR" sz="1200" i="1" kern="1200" dirty="0">
                <a:solidFill>
                  <a:schemeClr val="tx1"/>
                </a:solidFill>
                <a:effectLst/>
                <a:latin typeface="+mn-lt"/>
                <a:ea typeface="+mn-ea"/>
                <a:cs typeface="+mn-cs"/>
              </a:rPr>
              <a:t> l'avenir (testament, provision financière, apprendre le </a:t>
            </a:r>
            <a:r>
              <a:rPr lang="fr-FR" sz="1200" i="1" kern="1200" dirty="0" err="1">
                <a:solidFill>
                  <a:schemeClr val="tx1"/>
                </a:solidFill>
                <a:effectLst/>
                <a:latin typeface="+mn-lt"/>
                <a:ea typeface="+mn-ea"/>
                <a:cs typeface="+mn-cs"/>
              </a:rPr>
              <a:t>language</a:t>
            </a:r>
            <a:r>
              <a:rPr lang="fr-FR" sz="1200" i="1" kern="1200" dirty="0">
                <a:solidFill>
                  <a:schemeClr val="tx1"/>
                </a:solidFill>
                <a:effectLst/>
                <a:latin typeface="+mn-lt"/>
                <a:ea typeface="+mn-ea"/>
                <a:cs typeface="+mn-cs"/>
              </a:rPr>
              <a:t> des signes etc..)</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Elles se focalisent plus sur le présent que l'avenir: avancent étape par étape, se concentrent sur ce qui est positif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Surtout, elles vont chercher du support: de l'entourage, support religieux, support psychologique; support </a:t>
            </a:r>
            <a:r>
              <a:rPr lang="fr-FR" sz="1200" i="1" kern="1200" dirty="0" err="1">
                <a:solidFill>
                  <a:schemeClr val="tx1"/>
                </a:solidFill>
                <a:effectLst/>
                <a:latin typeface="+mn-lt"/>
                <a:ea typeface="+mn-ea"/>
                <a:cs typeface="+mn-cs"/>
              </a:rPr>
              <a:t>aupres</a:t>
            </a:r>
            <a:r>
              <a:rPr lang="fr-FR" sz="1200" i="1" kern="1200" dirty="0">
                <a:solidFill>
                  <a:schemeClr val="tx1"/>
                </a:solidFill>
                <a:effectLst/>
                <a:latin typeface="+mn-lt"/>
                <a:ea typeface="+mn-ea"/>
                <a:cs typeface="+mn-cs"/>
              </a:rPr>
              <a:t> des groupes de support et organisations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Les femmes sont également déterminées à vivre une vie la plus normale possible – ce qui peut impliquer un retour au travail relativement rapide, vivre normalement sans se cacher.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Entrée dans le monde du handicap</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L’entrée dans le monde du handicap passe par une logique d’acceptation de la situation et de l’enfant.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Cela implique dans un premier temps de faire le deuil de l'enfant imaginé ; créer un lien avec l’enfant qui peut s’avérer très fusionnel (fusion mère/enfant) ; et préserver l'unité familiale</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L’entrée dans le monde du handicap se traduit aussi par une foison de RVS médicaux ou ‘un véritable ‘bal des médecins’ un suivi très intensif de l’enfant le plus souvent orchestra par la mère.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Ce thème comprend également les réflexions de femmes sur la place du handicap dans la société. Des réflexions qui incluent ‘préconisons-nous l’inclusion plutôt que l’intégration des personnes handicapées et qui met en lumière le parcours du combattant pour certains parents au niveau administratif ainsi que le changement d’attitudes notamment sur la T21</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Une nouvelle narrative</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La découverte d’une anomalie génère également une nouvelle narrative familiale</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La relation à l'enfant est particulière et dans notre étude souvent fusionnelle. L’enfant est une entité à protéger mais devient aussi un guide dans un monde difficiles à négocier. Les femmes en novice, s’en remettent à l’enfant/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Enfant est défini comme pareil aux autres mais diffèrent – pareil que tous les bébés mais différents</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Il s’agit d’apprendre à vivre avec la différence et parfois le deuil, remettre en question a projection idéale de la famille. Du nombre d’enfants que l’on souhaite avoir etc. et dans certains cas de la place de l’enfant décède dans la famille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 Le future - créer une nouvelle narrative familiale </a:t>
            </a:r>
            <a:endParaRPr lang="en-GB" sz="1200" kern="1200" dirty="0">
              <a:solidFill>
                <a:schemeClr val="tx1"/>
              </a:solidFill>
              <a:effectLst/>
              <a:latin typeface="+mn-lt"/>
              <a:ea typeface="+mn-ea"/>
              <a:cs typeface="+mn-cs"/>
            </a:endParaRPr>
          </a:p>
          <a:p>
            <a:r>
              <a:rPr lang="fr-FR" sz="1200" i="1" kern="1200" dirty="0">
                <a:solidFill>
                  <a:schemeClr val="tx1"/>
                </a:solidFill>
                <a:effectLst/>
                <a:latin typeface="+mn-lt"/>
                <a:ea typeface="+mn-ea"/>
                <a:cs typeface="+mn-cs"/>
              </a:rPr>
              <a:t>Anticiper/accueillir Une nouvelle grossesse / une nouvel enfants – avec des réflexions sur le nouvel enfant comme remplacement, comme guérisseur mais aussi comme rappel permanent de ce qui est perdu à jamais. Une nouvelle grossesse génère également des réflexions importantes sur les tests à effectuer le dilemme d’avoir l’information ou pas en amont, qu’en faire et ce que cela représente pour l’enfant né handicapé.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D0A7720A-4801-49A8-81EA-2C27F77C386C}" type="slidenum">
              <a:rPr lang="en-GB" smtClean="0"/>
              <a:pPr/>
              <a:t>9</a:t>
            </a:fld>
            <a:endParaRPr lang="en-GB" dirty="0"/>
          </a:p>
        </p:txBody>
      </p:sp>
    </p:spTree>
    <p:extLst>
      <p:ext uri="{BB962C8B-B14F-4D97-AF65-F5344CB8AC3E}">
        <p14:creationId xmlns:p14="http://schemas.microsoft.com/office/powerpoint/2010/main" val="2069411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GB" dirty="0"/>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2AFDA109-5EE8-4A23-8BBF-992773561C62}" type="slidenum">
              <a:rPr lang="en-GB" smtClean="0"/>
              <a:pPr/>
              <a:t>‹#›</a:t>
            </a:fld>
            <a:endParaRPr lang="en-GB" dirty="0"/>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DA109-5EE8-4A23-8BBF-992773561C62}"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6096000" y="6356350"/>
            <a:ext cx="762000" cy="365125"/>
          </a:xfrm>
        </p:spPr>
        <p:txBody>
          <a:bodyPr/>
          <a:lstStyle/>
          <a:p>
            <a:fld id="{2AFDA109-5EE8-4A23-8BBF-992773561C62}" type="slidenum">
              <a:rPr lang="en-GB" smtClean="0"/>
              <a:pPr/>
              <a:t>‹#›</a:t>
            </a:fld>
            <a:endParaRPr lang="en-GB" dirty="0"/>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UWL 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AFDA109-5EE8-4A23-8BBF-992773561C62}" type="slidenum">
              <a:rPr lang="en-GB" smtClean="0"/>
              <a:pPr/>
              <a:t>‹#›</a:t>
            </a:fld>
            <a:endParaRPr lang="en-GB" dirty="0"/>
          </a:p>
        </p:txBody>
      </p:sp>
      <p:sp>
        <p:nvSpPr>
          <p:cNvPr id="7" name="Text Placeholder 6"/>
          <p:cNvSpPr>
            <a:spLocks noGrp="1"/>
          </p:cNvSpPr>
          <p:nvPr>
            <p:ph type="body" sz="quarter" idx="13"/>
          </p:nvPr>
        </p:nvSpPr>
        <p:spPr>
          <a:xfrm>
            <a:off x="468313" y="1628775"/>
            <a:ext cx="4031679" cy="1800225"/>
          </a:xfrm>
        </p:spPr>
        <p:txBody>
          <a:bodyPr/>
          <a:lstStyle>
            <a:lvl1pPr>
              <a:buNone/>
              <a:defRPr/>
            </a:lvl1pPr>
          </a:lstStyle>
          <a:p>
            <a:pPr lvl="0"/>
            <a:r>
              <a:rPr lang="en-US" dirty="0"/>
              <a:t>Click to edit Master text styles</a:t>
            </a:r>
          </a:p>
        </p:txBody>
      </p:sp>
      <p:sp>
        <p:nvSpPr>
          <p:cNvPr id="9" name="Text Placeholder 8"/>
          <p:cNvSpPr>
            <a:spLocks noGrp="1"/>
          </p:cNvSpPr>
          <p:nvPr>
            <p:ph type="body" sz="quarter" idx="14"/>
          </p:nvPr>
        </p:nvSpPr>
        <p:spPr>
          <a:xfrm>
            <a:off x="468313" y="3573017"/>
            <a:ext cx="4031679" cy="24482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Picture Placeholder 10"/>
          <p:cNvSpPr>
            <a:spLocks noGrp="1"/>
          </p:cNvSpPr>
          <p:nvPr>
            <p:ph type="pic" sz="quarter" idx="15"/>
          </p:nvPr>
        </p:nvSpPr>
        <p:spPr>
          <a:xfrm>
            <a:off x="4788025" y="1628775"/>
            <a:ext cx="3887664" cy="4392513"/>
          </a:xfrm>
        </p:spPr>
        <p:txBody>
          <a:bodyPr/>
          <a:lstStyle/>
          <a:p>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UWL Bullet point pag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AFDA109-5EE8-4A23-8BBF-992773561C62}" type="slidenum">
              <a:rPr lang="en-GB" smtClean="0"/>
              <a:pPr/>
              <a:t>‹#›</a:t>
            </a:fld>
            <a:endParaRPr lang="en-GB" dirty="0"/>
          </a:p>
        </p:txBody>
      </p:sp>
      <p:sp>
        <p:nvSpPr>
          <p:cNvPr id="7" name="Text Placeholder 6"/>
          <p:cNvSpPr>
            <a:spLocks noGrp="1"/>
          </p:cNvSpPr>
          <p:nvPr>
            <p:ph type="body" sz="quarter" idx="13"/>
          </p:nvPr>
        </p:nvSpPr>
        <p:spPr>
          <a:xfrm>
            <a:off x="467544" y="1700808"/>
            <a:ext cx="8208912" cy="46085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UWL Bullet point page with intro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3528" y="260648"/>
            <a:ext cx="8229600" cy="634082"/>
          </a:xfrm>
        </p:spPr>
        <p:txBody>
          <a:bodyPr>
            <a:normAutofit/>
          </a:bodyPr>
          <a:lstStyle>
            <a:lvl1pPr algn="l">
              <a:defRPr sz="2800">
                <a:solidFill>
                  <a:srgbClr val="0039A6"/>
                </a:solidFill>
                <a:latin typeface="Arial" pitchFamily="34" charset="0"/>
                <a:cs typeface="Arial" pitchFamily="34" charset="0"/>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467544" y="2332037"/>
            <a:ext cx="8229600" cy="4525963"/>
          </a:xfrm>
        </p:spPr>
        <p:txBody>
          <a:bodyPr>
            <a:normAutofit/>
          </a:bodyPr>
          <a:lstStyle>
            <a:lvl1pPr>
              <a:defRPr sz="2000">
                <a:latin typeface="Arial" pitchFamily="34" charset="0"/>
                <a:cs typeface="Arial" pitchFamily="34" charset="0"/>
              </a:defRPr>
            </a:lvl1pPr>
            <a:lvl2pPr>
              <a:defRPr sz="2000">
                <a:latin typeface="Arial" pitchFamily="34" charset="0"/>
                <a:cs typeface="Arial" pitchFamily="34" charset="0"/>
              </a:defRPr>
            </a:lvl2pPr>
            <a:lvl3pPr>
              <a:defRPr sz="20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stStyle>
          <a:p>
            <a:pPr lvl="0"/>
            <a:r>
              <a:rPr lang="en-US" dirty="0"/>
              <a:t>Click to edit bullet point information</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DA109-5EE8-4A23-8BBF-992773561C62}" type="slidenum">
              <a:rPr lang="en-GB" smtClean="0"/>
              <a:pPr/>
              <a:t>‹#›</a:t>
            </a:fld>
            <a:endParaRPr lang="en-GB" dirty="0"/>
          </a:p>
        </p:txBody>
      </p:sp>
      <p:sp>
        <p:nvSpPr>
          <p:cNvPr id="10" name="Text Placeholder 9"/>
          <p:cNvSpPr>
            <a:spLocks noGrp="1"/>
          </p:cNvSpPr>
          <p:nvPr>
            <p:ph type="body" sz="quarter" idx="14" hasCustomPrompt="1"/>
          </p:nvPr>
        </p:nvSpPr>
        <p:spPr>
          <a:xfrm>
            <a:off x="467544" y="1412776"/>
            <a:ext cx="7416800" cy="648072"/>
          </a:xfrm>
        </p:spPr>
        <p:txBody>
          <a:bodyPr>
            <a:normAutofit/>
          </a:bodyPr>
          <a:lstStyle>
            <a:lvl1pPr>
              <a:buNone/>
              <a:defRPr sz="2000">
                <a:solidFill>
                  <a:schemeClr val="tx1"/>
                </a:solidFill>
                <a:latin typeface="Arial" pitchFamily="34" charset="0"/>
                <a:cs typeface="Arial" pitchFamily="34" charset="0"/>
              </a:defRPr>
            </a:lvl1pPr>
          </a:lstStyle>
          <a:p>
            <a:pPr lvl="0"/>
            <a:r>
              <a:rPr lang="en-US" dirty="0"/>
              <a:t>Click to edit introductory text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AFDA109-5EE8-4A23-8BBF-992773561C62}"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5" name="Footer Placeholder 4"/>
          <p:cNvSpPr>
            <a:spLocks noGrp="1"/>
          </p:cNvSpPr>
          <p:nvPr>
            <p:ph type="ftr" sz="quarter" idx="11"/>
          </p:nvPr>
        </p:nvSpPr>
        <p:spPr>
          <a:xfrm>
            <a:off x="5791200" y="6356350"/>
            <a:ext cx="2895600" cy="365125"/>
          </a:xfrm>
        </p:spPr>
        <p:txBody>
          <a:bodyPr/>
          <a:lstStyle/>
          <a:p>
            <a:endParaRPr lang="en-GB" dirty="0"/>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2AFDA109-5EE8-4A23-8BBF-992773561C62}" type="slidenum">
              <a:rPr lang="en-GB" smtClean="0"/>
              <a:pPr/>
              <a:t>‹#›</a:t>
            </a:fld>
            <a:endParaRPr lang="en-GB" dirty="0"/>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FDA109-5EE8-4A23-8BBF-992773561C62}"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AFDA109-5EE8-4A23-8BBF-992773561C62}"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AFDA109-5EE8-4A23-8BBF-992773561C62}"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AFDA109-5EE8-4A23-8BBF-992773561C62}"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FDA109-5EE8-4A23-8BBF-992773561C62}" type="slidenum">
              <a:rPr lang="en-GB" smtClean="0"/>
              <a:pPr/>
              <a:t>‹#›</a:t>
            </a:fld>
            <a:endParaRPr lang="en-GB"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C136902A-DF28-4E39-9925-152CF63F2F32}" type="datetimeFigureOut">
              <a:rPr lang="en-GB" smtClean="0"/>
              <a:pPr/>
              <a:t>06/07/2017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AFDA109-5EE8-4A23-8BBF-992773561C62}" type="slidenum">
              <a:rPr lang="en-GB" smtClean="0"/>
              <a:pPr/>
              <a:t>‹#›</a:t>
            </a:fld>
            <a:endParaRPr lang="en-GB"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136902A-DF28-4E39-9925-152CF63F2F32}" type="datetimeFigureOut">
              <a:rPr lang="en-GB" smtClean="0"/>
              <a:pPr/>
              <a:t>06/07/2017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AFDA109-5EE8-4A23-8BBF-992773561C62}" type="slidenum">
              <a:rPr lang="en-GB" smtClean="0"/>
              <a:pPr/>
              <a:t>‹#›</a:t>
            </a:fld>
            <a:endParaRPr lang="en-GB" dirty="0"/>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UWL Logo_Left_4 col.jpg"/>
          <p:cNvPicPr>
            <a:picLocks noChangeAspect="1"/>
          </p:cNvPicPr>
          <p:nvPr userDrawn="1"/>
        </p:nvPicPr>
        <p:blipFill>
          <a:blip r:embed="rId16" cstate="print"/>
          <a:srcRect l="10559" t="27650" r="9757" b="26404"/>
          <a:stretch>
            <a:fillRect/>
          </a:stretch>
        </p:blipFill>
        <p:spPr>
          <a:xfrm>
            <a:off x="539552" y="476672"/>
            <a:ext cx="3060000" cy="686939"/>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Placeholder 2" hidden="1"/>
          <p:cNvSpPr>
            <a:spLocks noGrp="1"/>
          </p:cNvSpPr>
          <p:nvPr>
            <p:ph type="body" sz="quarter" idx="13"/>
          </p:nvPr>
        </p:nvSpPr>
        <p:spPr>
          <a:xfrm>
            <a:off x="468313" y="2132856"/>
            <a:ext cx="8208143" cy="648072"/>
          </a:xfrm>
        </p:spPr>
        <p:txBody>
          <a:bodyPr>
            <a:normAutofit/>
          </a:bodyPr>
          <a:lstStyle/>
          <a:p>
            <a:r>
              <a:rPr lang="en-GB" sz="3200" dirty="0">
                <a:solidFill>
                  <a:schemeClr val="bg1"/>
                </a:solidFill>
              </a:rPr>
              <a:t>ENTER DIVIDER HEADER HERE</a:t>
            </a:r>
          </a:p>
        </p:txBody>
      </p:sp>
      <p:sp>
        <p:nvSpPr>
          <p:cNvPr id="9" name="TextBox 8"/>
          <p:cNvSpPr txBox="1"/>
          <p:nvPr/>
        </p:nvSpPr>
        <p:spPr>
          <a:xfrm>
            <a:off x="827584" y="2084948"/>
            <a:ext cx="7200800" cy="1938992"/>
          </a:xfrm>
          <a:prstGeom prst="rect">
            <a:avLst/>
          </a:prstGeom>
          <a:noFill/>
        </p:spPr>
        <p:txBody>
          <a:bodyPr wrap="square" rtlCol="0">
            <a:spAutoFit/>
          </a:bodyPr>
          <a:lstStyle/>
          <a:p>
            <a:pPr algn="ctr"/>
            <a:r>
              <a:rPr lang="en-GB" sz="4000" b="1" dirty="0" smtClean="0">
                <a:solidFill>
                  <a:schemeClr val="tx1">
                    <a:lumMod val="50000"/>
                    <a:lumOff val="50000"/>
                  </a:schemeClr>
                </a:solidFill>
                <a:latin typeface="Calibri" pitchFamily="34" charset="0"/>
                <a:cs typeface="Calibri" pitchFamily="34" charset="0"/>
              </a:rPr>
              <a:t>When prenatal diagnosis fails: Discovering a severe anomaly at birth</a:t>
            </a:r>
            <a:endParaRPr lang="en-GB" sz="4000" b="1" dirty="0">
              <a:solidFill>
                <a:schemeClr val="tx1">
                  <a:lumMod val="50000"/>
                  <a:lumOff val="50000"/>
                </a:schemeClr>
              </a:solidFill>
              <a:latin typeface="Calibri" pitchFamily="34" charset="0"/>
              <a:cs typeface="Calibri" pitchFamily="34" charset="0"/>
            </a:endParaRPr>
          </a:p>
        </p:txBody>
      </p:sp>
      <p:sp>
        <p:nvSpPr>
          <p:cNvPr id="10" name="TextBox 9"/>
          <p:cNvSpPr txBox="1"/>
          <p:nvPr/>
        </p:nvSpPr>
        <p:spPr>
          <a:xfrm>
            <a:off x="971600" y="5057889"/>
            <a:ext cx="7488832" cy="1308050"/>
          </a:xfrm>
          <a:prstGeom prst="rect">
            <a:avLst/>
          </a:prstGeom>
          <a:noFill/>
        </p:spPr>
        <p:txBody>
          <a:bodyPr wrap="square" rtlCol="0">
            <a:spAutoFit/>
          </a:bodyPr>
          <a:lstStyle/>
          <a:p>
            <a:pPr algn="ctr"/>
            <a:r>
              <a:rPr lang="en-GB" sz="2000" b="1" dirty="0" smtClean="0">
                <a:solidFill>
                  <a:schemeClr val="bg1">
                    <a:lumMod val="50000"/>
                  </a:schemeClr>
                </a:solidFill>
                <a:latin typeface="Calibri" pitchFamily="34" charset="0"/>
                <a:cs typeface="Calibri" pitchFamily="34" charset="0"/>
              </a:rPr>
              <a:t>Dr Caroline </a:t>
            </a:r>
            <a:r>
              <a:rPr lang="en-GB" sz="2000" b="1" dirty="0">
                <a:solidFill>
                  <a:schemeClr val="bg1">
                    <a:lumMod val="50000"/>
                  </a:schemeClr>
                </a:solidFill>
                <a:latin typeface="Calibri" pitchFamily="34" charset="0"/>
                <a:cs typeface="Calibri" pitchFamily="34" charset="0"/>
              </a:rPr>
              <a:t>Lafarge</a:t>
            </a:r>
          </a:p>
          <a:p>
            <a:pPr algn="ctr"/>
            <a:endParaRPr lang="en-GB" sz="2000" b="1" dirty="0">
              <a:solidFill>
                <a:schemeClr val="bg1">
                  <a:lumMod val="50000"/>
                </a:schemeClr>
              </a:solidFill>
              <a:latin typeface="Calibri" pitchFamily="34" charset="0"/>
              <a:cs typeface="Calibri" pitchFamily="34" charset="0"/>
            </a:endParaRPr>
          </a:p>
          <a:p>
            <a:pPr algn="ctr"/>
            <a:r>
              <a:rPr lang="en-GB" sz="1600" b="1" dirty="0">
                <a:solidFill>
                  <a:schemeClr val="bg1">
                    <a:lumMod val="50000"/>
                  </a:schemeClr>
                </a:solidFill>
                <a:latin typeface="Calibri" pitchFamily="34" charset="0"/>
                <a:cs typeface="Calibri" pitchFamily="34" charset="0"/>
              </a:rPr>
              <a:t>School of Human and Social Sciences, University of West London, London</a:t>
            </a:r>
          </a:p>
          <a:p>
            <a:pPr algn="ctr"/>
            <a:r>
              <a:rPr lang="en-GB" sz="1600" b="1" dirty="0" err="1" smtClean="0">
                <a:solidFill>
                  <a:schemeClr val="bg1">
                    <a:lumMod val="50000"/>
                  </a:schemeClr>
                </a:solidFill>
                <a:latin typeface="Calibri" pitchFamily="34" charset="0"/>
                <a:cs typeface="Calibri" pitchFamily="34" charset="0"/>
              </a:rPr>
              <a:t>Chercheur</a:t>
            </a:r>
            <a:r>
              <a:rPr lang="en-GB" sz="1600" b="1" dirty="0" smtClean="0">
                <a:solidFill>
                  <a:schemeClr val="bg1">
                    <a:lumMod val="50000"/>
                  </a:schemeClr>
                </a:solidFill>
                <a:latin typeface="Calibri" pitchFamily="34" charset="0"/>
                <a:cs typeface="Calibri" pitchFamily="34" charset="0"/>
              </a:rPr>
              <a:t> </a:t>
            </a:r>
            <a:r>
              <a:rPr lang="en-GB" sz="1600" b="1" dirty="0" err="1">
                <a:solidFill>
                  <a:schemeClr val="bg1">
                    <a:lumMod val="50000"/>
                  </a:schemeClr>
                </a:solidFill>
                <a:latin typeface="Calibri" pitchFamily="34" charset="0"/>
                <a:cs typeface="Calibri" pitchFamily="34" charset="0"/>
              </a:rPr>
              <a:t>associée</a:t>
            </a:r>
            <a:r>
              <a:rPr lang="en-GB" sz="1600" b="1" dirty="0">
                <a:solidFill>
                  <a:schemeClr val="bg1">
                    <a:lumMod val="50000"/>
                  </a:schemeClr>
                </a:solidFill>
                <a:latin typeface="Calibri" pitchFamily="34" charset="0"/>
                <a:cs typeface="Calibri" pitchFamily="34" charset="0"/>
              </a:rPr>
              <a:t> à </a:t>
            </a:r>
            <a:r>
              <a:rPr lang="en-GB" sz="1600" b="1" dirty="0" err="1">
                <a:solidFill>
                  <a:schemeClr val="bg1">
                    <a:lumMod val="50000"/>
                  </a:schemeClr>
                </a:solidFill>
                <a:latin typeface="Calibri" pitchFamily="34" charset="0"/>
                <a:cs typeface="Calibri" pitchFamily="34" charset="0"/>
              </a:rPr>
              <a:t>l’Ecole</a:t>
            </a:r>
            <a:r>
              <a:rPr lang="en-GB" sz="1600" b="1" dirty="0">
                <a:solidFill>
                  <a:schemeClr val="bg1">
                    <a:lumMod val="50000"/>
                  </a:schemeClr>
                </a:solidFill>
                <a:latin typeface="Calibri" pitchFamily="34" charset="0"/>
                <a:cs typeface="Calibri" pitchFamily="34" charset="0"/>
              </a:rPr>
              <a:t> des Hautes Etudes en Sciences </a:t>
            </a:r>
            <a:r>
              <a:rPr lang="en-GB" sz="1600" b="1" dirty="0" err="1">
                <a:solidFill>
                  <a:schemeClr val="bg1">
                    <a:lumMod val="50000"/>
                  </a:schemeClr>
                </a:solidFill>
                <a:latin typeface="Calibri" pitchFamily="34" charset="0"/>
                <a:cs typeface="Calibri" pitchFamily="34" charset="0"/>
              </a:rPr>
              <a:t>Sociales</a:t>
            </a:r>
            <a:r>
              <a:rPr lang="en-GB" sz="1600" b="1" dirty="0">
                <a:solidFill>
                  <a:schemeClr val="bg1">
                    <a:lumMod val="50000"/>
                  </a:schemeClr>
                </a:solidFill>
                <a:latin typeface="Calibri" pitchFamily="34" charset="0"/>
                <a:cs typeface="Calibri" pitchFamily="34" charset="0"/>
              </a:rPr>
              <a:t>, Paris</a:t>
            </a:r>
          </a:p>
          <a:p>
            <a:pPr algn="ctr"/>
            <a:endParaRPr lang="en-GB" sz="700" b="1" dirty="0">
              <a:solidFill>
                <a:schemeClr val="bg1">
                  <a:lumMod val="50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948264" y="3387904"/>
            <a:ext cx="1983108" cy="369332"/>
          </a:xfrm>
          <a:prstGeom prst="rect">
            <a:avLst/>
          </a:prstGeom>
          <a:solidFill>
            <a:schemeClr val="accent4">
              <a:lumMod val="50000"/>
            </a:schemeClr>
          </a:solidFill>
          <a:ln>
            <a:noFill/>
          </a:ln>
          <a:effectLst>
            <a:outerShdw blurRad="50800" dist="38100" dir="2700000" algn="tl" rotWithShape="0">
              <a:prstClr val="black">
                <a:alpha val="40000"/>
              </a:prstClr>
            </a:outerShdw>
          </a:effectLst>
        </p:spPr>
        <p:txBody>
          <a:bodyPr wrap="none" rtlCol="0">
            <a:spAutoFit/>
          </a:bodyPr>
          <a:lstStyle/>
          <a:p>
            <a:pPr algn="ctr"/>
            <a:r>
              <a:rPr lang="en-GB" dirty="0" smtClean="0">
                <a:solidFill>
                  <a:schemeClr val="bg1"/>
                </a:solidFill>
                <a:latin typeface="Calibri" panose="020F0502020204030204" pitchFamily="34" charset="0"/>
                <a:cs typeface="Calibri" panose="020F0502020204030204" pitchFamily="34" charset="0"/>
              </a:rPr>
              <a:t>Post-rationalisation</a:t>
            </a:r>
            <a:endParaRPr lang="en-US" sz="1600" dirty="0">
              <a:solidFill>
                <a:schemeClr val="bg1"/>
              </a:solidFill>
              <a:latin typeface="Calibri" pitchFamily="34" charset="0"/>
              <a:cs typeface="Calibri" pitchFamily="34" charset="0"/>
            </a:endParaRPr>
          </a:p>
        </p:txBody>
      </p:sp>
      <p:sp>
        <p:nvSpPr>
          <p:cNvPr id="4" name="Oval 3"/>
          <p:cNvSpPr/>
          <p:nvPr/>
        </p:nvSpPr>
        <p:spPr>
          <a:xfrm>
            <a:off x="3181091" y="2720083"/>
            <a:ext cx="3263117" cy="1717029"/>
          </a:xfrm>
          <a:prstGeom prst="ellipse">
            <a:avLst/>
          </a:prstGeom>
          <a:solidFill>
            <a:schemeClr val="bg2"/>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latin typeface="Calibri" pitchFamily="34" charset="0"/>
                <a:cs typeface="Calibri" pitchFamily="34" charset="0"/>
              </a:rPr>
              <a:t>Complex relationship with health professionals</a:t>
            </a:r>
            <a:endParaRPr lang="en-US" sz="2400" dirty="0">
              <a:solidFill>
                <a:schemeClr val="tx1"/>
              </a:solidFill>
              <a:latin typeface="Calibri" pitchFamily="34" charset="0"/>
              <a:cs typeface="Calibri" pitchFamily="34" charset="0"/>
            </a:endParaRPr>
          </a:p>
        </p:txBody>
      </p:sp>
      <p:sp>
        <p:nvSpPr>
          <p:cNvPr id="5" name="TextBox 4"/>
          <p:cNvSpPr txBox="1"/>
          <p:nvPr/>
        </p:nvSpPr>
        <p:spPr>
          <a:xfrm>
            <a:off x="260132" y="3386255"/>
            <a:ext cx="2511668" cy="369332"/>
          </a:xfrm>
          <a:prstGeom prst="rect">
            <a:avLst/>
          </a:prstGeom>
          <a:solidFill>
            <a:schemeClr val="accent4">
              <a:lumMod val="50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dirty="0" smtClean="0">
                <a:solidFill>
                  <a:schemeClr val="bg1"/>
                </a:solidFill>
                <a:latin typeface="Calibri" panose="020F0502020204030204" pitchFamily="34" charset="0"/>
                <a:cs typeface="Calibri" panose="020F0502020204030204" pitchFamily="34" charset="0"/>
              </a:rPr>
              <a:t>Doctor/patient dynamic </a:t>
            </a:r>
            <a:endParaRPr lang="en-GB" dirty="0">
              <a:solidFill>
                <a:schemeClr val="bg1"/>
              </a:solidFill>
              <a:latin typeface="Calibri" panose="020F0502020204030204" pitchFamily="34" charset="0"/>
              <a:cs typeface="Calibri" panose="020F0502020204030204" pitchFamily="34" charset="0"/>
            </a:endParaRPr>
          </a:p>
        </p:txBody>
      </p:sp>
      <p:cxnSp>
        <p:nvCxnSpPr>
          <p:cNvPr id="8" name="Straight Connector 7"/>
          <p:cNvCxnSpPr>
            <a:stCxn id="3" idx="1"/>
            <a:endCxn id="4" idx="6"/>
          </p:cNvCxnSpPr>
          <p:nvPr/>
        </p:nvCxnSpPr>
        <p:spPr>
          <a:xfrm flipH="1">
            <a:off x="6444208" y="3572570"/>
            <a:ext cx="504056" cy="602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4" idx="2"/>
            <a:endCxn id="5" idx="3"/>
          </p:cNvCxnSpPr>
          <p:nvPr/>
        </p:nvCxnSpPr>
        <p:spPr>
          <a:xfrm flipH="1" flipV="1">
            <a:off x="2771800" y="3570921"/>
            <a:ext cx="409291" cy="7677"/>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860032" y="4437112"/>
            <a:ext cx="230" cy="13681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143370" y="5556417"/>
            <a:ext cx="3440685" cy="464871"/>
          </a:xfrm>
          <a:prstGeom prst="rect">
            <a:avLst/>
          </a:prstGeom>
          <a:solidFill>
            <a:schemeClr val="accent4">
              <a:lumMod val="50000"/>
            </a:schemeClr>
          </a:solidFill>
          <a:ln>
            <a:solidFill>
              <a:schemeClr val="bg1"/>
            </a:solidFill>
          </a:ln>
          <a:effectLst>
            <a:outerShdw blurRad="50800" dist="38100" dir="2700000" algn="tl" rotWithShape="0">
              <a:prstClr val="black">
                <a:alpha val="40000"/>
              </a:prstClr>
            </a:outerShdw>
          </a:effectLst>
        </p:spPr>
        <p:txBody>
          <a:bodyPr wrap="none" rtlCol="0">
            <a:spAutoFit/>
          </a:bodyPr>
          <a:lstStyle/>
          <a:p>
            <a:pPr algn="ctr">
              <a:lnSpc>
                <a:spcPct val="150000"/>
              </a:lnSpc>
            </a:pPr>
            <a:r>
              <a:rPr lang="en-GB" dirty="0" smtClean="0">
                <a:solidFill>
                  <a:schemeClr val="bg1"/>
                </a:solidFill>
                <a:latin typeface="Calibri" panose="020F0502020204030204" pitchFamily="34" charset="0"/>
                <a:cs typeface="Calibri" panose="020F0502020204030204" pitchFamily="34" charset="0"/>
              </a:rPr>
              <a:t>Bitterness but no direct accusation</a:t>
            </a:r>
            <a:endParaRPr lang="en-GB" dirty="0">
              <a:solidFill>
                <a:schemeClr val="bg1"/>
              </a:solidFill>
              <a:latin typeface="Calibri" panose="020F0502020204030204" pitchFamily="34" charset="0"/>
              <a:cs typeface="Calibri" panose="020F0502020204030204" pitchFamily="34" charset="0"/>
            </a:endParaRPr>
          </a:p>
        </p:txBody>
      </p:sp>
      <p:sp>
        <p:nvSpPr>
          <p:cNvPr id="6" name="TextBox 5"/>
          <p:cNvSpPr txBox="1"/>
          <p:nvPr/>
        </p:nvSpPr>
        <p:spPr>
          <a:xfrm>
            <a:off x="3937818" y="908720"/>
            <a:ext cx="1906804" cy="464871"/>
          </a:xfrm>
          <a:prstGeom prst="rect">
            <a:avLst/>
          </a:prstGeom>
          <a:solidFill>
            <a:schemeClr val="accent4">
              <a:lumMod val="50000"/>
            </a:schemeClr>
          </a:solidFill>
          <a:ln>
            <a:solidFill>
              <a:schemeClr val="bg1"/>
            </a:solidFill>
          </a:ln>
          <a:effectLst>
            <a:outerShdw blurRad="50800" dist="38100" dir="2700000" algn="tl" rotWithShape="0">
              <a:prstClr val="black">
                <a:alpha val="40000"/>
              </a:prstClr>
            </a:outerShdw>
          </a:effectLst>
        </p:spPr>
        <p:txBody>
          <a:bodyPr wrap="none" rtlCol="0">
            <a:spAutoFit/>
          </a:bodyPr>
          <a:lstStyle/>
          <a:p>
            <a:pPr algn="ctr">
              <a:lnSpc>
                <a:spcPct val="150000"/>
              </a:lnSpc>
            </a:pPr>
            <a:r>
              <a:rPr lang="en-GB" dirty="0" smtClean="0">
                <a:solidFill>
                  <a:schemeClr val="bg1"/>
                </a:solidFill>
                <a:latin typeface="Calibri" panose="020F0502020204030204" pitchFamily="34" charset="0"/>
                <a:cs typeface="Calibri" panose="020F0502020204030204" pitchFamily="34" charset="0"/>
              </a:rPr>
              <a:t>Person-dependent</a:t>
            </a:r>
            <a:endParaRPr lang="en-GB" dirty="0">
              <a:solidFill>
                <a:schemeClr val="bg1"/>
              </a:solidFill>
              <a:latin typeface="Calibri" panose="020F0502020204030204" pitchFamily="34" charset="0"/>
              <a:cs typeface="Calibri" panose="020F0502020204030204" pitchFamily="34" charset="0"/>
            </a:endParaRPr>
          </a:p>
        </p:txBody>
      </p:sp>
      <p:cxnSp>
        <p:nvCxnSpPr>
          <p:cNvPr id="17" name="Straight Connector 16"/>
          <p:cNvCxnSpPr/>
          <p:nvPr/>
        </p:nvCxnSpPr>
        <p:spPr>
          <a:xfrm>
            <a:off x="4860032" y="1340768"/>
            <a:ext cx="230" cy="136815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430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ox(in)">
                                      <p:cBhvr>
                                        <p:cTn id="10" dur="500"/>
                                        <p:tgtEl>
                                          <p:spTgt spid="6"/>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ox(in)">
                                      <p:cBhvr>
                                        <p:cTn id="13" dur="500"/>
                                        <p:tgtEl>
                                          <p:spTgt spid="3"/>
                                        </p:tgtEl>
                                      </p:cBhvr>
                                    </p:animEffect>
                                  </p:childTnLst>
                                </p:cTn>
                              </p:par>
                              <p:par>
                                <p:cTn id="14" presetID="4" presetClass="entr" presetSubtype="16"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ox(in)">
                                      <p:cBhvr>
                                        <p:cTn id="16" dur="500"/>
                                        <p:tgtEl>
                                          <p:spTgt spid="8"/>
                                        </p:tgtEl>
                                      </p:cBhvr>
                                    </p:animEffect>
                                  </p:childTnLst>
                                </p:cTn>
                              </p:par>
                              <p:par>
                                <p:cTn id="17" presetID="4" presetClass="entr" presetSubtype="16"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ox(in)">
                                      <p:cBhvr>
                                        <p:cTn id="19" dur="500"/>
                                        <p:tgtEl>
                                          <p:spTgt spid="9"/>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500"/>
                                        <p:tgtEl>
                                          <p:spTgt spid="5"/>
                                        </p:tgtEl>
                                      </p:cBhvr>
                                    </p:animEffect>
                                  </p:childTnLst>
                                </p:cTn>
                              </p:par>
                              <p:par>
                                <p:cTn id="23" presetID="4" presetClass="entr" presetSubtype="16"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ox(in)">
                                      <p:cBhvr>
                                        <p:cTn id="25" dur="500"/>
                                        <p:tgtEl>
                                          <p:spTgt spid="15"/>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box(in)">
                                      <p:cBhvr>
                                        <p:cTn id="28" dur="500"/>
                                        <p:tgtEl>
                                          <p:spTgt spid="16"/>
                                        </p:tgtEl>
                                      </p:cBhvr>
                                    </p:animEffect>
                                  </p:childTnLst>
                                </p:cTn>
                              </p:par>
                              <p:par>
                                <p:cTn id="29" presetID="4" presetClass="entr" presetSubtype="16"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box(in)">
                                      <p:cBhvr>
                                        <p:cTn id="3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6"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65607" y="3933056"/>
            <a:ext cx="3060005" cy="615553"/>
          </a:xfrm>
          <a:prstGeom prst="rect">
            <a:avLst/>
          </a:prstGeom>
          <a:solidFill>
            <a:schemeClr val="bg1">
              <a:lumMod val="95000"/>
            </a:schemeClr>
          </a:solidFill>
          <a:ln>
            <a:noFill/>
          </a:ln>
          <a:effectLst>
            <a:outerShdw blurRad="50800" dist="38100" dir="2700000" algn="tl" rotWithShape="0">
              <a:prstClr val="black">
                <a:alpha val="40000"/>
              </a:prstClr>
            </a:outerShdw>
          </a:effectLst>
        </p:spPr>
        <p:txBody>
          <a:bodyPr wrap="none" rtlCol="0">
            <a:spAutoFit/>
          </a:bodyPr>
          <a:lstStyle/>
          <a:p>
            <a:pPr algn="ctr"/>
            <a:r>
              <a:rPr lang="en-GB" b="1" dirty="0">
                <a:latin typeface="Calibri" panose="020F0502020204030204" pitchFamily="34" charset="0"/>
                <a:cs typeface="Calibri" panose="020F0502020204030204" pitchFamily="34" charset="0"/>
              </a:rPr>
              <a:t>H</a:t>
            </a:r>
            <a:r>
              <a:rPr lang="en-GB" b="1" dirty="0" smtClean="0">
                <a:latin typeface="Calibri" panose="020F0502020204030204" pitchFamily="34" charset="0"/>
                <a:cs typeface="Calibri" panose="020F0502020204030204" pitchFamily="34" charset="0"/>
              </a:rPr>
              <a:t>ealth professionals as guides</a:t>
            </a:r>
            <a:endParaRPr lang="en-GB" b="1" dirty="0">
              <a:latin typeface="Calibri" panose="020F0502020204030204" pitchFamily="34" charset="0"/>
              <a:cs typeface="Calibri" panose="020F0502020204030204" pitchFamily="34" charset="0"/>
            </a:endParaRPr>
          </a:p>
          <a:p>
            <a:pPr algn="ctr"/>
            <a:endParaRPr lang="en-US" sz="1600" b="1" dirty="0">
              <a:latin typeface="Calibri" pitchFamily="34" charset="0"/>
              <a:cs typeface="Calibri" pitchFamily="34" charset="0"/>
            </a:endParaRPr>
          </a:p>
        </p:txBody>
      </p:sp>
      <p:sp>
        <p:nvSpPr>
          <p:cNvPr id="6" name="TextBox 5"/>
          <p:cNvSpPr txBox="1"/>
          <p:nvPr/>
        </p:nvSpPr>
        <p:spPr>
          <a:xfrm>
            <a:off x="2339751" y="1367251"/>
            <a:ext cx="2183575" cy="369332"/>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A faultless support</a:t>
            </a:r>
            <a:endParaRPr lang="en-GB" b="1" dirty="0">
              <a:latin typeface="Calibri" panose="020F0502020204030204" pitchFamily="34" charset="0"/>
              <a:cs typeface="Calibri" panose="020F0502020204030204" pitchFamily="34" charset="0"/>
            </a:endParaRPr>
          </a:p>
        </p:txBody>
      </p:sp>
      <p:sp>
        <p:nvSpPr>
          <p:cNvPr id="13" name="Rounded Rectangular Callout 26"/>
          <p:cNvSpPr/>
          <p:nvPr/>
        </p:nvSpPr>
        <p:spPr>
          <a:xfrm>
            <a:off x="827584" y="5121417"/>
            <a:ext cx="3888432" cy="971879"/>
          </a:xfrm>
          <a:prstGeom prst="wedgeRoundRectCallout">
            <a:avLst>
              <a:gd name="adj1" fmla="val 42739"/>
              <a:gd name="adj2" fmla="val -107084"/>
              <a:gd name="adj3" fmla="val 16667"/>
            </a:avLst>
          </a:prstGeom>
          <a:solidFill>
            <a:srgbClr val="F28B1A"/>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dirty="0">
                <a:latin typeface="Calibri" pitchFamily="34" charset="0"/>
              </a:rPr>
              <a:t>“</a:t>
            </a:r>
            <a:r>
              <a:rPr lang="en-GB" sz="1300" i="1" dirty="0">
                <a:latin typeface="Calibri" pitchFamily="34" charset="0"/>
              </a:rPr>
              <a:t>I knew nothing about </a:t>
            </a:r>
            <a:r>
              <a:rPr lang="en-GB" sz="1300" i="1" dirty="0" smtClean="0">
                <a:latin typeface="Calibri" pitchFamily="34" charset="0"/>
              </a:rPr>
              <a:t>babies, </a:t>
            </a:r>
            <a:r>
              <a:rPr lang="en-GB" sz="1300" i="1" dirty="0">
                <a:latin typeface="Calibri" pitchFamily="34" charset="0"/>
              </a:rPr>
              <a:t>I </a:t>
            </a:r>
            <a:r>
              <a:rPr lang="en-GB" sz="1300" i="1" dirty="0" smtClean="0">
                <a:latin typeface="Calibri" pitchFamily="34" charset="0"/>
              </a:rPr>
              <a:t>didn’t </a:t>
            </a:r>
            <a:r>
              <a:rPr lang="en-GB" sz="1300" i="1" dirty="0">
                <a:latin typeface="Calibri" pitchFamily="34" charset="0"/>
              </a:rPr>
              <a:t>know how </a:t>
            </a:r>
            <a:r>
              <a:rPr lang="en-GB" sz="1300" i="1" dirty="0" smtClean="0">
                <a:latin typeface="Calibri" pitchFamily="34" charset="0"/>
              </a:rPr>
              <a:t>they ‘worked’. </a:t>
            </a:r>
            <a:r>
              <a:rPr lang="en-GB" sz="1300" i="1" dirty="0">
                <a:latin typeface="Calibri" pitchFamily="34" charset="0"/>
              </a:rPr>
              <a:t>So </a:t>
            </a:r>
            <a:r>
              <a:rPr lang="en-GB" sz="1300" i="1" dirty="0" smtClean="0">
                <a:latin typeface="Calibri" pitchFamily="34" charset="0"/>
              </a:rPr>
              <a:t>there, at the hospital, </a:t>
            </a:r>
            <a:r>
              <a:rPr lang="en-GB" sz="1300" i="1" dirty="0">
                <a:latin typeface="Calibri" pitchFamily="34" charset="0"/>
              </a:rPr>
              <a:t>I had plenty of nurses </a:t>
            </a:r>
            <a:r>
              <a:rPr lang="en-GB" sz="1300" i="1" dirty="0" smtClean="0">
                <a:latin typeface="Calibri" pitchFamily="34" charset="0"/>
              </a:rPr>
              <a:t>to </a:t>
            </a:r>
            <a:r>
              <a:rPr lang="en-GB" sz="1300" i="1" dirty="0">
                <a:latin typeface="Calibri" pitchFamily="34" charset="0"/>
              </a:rPr>
              <a:t>explain how it worked. It was very </a:t>
            </a:r>
            <a:r>
              <a:rPr lang="en-GB" sz="1300" i="1" dirty="0" smtClean="0">
                <a:latin typeface="Calibri" pitchFamily="34" charset="0"/>
              </a:rPr>
              <a:t>good!” </a:t>
            </a:r>
            <a:r>
              <a:rPr lang="en-GB" sz="1300" dirty="0">
                <a:latin typeface="Calibri" pitchFamily="34" charset="0"/>
              </a:rPr>
              <a:t>(Catherine, </a:t>
            </a:r>
            <a:r>
              <a:rPr lang="en-GB" sz="1300" dirty="0" smtClean="0">
                <a:latin typeface="Calibri" pitchFamily="34" charset="0"/>
              </a:rPr>
              <a:t>Down’s syndrome)</a:t>
            </a:r>
            <a:endParaRPr lang="en-GB" sz="1300" dirty="0">
              <a:latin typeface="Calibri" pitchFamily="34" charset="0"/>
            </a:endParaRPr>
          </a:p>
        </p:txBody>
      </p:sp>
      <p:sp>
        <p:nvSpPr>
          <p:cNvPr id="18" name="Title 1"/>
          <p:cNvSpPr txBox="1">
            <a:spLocks/>
          </p:cNvSpPr>
          <p:nvPr/>
        </p:nvSpPr>
        <p:spPr>
          <a:xfrm>
            <a:off x="223603" y="160660"/>
            <a:ext cx="9144000" cy="1143000"/>
          </a:xfrm>
          <a:prstGeom prst="rect">
            <a:avLst/>
          </a:prstGeom>
        </p:spPr>
        <p:txBody>
          <a:bodyPr>
            <a:no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4000" b="1" dirty="0" smtClean="0">
                <a:solidFill>
                  <a:schemeClr val="bg1">
                    <a:lumMod val="50000"/>
                  </a:schemeClr>
                </a:solidFill>
                <a:effectLst/>
                <a:latin typeface="Calibri" pitchFamily="34" charset="0"/>
                <a:cs typeface="Calibri" pitchFamily="34" charset="0"/>
              </a:rPr>
              <a:t>Person-dependent </a:t>
            </a:r>
            <a:endParaRPr lang="en-GB" sz="4000" b="1" dirty="0">
              <a:solidFill>
                <a:schemeClr val="bg1">
                  <a:lumMod val="50000"/>
                </a:schemeClr>
              </a:solidFill>
              <a:effectLst/>
              <a:latin typeface="Calibri" pitchFamily="34" charset="0"/>
              <a:cs typeface="Calibri" pitchFamily="34" charset="0"/>
            </a:endParaRPr>
          </a:p>
        </p:txBody>
      </p:sp>
      <p:sp>
        <p:nvSpPr>
          <p:cNvPr id="15" name="Rounded Rectangular Callout 26"/>
          <p:cNvSpPr/>
          <p:nvPr/>
        </p:nvSpPr>
        <p:spPr>
          <a:xfrm>
            <a:off x="5220072" y="1303661"/>
            <a:ext cx="3312368" cy="1621283"/>
          </a:xfrm>
          <a:prstGeom prst="wedgeRoundRectCallout">
            <a:avLst>
              <a:gd name="adj1" fmla="val -69302"/>
              <a:gd name="adj2" fmla="val -41774"/>
              <a:gd name="adj3" fmla="val 16667"/>
            </a:avLst>
          </a:prstGeom>
          <a:solidFill>
            <a:srgbClr val="00B05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dirty="0">
                <a:latin typeface="Calibri" pitchFamily="34" charset="0"/>
              </a:rPr>
              <a:t>« </a:t>
            </a:r>
            <a:r>
              <a:rPr lang="en-GB" sz="1300" i="1" dirty="0">
                <a:latin typeface="Calibri" pitchFamily="34" charset="0"/>
              </a:rPr>
              <a:t>Everyone, </a:t>
            </a:r>
            <a:r>
              <a:rPr lang="en-GB" sz="1300" i="1" dirty="0" smtClean="0">
                <a:latin typeface="Calibri" pitchFamily="34" charset="0"/>
              </a:rPr>
              <a:t>from </a:t>
            </a:r>
            <a:r>
              <a:rPr lang="en-GB" sz="1300" i="1" dirty="0">
                <a:latin typeface="Calibri" pitchFamily="34" charset="0"/>
              </a:rPr>
              <a:t>the </a:t>
            </a:r>
            <a:r>
              <a:rPr lang="en-GB" sz="1300" i="1" dirty="0" smtClean="0">
                <a:latin typeface="Calibri" pitchFamily="34" charset="0"/>
              </a:rPr>
              <a:t>doctors </a:t>
            </a:r>
            <a:r>
              <a:rPr lang="en-GB" sz="1300" i="1" dirty="0">
                <a:latin typeface="Calibri" pitchFamily="34" charset="0"/>
              </a:rPr>
              <a:t>to the </a:t>
            </a:r>
            <a:r>
              <a:rPr lang="en-GB" sz="1300" i="1" dirty="0" smtClean="0">
                <a:latin typeface="Calibri" pitchFamily="34" charset="0"/>
              </a:rPr>
              <a:t>midwives,  </a:t>
            </a:r>
            <a:r>
              <a:rPr lang="en-GB" sz="1300" i="1" dirty="0">
                <a:latin typeface="Calibri" pitchFamily="34" charset="0"/>
              </a:rPr>
              <a:t>to the </a:t>
            </a:r>
            <a:r>
              <a:rPr lang="en-GB" sz="1300" i="1" dirty="0" smtClean="0">
                <a:latin typeface="Calibri" pitchFamily="34" charset="0"/>
              </a:rPr>
              <a:t>assistants, </a:t>
            </a:r>
            <a:r>
              <a:rPr lang="en-GB" sz="1300" i="1" dirty="0">
                <a:latin typeface="Calibri" pitchFamily="34" charset="0"/>
              </a:rPr>
              <a:t>really everyone was very, very </a:t>
            </a:r>
            <a:r>
              <a:rPr lang="en-GB" sz="1300" i="1" dirty="0" smtClean="0">
                <a:latin typeface="Calibri" pitchFamily="34" charset="0"/>
              </a:rPr>
              <a:t>good to </a:t>
            </a:r>
            <a:r>
              <a:rPr lang="en-GB" sz="1300" i="1" dirty="0">
                <a:latin typeface="Calibri" pitchFamily="34" charset="0"/>
              </a:rPr>
              <a:t>us. I </a:t>
            </a:r>
            <a:r>
              <a:rPr lang="en-GB" sz="1300" i="1" dirty="0" smtClean="0">
                <a:latin typeface="Calibri" pitchFamily="34" charset="0"/>
              </a:rPr>
              <a:t>saw the </a:t>
            </a:r>
            <a:r>
              <a:rPr lang="en-GB" sz="1300" i="1" dirty="0">
                <a:latin typeface="Calibri" pitchFamily="34" charset="0"/>
              </a:rPr>
              <a:t>medical profession from </a:t>
            </a:r>
            <a:r>
              <a:rPr lang="en-GB" sz="1300" i="1" dirty="0" smtClean="0">
                <a:latin typeface="Calibri" pitchFamily="34" charset="0"/>
              </a:rPr>
              <a:t>a different angle</a:t>
            </a:r>
            <a:r>
              <a:rPr lang="en-GB" sz="1300" i="1" dirty="0">
                <a:latin typeface="Calibri" pitchFamily="34" charset="0"/>
              </a:rPr>
              <a:t>. </a:t>
            </a:r>
            <a:r>
              <a:rPr lang="en-GB" sz="1300" i="1" dirty="0" smtClean="0">
                <a:latin typeface="Calibri" pitchFamily="34" charset="0"/>
              </a:rPr>
              <a:t>I actually think that these people are </a:t>
            </a:r>
            <a:r>
              <a:rPr lang="en-GB" sz="1300" i="1" dirty="0">
                <a:latin typeface="Calibri" pitchFamily="34" charset="0"/>
              </a:rPr>
              <a:t>devoted body and soul</a:t>
            </a:r>
            <a:r>
              <a:rPr lang="en-GB" sz="1300" dirty="0" smtClean="0">
                <a:latin typeface="Calibri" pitchFamily="34" charset="0"/>
              </a:rPr>
              <a:t>.” </a:t>
            </a:r>
            <a:r>
              <a:rPr lang="en-GB" sz="1300" dirty="0">
                <a:latin typeface="Calibri" pitchFamily="34" charset="0"/>
              </a:rPr>
              <a:t>(Julie, </a:t>
            </a:r>
            <a:r>
              <a:rPr lang="en-GB" sz="1300" dirty="0" smtClean="0">
                <a:solidFill>
                  <a:schemeClr val="bg1"/>
                </a:solidFill>
                <a:latin typeface="Calibri" pitchFamily="34" charset="0"/>
              </a:rPr>
              <a:t>craniofacial m</a:t>
            </a:r>
            <a:r>
              <a:rPr lang="en-GB" sz="1300" dirty="0" smtClean="0">
                <a:latin typeface="Calibri" pitchFamily="34" charset="0"/>
              </a:rPr>
              <a:t>alformations</a:t>
            </a:r>
            <a:r>
              <a:rPr lang="en-GB" sz="1300" i="1" dirty="0" smtClean="0">
                <a:latin typeface="Calibri" pitchFamily="34" charset="0"/>
              </a:rPr>
              <a:t>)</a:t>
            </a:r>
            <a:endParaRPr lang="en-GB" sz="1300" dirty="0" smtClean="0">
              <a:latin typeface="Calibri" pitchFamily="34" charset="0"/>
            </a:endParaRPr>
          </a:p>
        </p:txBody>
      </p:sp>
    </p:spTree>
    <p:extLst>
      <p:ext uri="{BB962C8B-B14F-4D97-AF65-F5344CB8AC3E}">
        <p14:creationId xmlns:p14="http://schemas.microsoft.com/office/powerpoint/2010/main" val="932344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13" grpId="0" animBg="1"/>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84344" y="1124536"/>
            <a:ext cx="3232072" cy="64633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a:latin typeface="Calibri" panose="020F0502020204030204" pitchFamily="34" charset="0"/>
                <a:cs typeface="Calibri" panose="020F0502020204030204" pitchFamily="34" charset="0"/>
              </a:rPr>
              <a:t>Information &amp; </a:t>
            </a:r>
            <a:r>
              <a:rPr lang="en-GB" b="1" dirty="0" smtClean="0">
                <a:latin typeface="Calibri" panose="020F0502020204030204" pitchFamily="34" charset="0"/>
                <a:cs typeface="Calibri" panose="020F0502020204030204" pitchFamily="34" charset="0"/>
              </a:rPr>
              <a:t>communication </a:t>
            </a:r>
            <a:endParaRPr lang="en-GB" b="1" dirty="0">
              <a:latin typeface="Calibri" panose="020F0502020204030204" pitchFamily="34" charset="0"/>
              <a:cs typeface="Calibri" panose="020F0502020204030204" pitchFamily="34" charset="0"/>
            </a:endParaRPr>
          </a:p>
          <a:p>
            <a:pPr algn="ctr"/>
            <a:r>
              <a:rPr lang="en-GB" b="1" dirty="0" smtClean="0">
                <a:latin typeface="Calibri" panose="020F0502020204030204" pitchFamily="34" charset="0"/>
                <a:cs typeface="Calibri" panose="020F0502020204030204" pitchFamily="34" charset="0"/>
              </a:rPr>
              <a:t>to </a:t>
            </a:r>
            <a:r>
              <a:rPr lang="en-GB" b="1" dirty="0">
                <a:latin typeface="Calibri" panose="020F0502020204030204" pitchFamily="34" charset="0"/>
                <a:cs typeface="Calibri" panose="020F0502020204030204" pitchFamily="34" charset="0"/>
              </a:rPr>
              <a:t>be improved</a:t>
            </a:r>
          </a:p>
        </p:txBody>
      </p:sp>
      <p:sp>
        <p:nvSpPr>
          <p:cNvPr id="16" name="TextBox 15"/>
          <p:cNvSpPr txBox="1"/>
          <p:nvPr/>
        </p:nvSpPr>
        <p:spPr>
          <a:xfrm>
            <a:off x="3627051" y="4672704"/>
            <a:ext cx="2205732" cy="64633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none" rtlCol="0">
            <a:spAutoFit/>
          </a:bodyPr>
          <a:lstStyle/>
          <a:p>
            <a:pPr algn="ctr"/>
            <a:r>
              <a:rPr lang="en-GB" b="1" dirty="0">
                <a:latin typeface="Calibri" panose="020F0502020204030204" pitchFamily="34" charset="0"/>
                <a:cs typeface="Calibri" panose="020F0502020204030204" pitchFamily="34" charset="0"/>
              </a:rPr>
              <a:t>Lack of consideration</a:t>
            </a:r>
          </a:p>
          <a:p>
            <a:pPr algn="ctr"/>
            <a:r>
              <a:rPr lang="en-GB" b="1" dirty="0">
                <a:latin typeface="Calibri" panose="020F0502020204030204" pitchFamily="34" charset="0"/>
                <a:cs typeface="Calibri" panose="020F0502020204030204" pitchFamily="34" charset="0"/>
              </a:rPr>
              <a:t> </a:t>
            </a:r>
            <a:r>
              <a:rPr lang="en-GB" b="1" dirty="0" smtClean="0">
                <a:latin typeface="Calibri" panose="020F0502020204030204" pitchFamily="34" charset="0"/>
                <a:cs typeface="Calibri" panose="020F0502020204030204" pitchFamily="34" charset="0"/>
              </a:rPr>
              <a:t>&amp; </a:t>
            </a:r>
            <a:r>
              <a:rPr lang="en-GB" b="1" dirty="0">
                <a:latin typeface="Calibri" panose="020F0502020204030204" pitchFamily="34" charset="0"/>
                <a:cs typeface="Calibri" panose="020F0502020204030204" pitchFamily="34" charset="0"/>
              </a:rPr>
              <a:t>empathy</a:t>
            </a:r>
          </a:p>
        </p:txBody>
      </p:sp>
      <p:sp>
        <p:nvSpPr>
          <p:cNvPr id="14" name="Rounded Rectangular Callout 26"/>
          <p:cNvSpPr/>
          <p:nvPr/>
        </p:nvSpPr>
        <p:spPr>
          <a:xfrm>
            <a:off x="5818183" y="3019791"/>
            <a:ext cx="2808312" cy="1057072"/>
          </a:xfrm>
          <a:prstGeom prst="wedgeRoundRectCallout">
            <a:avLst>
              <a:gd name="adj1" fmla="val -43837"/>
              <a:gd name="adj2" fmla="val 125341"/>
              <a:gd name="adj3" fmla="val 16667"/>
            </a:avLst>
          </a:prstGeom>
          <a:solidFill>
            <a:srgbClr val="00B05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i="1" dirty="0" smtClean="0">
                <a:latin typeface="Calibri" pitchFamily="34" charset="0"/>
              </a:rPr>
              <a:t>«</a:t>
            </a:r>
            <a:r>
              <a:rPr lang="en-GB" sz="1300" i="1" dirty="0">
                <a:latin typeface="Calibri" pitchFamily="34" charset="0"/>
              </a:rPr>
              <a:t>Zero information from </a:t>
            </a:r>
            <a:r>
              <a:rPr lang="en-GB" sz="1300" i="1" dirty="0" smtClean="0">
                <a:latin typeface="Calibri" pitchFamily="34" charset="0"/>
              </a:rPr>
              <a:t>start to finish (...) </a:t>
            </a:r>
            <a:r>
              <a:rPr lang="en-GB" sz="1300" i="1" dirty="0">
                <a:latin typeface="Calibri" pitchFamily="34" charset="0"/>
              </a:rPr>
              <a:t>Finally I was what? A number that gave birth that had a problem after.</a:t>
            </a:r>
            <a:r>
              <a:rPr lang="fr-FR" sz="1300" i="1" dirty="0">
                <a:latin typeface="Calibri" pitchFamily="34" charset="0"/>
              </a:rPr>
              <a:t> </a:t>
            </a:r>
            <a:r>
              <a:rPr lang="fr-FR" sz="1300" dirty="0" smtClean="0">
                <a:latin typeface="Calibri" pitchFamily="34" charset="0"/>
              </a:rPr>
              <a:t>»</a:t>
            </a:r>
            <a:r>
              <a:rPr lang="en-GB" sz="1300" dirty="0" smtClean="0">
                <a:latin typeface="Calibri" pitchFamily="34" charset="0"/>
              </a:rPr>
              <a:t> </a:t>
            </a:r>
            <a:r>
              <a:rPr lang="en-GB" sz="1300" dirty="0">
                <a:latin typeface="Calibri" pitchFamily="34" charset="0"/>
              </a:rPr>
              <a:t>(No</a:t>
            </a:r>
            <a:r>
              <a:rPr lang="fr-FR" sz="1300" dirty="0">
                <a:latin typeface="Calibri" pitchFamily="34" charset="0"/>
              </a:rPr>
              <a:t>é</a:t>
            </a:r>
            <a:r>
              <a:rPr lang="en-GB" sz="1300" dirty="0" err="1">
                <a:latin typeface="Calibri" pitchFamily="34" charset="0"/>
              </a:rPr>
              <a:t>mie</a:t>
            </a:r>
            <a:r>
              <a:rPr lang="en-GB" sz="1300" dirty="0">
                <a:latin typeface="Calibri" pitchFamily="34" charset="0"/>
              </a:rPr>
              <a:t>, </a:t>
            </a:r>
            <a:r>
              <a:rPr lang="en-GB" sz="1300" dirty="0" smtClean="0">
                <a:latin typeface="Calibri" pitchFamily="34" charset="0"/>
              </a:rPr>
              <a:t>cardiac anomalies)</a:t>
            </a:r>
            <a:endParaRPr lang="en-GB" sz="1300" dirty="0">
              <a:latin typeface="Calibri" pitchFamily="34" charset="0"/>
            </a:endParaRPr>
          </a:p>
        </p:txBody>
      </p:sp>
      <p:sp>
        <p:nvSpPr>
          <p:cNvPr id="17" name="Rounded Rectangular Callout 26"/>
          <p:cNvSpPr/>
          <p:nvPr/>
        </p:nvSpPr>
        <p:spPr>
          <a:xfrm>
            <a:off x="1080812" y="1053259"/>
            <a:ext cx="3491188" cy="1871686"/>
          </a:xfrm>
          <a:prstGeom prst="wedgeRoundRectCallout">
            <a:avLst>
              <a:gd name="adj1" fmla="val 63639"/>
              <a:gd name="adj2" fmla="val -18846"/>
              <a:gd name="adj3" fmla="val 16667"/>
            </a:avLst>
          </a:prstGeom>
          <a:solidFill>
            <a:schemeClr val="accent4">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dirty="0" smtClean="0">
                <a:latin typeface="Calibri" pitchFamily="34" charset="0"/>
              </a:rPr>
              <a:t>“</a:t>
            </a:r>
            <a:r>
              <a:rPr lang="en-GB" sz="1300" i="1" dirty="0" smtClean="0">
                <a:latin typeface="Calibri" pitchFamily="34" charset="0"/>
              </a:rPr>
              <a:t>I </a:t>
            </a:r>
            <a:r>
              <a:rPr lang="en-GB" sz="1300" i="1" dirty="0">
                <a:latin typeface="Calibri" pitchFamily="34" charset="0"/>
              </a:rPr>
              <a:t>cruelly lacked information. (...) He </a:t>
            </a:r>
            <a:r>
              <a:rPr lang="en-GB" sz="1300" i="1" dirty="0" smtClean="0">
                <a:latin typeface="Calibri" pitchFamily="34" charset="0"/>
              </a:rPr>
              <a:t>said to us </a:t>
            </a:r>
            <a:r>
              <a:rPr lang="en-GB" sz="1300" i="1" dirty="0">
                <a:latin typeface="Calibri" pitchFamily="34" charset="0"/>
              </a:rPr>
              <a:t>'there is certainly a problem </a:t>
            </a:r>
            <a:r>
              <a:rPr lang="en-GB" sz="1300" i="1" dirty="0" smtClean="0">
                <a:latin typeface="Calibri" pitchFamily="34" charset="0"/>
              </a:rPr>
              <a:t>with </a:t>
            </a:r>
            <a:r>
              <a:rPr lang="en-GB" sz="1300" i="1" dirty="0">
                <a:latin typeface="Calibri" pitchFamily="34" charset="0"/>
              </a:rPr>
              <a:t>the heart but I am not </a:t>
            </a:r>
            <a:r>
              <a:rPr lang="en-GB" sz="1300" i="1" dirty="0" smtClean="0">
                <a:latin typeface="Calibri" pitchFamily="34" charset="0"/>
              </a:rPr>
              <a:t>specialised </a:t>
            </a:r>
            <a:r>
              <a:rPr lang="en-GB" sz="1300" i="1" dirty="0">
                <a:latin typeface="Calibri" pitchFamily="34" charset="0"/>
              </a:rPr>
              <a:t>in </a:t>
            </a:r>
            <a:r>
              <a:rPr lang="en-GB" sz="1300" i="1" dirty="0" err="1">
                <a:latin typeface="Calibri" pitchFamily="34" charset="0"/>
              </a:rPr>
              <a:t>pediatrics</a:t>
            </a:r>
            <a:r>
              <a:rPr lang="en-GB" sz="1300" i="1" dirty="0">
                <a:latin typeface="Calibri" pitchFamily="34" charset="0"/>
              </a:rPr>
              <a:t>'. But he knew. He knew because after we were transferred, the </a:t>
            </a:r>
            <a:r>
              <a:rPr lang="en-GB" sz="1300" i="1" dirty="0" smtClean="0">
                <a:latin typeface="Calibri" pitchFamily="34" charset="0"/>
              </a:rPr>
              <a:t>cardio paediatrician told </a:t>
            </a:r>
            <a:r>
              <a:rPr lang="en-GB" sz="1300" i="1" dirty="0">
                <a:latin typeface="Calibri" pitchFamily="34" charset="0"/>
              </a:rPr>
              <a:t>us: 'There is this </a:t>
            </a:r>
            <a:r>
              <a:rPr lang="en-GB" sz="1300" i="1" dirty="0" smtClean="0">
                <a:latin typeface="Calibri" pitchFamily="34" charset="0"/>
              </a:rPr>
              <a:t>problem and that problem and so Mr X correctly </a:t>
            </a:r>
            <a:r>
              <a:rPr lang="en-GB" sz="1300" i="1" dirty="0">
                <a:latin typeface="Calibri" pitchFamily="34" charset="0"/>
              </a:rPr>
              <a:t>diagnosed that there </a:t>
            </a:r>
            <a:r>
              <a:rPr lang="en-GB" sz="1300" i="1" dirty="0" smtClean="0">
                <a:latin typeface="Calibri" pitchFamily="34" charset="0"/>
              </a:rPr>
              <a:t>is </a:t>
            </a:r>
            <a:r>
              <a:rPr lang="en-GB" sz="1300" i="1" dirty="0">
                <a:latin typeface="Calibri" pitchFamily="34" charset="0"/>
              </a:rPr>
              <a:t>a problem</a:t>
            </a:r>
            <a:r>
              <a:rPr lang="en-GB" sz="1300" dirty="0" smtClean="0">
                <a:latin typeface="Calibri" pitchFamily="34" charset="0"/>
              </a:rPr>
              <a:t>.” (</a:t>
            </a:r>
            <a:r>
              <a:rPr lang="en-GB" sz="1300" dirty="0">
                <a:latin typeface="Calibri" pitchFamily="34" charset="0"/>
              </a:rPr>
              <a:t>No</a:t>
            </a:r>
            <a:r>
              <a:rPr lang="fr-FR" sz="1300" dirty="0">
                <a:latin typeface="Calibri" pitchFamily="34" charset="0"/>
              </a:rPr>
              <a:t>é</a:t>
            </a:r>
            <a:r>
              <a:rPr lang="en-GB" sz="1300" dirty="0" err="1">
                <a:latin typeface="Calibri" pitchFamily="34" charset="0"/>
              </a:rPr>
              <a:t>mie</a:t>
            </a:r>
            <a:r>
              <a:rPr lang="en-GB" sz="1300" dirty="0">
                <a:latin typeface="Calibri" pitchFamily="34" charset="0"/>
              </a:rPr>
              <a:t>, </a:t>
            </a:r>
            <a:r>
              <a:rPr lang="en-GB" sz="1300" dirty="0" smtClean="0">
                <a:latin typeface="Calibri" pitchFamily="34" charset="0"/>
              </a:rPr>
              <a:t>cardiac anomalies)</a:t>
            </a:r>
            <a:endParaRPr lang="en-GB" sz="1300" dirty="0">
              <a:latin typeface="Calibri" pitchFamily="34" charset="0"/>
            </a:endParaRPr>
          </a:p>
        </p:txBody>
      </p:sp>
      <p:sp>
        <p:nvSpPr>
          <p:cNvPr id="18" name="Title 1"/>
          <p:cNvSpPr txBox="1">
            <a:spLocks/>
          </p:cNvSpPr>
          <p:nvPr/>
        </p:nvSpPr>
        <p:spPr>
          <a:xfrm>
            <a:off x="218660" y="116632"/>
            <a:ext cx="8888827" cy="1143000"/>
          </a:xfrm>
          <a:prstGeom prst="rect">
            <a:avLst/>
          </a:prstGeom>
        </p:spPr>
        <p:txBody>
          <a:bodyPr>
            <a:no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4000" b="1" dirty="0" smtClean="0">
                <a:solidFill>
                  <a:schemeClr val="bg1">
                    <a:lumMod val="50000"/>
                  </a:schemeClr>
                </a:solidFill>
                <a:effectLst/>
                <a:latin typeface="Calibri" pitchFamily="34" charset="0"/>
                <a:cs typeface="Calibri" pitchFamily="34" charset="0"/>
              </a:rPr>
              <a:t>Person-dependent</a:t>
            </a:r>
            <a:endParaRPr lang="en-GB" sz="4000" b="1" dirty="0">
              <a:solidFill>
                <a:schemeClr val="bg1">
                  <a:lumMod val="50000"/>
                </a:schemeClr>
              </a:solidFill>
              <a:effectLst/>
              <a:latin typeface="Calibri" pitchFamily="34" charset="0"/>
              <a:cs typeface="Calibri" pitchFamily="34" charset="0"/>
            </a:endParaRPr>
          </a:p>
        </p:txBody>
      </p:sp>
      <p:sp>
        <p:nvSpPr>
          <p:cNvPr id="19" name="Rounded Rectangular Callout 26"/>
          <p:cNvSpPr/>
          <p:nvPr/>
        </p:nvSpPr>
        <p:spPr>
          <a:xfrm>
            <a:off x="218660" y="4404391"/>
            <a:ext cx="2913180" cy="1832921"/>
          </a:xfrm>
          <a:prstGeom prst="wedgeRoundRectCallout">
            <a:avLst>
              <a:gd name="adj1" fmla="val 69959"/>
              <a:gd name="adj2" fmla="val 530"/>
              <a:gd name="adj3" fmla="val 16667"/>
            </a:avLst>
          </a:prstGeom>
          <a:solidFill>
            <a:srgbClr val="F28B1A"/>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i="1" dirty="0" smtClean="0">
                <a:latin typeface="Calibri" pitchFamily="34" charset="0"/>
              </a:rPr>
              <a:t>“The </a:t>
            </a:r>
            <a:r>
              <a:rPr lang="en-GB" sz="1300" i="1" dirty="0">
                <a:latin typeface="Calibri" pitchFamily="34" charset="0"/>
              </a:rPr>
              <a:t>midwife had just </a:t>
            </a:r>
            <a:r>
              <a:rPr lang="en-GB" sz="1300" i="1" dirty="0" smtClean="0">
                <a:latin typeface="Calibri" pitchFamily="34" charset="0"/>
              </a:rPr>
              <a:t>stitched me up. </a:t>
            </a:r>
            <a:r>
              <a:rPr lang="en-GB" sz="1300" i="1" dirty="0">
                <a:latin typeface="Calibri" pitchFamily="34" charset="0"/>
              </a:rPr>
              <a:t>In fact, she was sewing me </a:t>
            </a:r>
            <a:r>
              <a:rPr lang="en-GB" sz="1300" i="1" dirty="0" smtClean="0">
                <a:latin typeface="Calibri" pitchFamily="34" charset="0"/>
              </a:rPr>
              <a:t> up while </a:t>
            </a:r>
            <a:r>
              <a:rPr lang="en-GB" sz="1300" i="1" dirty="0">
                <a:latin typeface="Calibri" pitchFamily="34" charset="0"/>
              </a:rPr>
              <a:t>he was looking at my baby. I still had my feet in the </a:t>
            </a:r>
            <a:r>
              <a:rPr lang="en-GB" sz="1300" i="1" dirty="0" smtClean="0">
                <a:latin typeface="Calibri" pitchFamily="34" charset="0"/>
              </a:rPr>
              <a:t>stirrups! She put </a:t>
            </a:r>
            <a:r>
              <a:rPr lang="en-GB" sz="1300" i="1" dirty="0">
                <a:latin typeface="Calibri" pitchFamily="34" charset="0"/>
              </a:rPr>
              <a:t>the baby on me and, </a:t>
            </a:r>
            <a:r>
              <a:rPr lang="en-GB" sz="1300" i="1" dirty="0" smtClean="0">
                <a:latin typeface="Calibri" pitchFamily="34" charset="0"/>
              </a:rPr>
              <a:t>then, </a:t>
            </a:r>
            <a:r>
              <a:rPr lang="en-GB" sz="1300" i="1" dirty="0">
                <a:latin typeface="Calibri" pitchFamily="34" charset="0"/>
              </a:rPr>
              <a:t>there is the gentleman who comes: "well then, we suspect a trisomy 21</a:t>
            </a:r>
            <a:r>
              <a:rPr lang="en-GB" sz="1300" i="1" dirty="0" smtClean="0">
                <a:latin typeface="Calibri" pitchFamily="34" charset="0"/>
              </a:rPr>
              <a:t>.”</a:t>
            </a:r>
            <a:r>
              <a:rPr lang="en-GB" sz="1300" dirty="0" smtClean="0">
                <a:latin typeface="Calibri" pitchFamily="34" charset="0"/>
              </a:rPr>
              <a:t> </a:t>
            </a:r>
            <a:r>
              <a:rPr lang="en-GB" sz="1300" dirty="0">
                <a:latin typeface="Calibri" pitchFamily="34" charset="0"/>
              </a:rPr>
              <a:t>(Sarah, </a:t>
            </a:r>
            <a:r>
              <a:rPr lang="en-GB" sz="1300" dirty="0" smtClean="0">
                <a:latin typeface="Calibri" pitchFamily="34" charset="0"/>
              </a:rPr>
              <a:t>Down’s syndrome)</a:t>
            </a:r>
            <a:endParaRPr lang="en-GB" sz="1300" dirty="0">
              <a:latin typeface="Calibri" pitchFamily="34" charset="0"/>
            </a:endParaRPr>
          </a:p>
        </p:txBody>
      </p:sp>
    </p:spTree>
    <p:extLst>
      <p:ext uri="{BB962C8B-B14F-4D97-AF65-F5344CB8AC3E}">
        <p14:creationId xmlns:p14="http://schemas.microsoft.com/office/powerpoint/2010/main" val="154017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ox(in)">
                                      <p:cBhvr>
                                        <p:cTn id="13" dur="500"/>
                                        <p:tgtEl>
                                          <p:spTgt spid="1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ppt_x"/>
                                          </p:val>
                                        </p:tav>
                                        <p:tav tm="100000">
                                          <p:val>
                                            <p:strVal val="#ppt_x"/>
                                          </p:val>
                                        </p:tav>
                                      </p:tavLst>
                                    </p:anim>
                                    <p:anim calcmode="lin" valueType="num">
                                      <p:cBhvr additive="base">
                                        <p:cTn id="25" dur="500" fill="hold"/>
                                        <p:tgtEl>
                                          <p:spTgt spid="14"/>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additive="base">
                                        <p:cTn id="28" dur="500" fill="hold"/>
                                        <p:tgtEl>
                                          <p:spTgt spid="19"/>
                                        </p:tgtEl>
                                        <p:attrNameLst>
                                          <p:attrName>ppt_x</p:attrName>
                                        </p:attrNameLst>
                                      </p:cBhvr>
                                      <p:tavLst>
                                        <p:tav tm="0">
                                          <p:val>
                                            <p:strVal val="#ppt_x"/>
                                          </p:val>
                                        </p:tav>
                                        <p:tav tm="100000">
                                          <p:val>
                                            <p:strVal val="#ppt_x"/>
                                          </p:val>
                                        </p:tav>
                                      </p:tavLst>
                                    </p:anim>
                                    <p:anim calcmode="lin" valueType="num">
                                      <p:cBhvr additive="base">
                                        <p:cTn id="2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4" grpId="0" animBg="1"/>
      <p:bldP spid="17" grpId="0" animBg="1"/>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03848" y="3628010"/>
            <a:ext cx="2304256" cy="369332"/>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Inverted roles?</a:t>
            </a:r>
            <a:endParaRPr lang="en-GB" b="1" dirty="0">
              <a:latin typeface="Calibri" panose="020F0502020204030204" pitchFamily="34" charset="0"/>
              <a:cs typeface="Calibri" panose="020F0502020204030204" pitchFamily="34" charset="0"/>
            </a:endParaRPr>
          </a:p>
        </p:txBody>
      </p:sp>
      <p:sp>
        <p:nvSpPr>
          <p:cNvPr id="16" name="TextBox 15"/>
          <p:cNvSpPr txBox="1"/>
          <p:nvPr/>
        </p:nvSpPr>
        <p:spPr>
          <a:xfrm>
            <a:off x="6948264" y="4096337"/>
            <a:ext cx="1310230" cy="46487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none" rtlCol="0">
            <a:spAutoFit/>
          </a:bodyPr>
          <a:lstStyle/>
          <a:p>
            <a:pPr algn="ctr">
              <a:lnSpc>
                <a:spcPct val="150000"/>
              </a:lnSpc>
            </a:pPr>
            <a:r>
              <a:rPr lang="en-GB" b="1" dirty="0" smtClean="0">
                <a:latin typeface="Calibri" panose="020F0502020204030204" pitchFamily="34" charset="0"/>
                <a:cs typeface="Calibri" panose="020F0502020204030204" pitchFamily="34" charset="0"/>
              </a:rPr>
              <a:t>Attachment</a:t>
            </a:r>
            <a:endParaRPr lang="en-GB" b="1" dirty="0">
              <a:latin typeface="Calibri" panose="020F0502020204030204" pitchFamily="34" charset="0"/>
              <a:cs typeface="Calibri" panose="020F0502020204030204" pitchFamily="34" charset="0"/>
            </a:endParaRPr>
          </a:p>
        </p:txBody>
      </p:sp>
      <p:sp>
        <p:nvSpPr>
          <p:cNvPr id="6" name="TextBox 5"/>
          <p:cNvSpPr txBox="1"/>
          <p:nvPr/>
        </p:nvSpPr>
        <p:spPr>
          <a:xfrm>
            <a:off x="1763689" y="1489488"/>
            <a:ext cx="2224712" cy="64633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Deference to health professionals</a:t>
            </a:r>
            <a:endParaRPr lang="en-GB" b="1" dirty="0">
              <a:latin typeface="Calibri" panose="020F0502020204030204" pitchFamily="34" charset="0"/>
              <a:cs typeface="Calibri" panose="020F0502020204030204" pitchFamily="34" charset="0"/>
            </a:endParaRPr>
          </a:p>
        </p:txBody>
      </p:sp>
      <p:sp>
        <p:nvSpPr>
          <p:cNvPr id="11" name="Rounded Rectangular Callout 26"/>
          <p:cNvSpPr/>
          <p:nvPr/>
        </p:nvSpPr>
        <p:spPr>
          <a:xfrm>
            <a:off x="4644008" y="1879675"/>
            <a:ext cx="2026796" cy="685229"/>
          </a:xfrm>
          <a:prstGeom prst="wedgeRoundRectCallout">
            <a:avLst>
              <a:gd name="adj1" fmla="val -82665"/>
              <a:gd name="adj2" fmla="val -56214"/>
              <a:gd name="adj3" fmla="val 16667"/>
            </a:avLst>
          </a:prstGeom>
          <a:solidFill>
            <a:srgbClr val="00B05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i="1" dirty="0">
                <a:latin typeface="Calibri" pitchFamily="34" charset="0"/>
              </a:rPr>
              <a:t>« </a:t>
            </a:r>
            <a:r>
              <a:rPr lang="en-GB" sz="1300" i="1" dirty="0">
                <a:latin typeface="Calibri" pitchFamily="34" charset="0"/>
              </a:rPr>
              <a:t>I was not going to tell her what she had to </a:t>
            </a:r>
            <a:r>
              <a:rPr lang="en-GB" sz="1300" i="1" dirty="0" smtClean="0">
                <a:latin typeface="Calibri" pitchFamily="34" charset="0"/>
              </a:rPr>
              <a:t>do</a:t>
            </a:r>
            <a:r>
              <a:rPr lang="fr-FR" sz="1300" i="1" dirty="0">
                <a:latin typeface="Calibri" pitchFamily="34" charset="0"/>
              </a:rPr>
              <a:t> </a:t>
            </a:r>
            <a:r>
              <a:rPr lang="fr-FR" sz="1300" dirty="0">
                <a:latin typeface="Calibri" pitchFamily="34" charset="0"/>
              </a:rPr>
              <a:t>» </a:t>
            </a:r>
            <a:r>
              <a:rPr lang="en-GB" sz="1300" dirty="0">
                <a:latin typeface="Calibri" pitchFamily="34" charset="0"/>
              </a:rPr>
              <a:t>(Ariane, </a:t>
            </a:r>
            <a:r>
              <a:rPr lang="en-GB" sz="1300" dirty="0" smtClean="0">
                <a:latin typeface="Calibri" pitchFamily="34" charset="0"/>
              </a:rPr>
              <a:t>Trisomy 13</a:t>
            </a:r>
            <a:r>
              <a:rPr lang="en-GB" sz="1300" dirty="0">
                <a:latin typeface="Calibri" pitchFamily="34" charset="0"/>
              </a:rPr>
              <a:t>)</a:t>
            </a:r>
          </a:p>
        </p:txBody>
      </p:sp>
      <p:sp>
        <p:nvSpPr>
          <p:cNvPr id="12" name="Rounded Rectangular Callout 26"/>
          <p:cNvSpPr/>
          <p:nvPr/>
        </p:nvSpPr>
        <p:spPr>
          <a:xfrm>
            <a:off x="611560" y="4085309"/>
            <a:ext cx="2592288" cy="1968952"/>
          </a:xfrm>
          <a:prstGeom prst="wedgeRoundRectCallout">
            <a:avLst>
              <a:gd name="adj1" fmla="val 39483"/>
              <a:gd name="adj2" fmla="val -67826"/>
              <a:gd name="adj3" fmla="val 16667"/>
            </a:avLst>
          </a:prstGeom>
          <a:solidFill>
            <a:schemeClr val="accent4">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i="1" dirty="0" smtClean="0">
                <a:latin typeface="Calibri" pitchFamily="34" charset="0"/>
              </a:rPr>
              <a:t>“The </a:t>
            </a:r>
            <a:r>
              <a:rPr lang="en-GB" sz="1300" i="1" dirty="0">
                <a:latin typeface="Calibri" pitchFamily="34" charset="0"/>
              </a:rPr>
              <a:t>professionals </a:t>
            </a:r>
            <a:r>
              <a:rPr lang="en-GB" sz="1300" i="1" dirty="0" smtClean="0">
                <a:latin typeface="Calibri" pitchFamily="34" charset="0"/>
              </a:rPr>
              <a:t>around us do not know much about the  </a:t>
            </a:r>
            <a:r>
              <a:rPr lang="en-GB" sz="1300" i="1" dirty="0">
                <a:latin typeface="Calibri" pitchFamily="34" charset="0"/>
              </a:rPr>
              <a:t>disease. For those who accept to learn things from </a:t>
            </a:r>
            <a:r>
              <a:rPr lang="en-GB" sz="1300" i="1" dirty="0" smtClean="0">
                <a:latin typeface="Calibri" pitchFamily="34" charset="0"/>
              </a:rPr>
              <a:t>parents, it’s </a:t>
            </a:r>
            <a:r>
              <a:rPr lang="en-GB" sz="1300" i="1" dirty="0">
                <a:latin typeface="Calibri" pitchFamily="34" charset="0"/>
              </a:rPr>
              <a:t>rather we who </a:t>
            </a:r>
            <a:r>
              <a:rPr lang="en-GB" sz="1300" i="1" dirty="0" smtClean="0">
                <a:latin typeface="Calibri" pitchFamily="34" charset="0"/>
              </a:rPr>
              <a:t>bring something to </a:t>
            </a:r>
            <a:r>
              <a:rPr lang="en-GB" sz="1300" i="1" dirty="0">
                <a:latin typeface="Calibri" pitchFamily="34" charset="0"/>
              </a:rPr>
              <a:t>them </a:t>
            </a:r>
            <a:r>
              <a:rPr lang="en-GB" sz="1300" i="1" dirty="0" smtClean="0">
                <a:latin typeface="Calibri" pitchFamily="34" charset="0"/>
              </a:rPr>
              <a:t>than the opposite.”</a:t>
            </a:r>
            <a:r>
              <a:rPr lang="en-GB" sz="1300" dirty="0" smtClean="0">
                <a:latin typeface="Calibri" pitchFamily="34" charset="0"/>
              </a:rPr>
              <a:t> </a:t>
            </a:r>
            <a:r>
              <a:rPr lang="en-GB" sz="1300" dirty="0">
                <a:latin typeface="Calibri" pitchFamily="34" charset="0"/>
              </a:rPr>
              <a:t>(Camille, </a:t>
            </a:r>
            <a:r>
              <a:rPr lang="en-GB" sz="1300" dirty="0" smtClean="0">
                <a:latin typeface="Calibri" pitchFamily="34" charset="0"/>
              </a:rPr>
              <a:t>CDKL5 deletion)</a:t>
            </a:r>
            <a:endParaRPr lang="en-GB" sz="1300" dirty="0">
              <a:latin typeface="Calibri" pitchFamily="34" charset="0"/>
            </a:endParaRPr>
          </a:p>
        </p:txBody>
      </p:sp>
      <p:sp>
        <p:nvSpPr>
          <p:cNvPr id="14" name="Rounded Rectangular Callout 26"/>
          <p:cNvSpPr/>
          <p:nvPr/>
        </p:nvSpPr>
        <p:spPr>
          <a:xfrm>
            <a:off x="5004048" y="5157192"/>
            <a:ext cx="3672408" cy="897069"/>
          </a:xfrm>
          <a:prstGeom prst="wedgeRoundRectCallout">
            <a:avLst>
              <a:gd name="adj1" fmla="val 34908"/>
              <a:gd name="adj2" fmla="val -109404"/>
              <a:gd name="adj3" fmla="val 16667"/>
            </a:avLst>
          </a:prstGeom>
          <a:solidFill>
            <a:schemeClr val="bg1">
              <a:lumMod val="50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i="1" dirty="0">
                <a:latin typeface="Calibri" pitchFamily="34" charset="0"/>
              </a:rPr>
              <a:t>« </a:t>
            </a:r>
            <a:r>
              <a:rPr lang="en-GB" sz="1300" i="1" dirty="0">
                <a:latin typeface="Calibri" pitchFamily="34" charset="0"/>
              </a:rPr>
              <a:t>Me, I still feel </a:t>
            </a:r>
            <a:r>
              <a:rPr lang="en-GB" sz="1300" i="1" dirty="0" smtClean="0">
                <a:latin typeface="Calibri" pitchFamily="34" charset="0"/>
              </a:rPr>
              <a:t>connected…and my </a:t>
            </a:r>
            <a:r>
              <a:rPr lang="en-GB" sz="1300" i="1" dirty="0">
                <a:latin typeface="Calibri" pitchFamily="34" charset="0"/>
              </a:rPr>
              <a:t>husband too, anyway. I still feel a strong connection with </a:t>
            </a:r>
            <a:r>
              <a:rPr lang="en-GB" sz="1300" i="1" dirty="0" smtClean="0">
                <a:latin typeface="Calibri" pitchFamily="34" charset="0"/>
              </a:rPr>
              <a:t>the [medical]  </a:t>
            </a:r>
            <a:r>
              <a:rPr lang="en-GB" sz="1300" i="1" dirty="0">
                <a:latin typeface="Calibri" pitchFamily="34" charset="0"/>
              </a:rPr>
              <a:t>team</a:t>
            </a:r>
            <a:r>
              <a:rPr lang="en-GB" sz="1300" i="1" dirty="0" smtClean="0">
                <a:latin typeface="Calibri" pitchFamily="34" charset="0"/>
              </a:rPr>
              <a:t>.” </a:t>
            </a:r>
            <a:r>
              <a:rPr lang="en-GB" sz="1300" dirty="0" smtClean="0">
                <a:latin typeface="Calibri" pitchFamily="34" charset="0"/>
              </a:rPr>
              <a:t>(</a:t>
            </a:r>
            <a:r>
              <a:rPr lang="en-GB" sz="1300" dirty="0" err="1">
                <a:latin typeface="Calibri" pitchFamily="34" charset="0"/>
              </a:rPr>
              <a:t>Lise</a:t>
            </a:r>
            <a:r>
              <a:rPr lang="en-GB" sz="1300" dirty="0">
                <a:latin typeface="Calibri" pitchFamily="34" charset="0"/>
              </a:rPr>
              <a:t>, </a:t>
            </a:r>
            <a:r>
              <a:rPr lang="en-GB" sz="1300" dirty="0" smtClean="0">
                <a:latin typeface="Calibri" pitchFamily="34" charset="0"/>
              </a:rPr>
              <a:t>Charge syndrome)</a:t>
            </a:r>
            <a:endParaRPr lang="en-GB" sz="1300" dirty="0">
              <a:latin typeface="Calibri" pitchFamily="34" charset="0"/>
            </a:endParaRPr>
          </a:p>
        </p:txBody>
      </p:sp>
      <p:sp>
        <p:nvSpPr>
          <p:cNvPr id="18" name="Title 1"/>
          <p:cNvSpPr txBox="1">
            <a:spLocks/>
          </p:cNvSpPr>
          <p:nvPr/>
        </p:nvSpPr>
        <p:spPr>
          <a:xfrm>
            <a:off x="470600" y="116632"/>
            <a:ext cx="8673400" cy="1143000"/>
          </a:xfrm>
          <a:prstGeom prst="rect">
            <a:avLst/>
          </a:prstGeom>
        </p:spPr>
        <p:txBody>
          <a:bodyPr>
            <a:no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4000" b="1" dirty="0">
                <a:solidFill>
                  <a:schemeClr val="bg1">
                    <a:lumMod val="50000"/>
                  </a:schemeClr>
                </a:solidFill>
                <a:effectLst/>
                <a:latin typeface="Calibri" pitchFamily="34" charset="0"/>
                <a:cs typeface="Calibri" pitchFamily="34" charset="0"/>
              </a:rPr>
              <a:t>Doctor/patients dynamic  </a:t>
            </a:r>
          </a:p>
        </p:txBody>
      </p:sp>
    </p:spTree>
    <p:extLst>
      <p:ext uri="{BB962C8B-B14F-4D97-AF65-F5344CB8AC3E}">
        <p14:creationId xmlns:p14="http://schemas.microsoft.com/office/powerpoint/2010/main" val="362873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box(in)">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box(in)">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ox(in)">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6" grpId="0" animBg="1"/>
      <p:bldP spid="11" grpId="0" animBg="1"/>
      <p:bldP spid="12"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88324" y="1341964"/>
            <a:ext cx="2511668" cy="369332"/>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‘We </a:t>
            </a:r>
            <a:r>
              <a:rPr lang="en-GB" b="1" dirty="0">
                <a:latin typeface="Calibri" panose="020F0502020204030204" pitchFamily="34" charset="0"/>
                <a:cs typeface="Calibri" panose="020F0502020204030204" pitchFamily="34" charset="0"/>
              </a:rPr>
              <a:t>all make </a:t>
            </a:r>
            <a:r>
              <a:rPr lang="en-GB" b="1" dirty="0" smtClean="0">
                <a:latin typeface="Calibri" panose="020F0502020204030204" pitchFamily="34" charset="0"/>
                <a:cs typeface="Calibri" panose="020F0502020204030204" pitchFamily="34" charset="0"/>
              </a:rPr>
              <a:t>mistakes’</a:t>
            </a:r>
            <a:endParaRPr lang="en-GB" b="1" dirty="0">
              <a:latin typeface="Calibri" panose="020F0502020204030204" pitchFamily="34" charset="0"/>
              <a:cs typeface="Calibri" panose="020F0502020204030204" pitchFamily="34" charset="0"/>
            </a:endParaRPr>
          </a:p>
        </p:txBody>
      </p:sp>
      <p:sp>
        <p:nvSpPr>
          <p:cNvPr id="16" name="TextBox 15"/>
          <p:cNvSpPr txBox="1"/>
          <p:nvPr/>
        </p:nvSpPr>
        <p:spPr>
          <a:xfrm>
            <a:off x="3995936" y="2996952"/>
            <a:ext cx="2384435" cy="369332"/>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none" rtlCol="0">
            <a:spAutoFit/>
          </a:bodyPr>
          <a:lstStyle/>
          <a:p>
            <a:r>
              <a:rPr lang="en-GB" b="1" dirty="0" smtClean="0">
                <a:latin typeface="Calibri" panose="020F0502020204030204" pitchFamily="34" charset="0"/>
                <a:cs typeface="Calibri" panose="020F0502020204030204" pitchFamily="34" charset="0"/>
              </a:rPr>
              <a:t>The threat of litigation</a:t>
            </a:r>
            <a:endParaRPr lang="en-GB" b="1" dirty="0">
              <a:latin typeface="Calibri" panose="020F0502020204030204" pitchFamily="34" charset="0"/>
              <a:cs typeface="Calibri" panose="020F0502020204030204" pitchFamily="34" charset="0"/>
            </a:endParaRPr>
          </a:p>
        </p:txBody>
      </p:sp>
      <p:sp>
        <p:nvSpPr>
          <p:cNvPr id="18" name="Title 1"/>
          <p:cNvSpPr txBox="1">
            <a:spLocks/>
          </p:cNvSpPr>
          <p:nvPr/>
        </p:nvSpPr>
        <p:spPr>
          <a:xfrm>
            <a:off x="373524" y="116632"/>
            <a:ext cx="8770475" cy="1143000"/>
          </a:xfrm>
          <a:prstGeom prst="rect">
            <a:avLst/>
          </a:prstGeom>
        </p:spPr>
        <p:txBody>
          <a:bodyPr>
            <a:no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3600" b="1" dirty="0" smtClean="0">
                <a:solidFill>
                  <a:schemeClr val="bg1">
                    <a:lumMod val="50000"/>
                  </a:schemeClr>
                </a:solidFill>
                <a:effectLst/>
                <a:latin typeface="Calibri" pitchFamily="34" charset="0"/>
                <a:cs typeface="Calibri" pitchFamily="34" charset="0"/>
              </a:rPr>
              <a:t>Bitterness, </a:t>
            </a:r>
            <a:r>
              <a:rPr lang="en-GB" sz="3600" b="1" dirty="0">
                <a:solidFill>
                  <a:schemeClr val="bg1">
                    <a:lumMod val="50000"/>
                  </a:schemeClr>
                </a:solidFill>
                <a:effectLst/>
                <a:latin typeface="Calibri" pitchFamily="34" charset="0"/>
                <a:cs typeface="Calibri" pitchFamily="34" charset="0"/>
              </a:rPr>
              <a:t>but no direct accusation</a:t>
            </a:r>
          </a:p>
        </p:txBody>
      </p:sp>
      <p:sp>
        <p:nvSpPr>
          <p:cNvPr id="13" name="Rounded Rectangular Callout 26"/>
          <p:cNvSpPr/>
          <p:nvPr/>
        </p:nvSpPr>
        <p:spPr>
          <a:xfrm>
            <a:off x="373524" y="2293378"/>
            <a:ext cx="2830324" cy="1072906"/>
          </a:xfrm>
          <a:prstGeom prst="wedgeRoundRectCallout">
            <a:avLst>
              <a:gd name="adj1" fmla="val 68467"/>
              <a:gd name="adj2" fmla="val -104680"/>
              <a:gd name="adj3" fmla="val 16667"/>
            </a:avLst>
          </a:prstGeom>
          <a:solidFill>
            <a:srgbClr val="F28B1A"/>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i="1" dirty="0" smtClean="0">
                <a:latin typeface="Calibri" pitchFamily="34" charset="0"/>
              </a:rPr>
              <a:t>«</a:t>
            </a:r>
            <a:r>
              <a:rPr lang="en-GB" sz="1300" i="1" dirty="0" smtClean="0">
                <a:latin typeface="Calibri" pitchFamily="34" charset="0"/>
              </a:rPr>
              <a:t>He’s </a:t>
            </a:r>
            <a:r>
              <a:rPr lang="en-GB" sz="1300" i="1" dirty="0">
                <a:latin typeface="Calibri" pitchFamily="34" charset="0"/>
              </a:rPr>
              <a:t>not a god, </a:t>
            </a:r>
            <a:r>
              <a:rPr lang="en-GB" sz="1300" i="1" dirty="0" smtClean="0">
                <a:latin typeface="Calibri" pitchFamily="34" charset="0"/>
              </a:rPr>
              <a:t>he’s </a:t>
            </a:r>
            <a:r>
              <a:rPr lang="en-GB" sz="1300" i="1" dirty="0">
                <a:latin typeface="Calibri" pitchFamily="34" charset="0"/>
              </a:rPr>
              <a:t>not a robot (...) </a:t>
            </a:r>
            <a:r>
              <a:rPr lang="en-GB" sz="1300" i="1" dirty="0" smtClean="0">
                <a:latin typeface="Calibri" pitchFamily="34" charset="0"/>
              </a:rPr>
              <a:t>I.. I sometime mess up in my job. He is not a god”</a:t>
            </a:r>
            <a:r>
              <a:rPr lang="fr-FR" sz="1300" dirty="0" smtClean="0">
                <a:latin typeface="Calibri" pitchFamily="34" charset="0"/>
              </a:rPr>
              <a:t>  </a:t>
            </a:r>
            <a:r>
              <a:rPr lang="en-GB" sz="1300" dirty="0">
                <a:latin typeface="Calibri" pitchFamily="34" charset="0"/>
              </a:rPr>
              <a:t>(</a:t>
            </a:r>
            <a:r>
              <a:rPr lang="en-GB" sz="1300" dirty="0" err="1">
                <a:latin typeface="Calibri" pitchFamily="34" charset="0"/>
              </a:rPr>
              <a:t>Lise</a:t>
            </a:r>
            <a:r>
              <a:rPr lang="en-GB" sz="1300" dirty="0">
                <a:latin typeface="Calibri" pitchFamily="34" charset="0"/>
              </a:rPr>
              <a:t>, Charge </a:t>
            </a:r>
            <a:r>
              <a:rPr lang="en-GB" sz="1300" dirty="0" smtClean="0">
                <a:latin typeface="Calibri" pitchFamily="34" charset="0"/>
              </a:rPr>
              <a:t>syndrome)</a:t>
            </a:r>
            <a:endParaRPr lang="en-GB" sz="1300" dirty="0">
              <a:latin typeface="Calibri" pitchFamily="34" charset="0"/>
            </a:endParaRPr>
          </a:p>
        </p:txBody>
      </p:sp>
      <p:sp>
        <p:nvSpPr>
          <p:cNvPr id="15" name="Rounded Rectangular Callout 26"/>
          <p:cNvSpPr/>
          <p:nvPr/>
        </p:nvSpPr>
        <p:spPr>
          <a:xfrm>
            <a:off x="5029155" y="4072950"/>
            <a:ext cx="3935333" cy="1444282"/>
          </a:xfrm>
          <a:prstGeom prst="wedgeRoundRectCallout">
            <a:avLst>
              <a:gd name="adj1" fmla="val -44650"/>
              <a:gd name="adj2" fmla="val -81770"/>
              <a:gd name="adj3" fmla="val 16667"/>
            </a:avLst>
          </a:prstGeom>
          <a:solidFill>
            <a:schemeClr val="accent4">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i="1" dirty="0" smtClean="0">
                <a:latin typeface="Calibri" pitchFamily="34" charset="0"/>
              </a:rPr>
              <a:t>”I </a:t>
            </a:r>
            <a:r>
              <a:rPr lang="en-GB" sz="1300" i="1" dirty="0">
                <a:latin typeface="Calibri" pitchFamily="34" charset="0"/>
              </a:rPr>
              <a:t>think there are also doctors who are a little freaked </a:t>
            </a:r>
            <a:r>
              <a:rPr lang="en-GB" sz="1300" i="1" dirty="0" smtClean="0">
                <a:latin typeface="Calibri" pitchFamily="34" charset="0"/>
              </a:rPr>
              <a:t>out and who say </a:t>
            </a:r>
            <a:r>
              <a:rPr lang="en-GB" sz="1300" i="1" dirty="0">
                <a:latin typeface="Calibri" pitchFamily="34" charset="0"/>
              </a:rPr>
              <a:t>to themselves: my god, we </a:t>
            </a:r>
            <a:r>
              <a:rPr lang="en-GB" sz="1300" i="1" dirty="0" smtClean="0">
                <a:latin typeface="Calibri" pitchFamily="34" charset="0"/>
              </a:rPr>
              <a:t>did not see the </a:t>
            </a:r>
            <a:r>
              <a:rPr lang="en-GB" sz="1300" i="1" dirty="0">
                <a:latin typeface="Calibri" pitchFamily="34" charset="0"/>
              </a:rPr>
              <a:t>first trisomy, we are going to be </a:t>
            </a:r>
            <a:r>
              <a:rPr lang="en-GB" sz="1300" i="1" dirty="0" smtClean="0">
                <a:latin typeface="Calibri" pitchFamily="34" charset="0"/>
              </a:rPr>
              <a:t>taken to court</a:t>
            </a:r>
            <a:r>
              <a:rPr lang="en-GB" sz="1300" i="1" dirty="0">
                <a:latin typeface="Calibri" pitchFamily="34" charset="0"/>
              </a:rPr>
              <a:t>. And it's not in our culture! But I guess it must happen. So, I was </a:t>
            </a:r>
            <a:r>
              <a:rPr lang="en-GB" sz="1300" i="1" dirty="0" smtClean="0">
                <a:latin typeface="Calibri" pitchFamily="34" charset="0"/>
              </a:rPr>
              <a:t>followed </a:t>
            </a:r>
            <a:r>
              <a:rPr lang="en-GB" sz="1300" i="1" dirty="0">
                <a:latin typeface="Calibri" pitchFamily="34" charset="0"/>
              </a:rPr>
              <a:t>more </a:t>
            </a:r>
            <a:r>
              <a:rPr lang="en-GB" sz="1300" i="1" dirty="0" smtClean="0">
                <a:latin typeface="Calibri" pitchFamily="34" charset="0"/>
              </a:rPr>
              <a:t>for that reason than </a:t>
            </a:r>
            <a:r>
              <a:rPr lang="en-GB" sz="1300" i="1" dirty="0">
                <a:latin typeface="Calibri" pitchFamily="34" charset="0"/>
              </a:rPr>
              <a:t>anything else</a:t>
            </a:r>
            <a:r>
              <a:rPr lang="en-GB" sz="1300" i="1" dirty="0" smtClean="0">
                <a:latin typeface="Calibri" pitchFamily="34" charset="0"/>
              </a:rPr>
              <a:t>.”</a:t>
            </a:r>
            <a:r>
              <a:rPr lang="fr-FR" sz="1300" i="1" dirty="0" smtClean="0">
                <a:latin typeface="Calibri" pitchFamily="34" charset="0"/>
              </a:rPr>
              <a:t> </a:t>
            </a:r>
            <a:r>
              <a:rPr lang="fr-FR" sz="1300" dirty="0">
                <a:latin typeface="Calibri" pitchFamily="34" charset="0"/>
              </a:rPr>
              <a:t> » (Catherine, </a:t>
            </a:r>
            <a:r>
              <a:rPr lang="fr-FR" sz="1300" dirty="0" err="1" smtClean="0">
                <a:latin typeface="Calibri" pitchFamily="34" charset="0"/>
              </a:rPr>
              <a:t>Down’s</a:t>
            </a:r>
            <a:r>
              <a:rPr lang="fr-FR" sz="1300" dirty="0" smtClean="0">
                <a:latin typeface="Calibri" pitchFamily="34" charset="0"/>
              </a:rPr>
              <a:t> syndrome</a:t>
            </a:r>
            <a:r>
              <a:rPr lang="en-GB" sz="1300" dirty="0" smtClean="0">
                <a:latin typeface="Calibri" pitchFamily="34" charset="0"/>
              </a:rPr>
              <a:t>)</a:t>
            </a:r>
            <a:endParaRPr lang="en-GB" sz="1300" dirty="0">
              <a:latin typeface="Calibri" pitchFamily="34" charset="0"/>
            </a:endParaRPr>
          </a:p>
        </p:txBody>
      </p:sp>
    </p:spTree>
    <p:extLst>
      <p:ext uri="{BB962C8B-B14F-4D97-AF65-F5344CB8AC3E}">
        <p14:creationId xmlns:p14="http://schemas.microsoft.com/office/powerpoint/2010/main" val="264538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3" grpId="0" animBg="1"/>
      <p:bldP spid="1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ular Callout 26"/>
          <p:cNvSpPr/>
          <p:nvPr/>
        </p:nvSpPr>
        <p:spPr>
          <a:xfrm>
            <a:off x="5588328" y="2661847"/>
            <a:ext cx="3312368" cy="1150336"/>
          </a:xfrm>
          <a:prstGeom prst="wedgeRoundRectCallout">
            <a:avLst>
              <a:gd name="adj1" fmla="val 2721"/>
              <a:gd name="adj2" fmla="val -88272"/>
              <a:gd name="adj3" fmla="val 16667"/>
            </a:avLst>
          </a:prstGeom>
          <a:solidFill>
            <a:srgbClr val="F28B1A"/>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i="1" dirty="0" smtClean="0">
                <a:latin typeface="Calibri" pitchFamily="34" charset="0"/>
              </a:rPr>
              <a:t>«Charge Syndrome…</a:t>
            </a:r>
            <a:r>
              <a:rPr lang="fr-FR" sz="1300" i="1" dirty="0" err="1" smtClean="0">
                <a:latin typeface="Calibri" pitchFamily="34" charset="0"/>
              </a:rPr>
              <a:t>from</a:t>
            </a:r>
            <a:r>
              <a:rPr lang="fr-FR" sz="1300" i="1" dirty="0" smtClean="0">
                <a:latin typeface="Calibri" pitchFamily="34" charset="0"/>
              </a:rPr>
              <a:t> </a:t>
            </a:r>
            <a:r>
              <a:rPr lang="fr-FR" sz="1300" i="1" dirty="0" err="1" smtClean="0">
                <a:latin typeface="Calibri" pitchFamily="34" charset="0"/>
              </a:rPr>
              <a:t>what</a:t>
            </a:r>
            <a:r>
              <a:rPr lang="fr-FR" sz="1300" i="1" dirty="0" smtClean="0">
                <a:latin typeface="Calibri" pitchFamily="34" charset="0"/>
              </a:rPr>
              <a:t> </a:t>
            </a:r>
            <a:r>
              <a:rPr lang="fr-FR" sz="1300" i="1" dirty="0" err="1" smtClean="0">
                <a:latin typeface="Calibri" pitchFamily="34" charset="0"/>
              </a:rPr>
              <a:t>I’ve</a:t>
            </a:r>
            <a:r>
              <a:rPr lang="fr-FR" sz="1300" i="1" dirty="0" smtClean="0">
                <a:latin typeface="Calibri" pitchFamily="34" charset="0"/>
              </a:rPr>
              <a:t> </a:t>
            </a:r>
            <a:r>
              <a:rPr lang="fr-FR" sz="1300" i="1" dirty="0" err="1" smtClean="0">
                <a:latin typeface="Calibri" pitchFamily="34" charset="0"/>
              </a:rPr>
              <a:t>understood</a:t>
            </a:r>
            <a:r>
              <a:rPr lang="fr-FR" sz="1300" i="1" dirty="0" smtClean="0">
                <a:latin typeface="Calibri" pitchFamily="34" charset="0"/>
              </a:rPr>
              <a:t> </a:t>
            </a:r>
            <a:r>
              <a:rPr lang="fr-FR" sz="1300" i="1" dirty="0" err="1" smtClean="0">
                <a:latin typeface="Calibri" pitchFamily="34" charset="0"/>
              </a:rPr>
              <a:t>it</a:t>
            </a:r>
            <a:r>
              <a:rPr lang="fr-FR" sz="1300" i="1" dirty="0" smtClean="0">
                <a:latin typeface="Calibri" pitchFamily="34" charset="0"/>
              </a:rPr>
              <a:t> </a:t>
            </a:r>
            <a:r>
              <a:rPr lang="fr-FR" sz="1300" i="1" dirty="0" err="1" smtClean="0">
                <a:latin typeface="Calibri" pitchFamily="34" charset="0"/>
              </a:rPr>
              <a:t>is</a:t>
            </a:r>
            <a:r>
              <a:rPr lang="fr-FR" sz="1300" i="1" dirty="0" smtClean="0">
                <a:latin typeface="Calibri" pitchFamily="34" charset="0"/>
              </a:rPr>
              <a:t> </a:t>
            </a:r>
            <a:r>
              <a:rPr lang="fr-FR" sz="1300" i="1" dirty="0" err="1" smtClean="0">
                <a:latin typeface="Calibri" pitchFamily="34" charset="0"/>
              </a:rPr>
              <a:t>sonographers</a:t>
            </a:r>
            <a:r>
              <a:rPr lang="fr-FR" sz="1300" i="1" dirty="0" smtClean="0">
                <a:latin typeface="Calibri" pitchFamily="34" charset="0"/>
              </a:rPr>
              <a:t>’ pet </a:t>
            </a:r>
            <a:r>
              <a:rPr lang="fr-FR" sz="1300" i="1" dirty="0" err="1" smtClean="0">
                <a:latin typeface="Calibri" pitchFamily="34" charset="0"/>
              </a:rPr>
              <a:t>hate</a:t>
            </a:r>
            <a:r>
              <a:rPr lang="fr-FR" sz="1300" i="1" dirty="0">
                <a:latin typeface="Calibri" pitchFamily="34" charset="0"/>
              </a:rPr>
              <a:t> </a:t>
            </a:r>
            <a:r>
              <a:rPr lang="fr-FR" sz="1300" i="1" dirty="0" err="1" smtClean="0">
                <a:latin typeface="Calibri" pitchFamily="34" charset="0"/>
              </a:rPr>
              <a:t>because</a:t>
            </a:r>
            <a:r>
              <a:rPr lang="fr-FR" sz="1300" i="1" dirty="0" smtClean="0">
                <a:latin typeface="Calibri" pitchFamily="34" charset="0"/>
              </a:rPr>
              <a:t> </a:t>
            </a:r>
            <a:r>
              <a:rPr lang="fr-FR" sz="1300" i="1" dirty="0" err="1" smtClean="0">
                <a:latin typeface="Calibri" pitchFamily="34" charset="0"/>
              </a:rPr>
              <a:t>it</a:t>
            </a:r>
            <a:r>
              <a:rPr lang="fr-FR" sz="1300" i="1" dirty="0" smtClean="0">
                <a:latin typeface="Calibri" pitchFamily="34" charset="0"/>
              </a:rPr>
              <a:t> </a:t>
            </a:r>
            <a:r>
              <a:rPr lang="fr-FR" sz="1300" i="1" dirty="0" err="1" smtClean="0">
                <a:latin typeface="Calibri" pitchFamily="34" charset="0"/>
              </a:rPr>
              <a:t>is</a:t>
            </a:r>
            <a:r>
              <a:rPr lang="fr-FR" sz="1300" i="1" dirty="0" smtClean="0">
                <a:latin typeface="Calibri" pitchFamily="34" charset="0"/>
              </a:rPr>
              <a:t> </a:t>
            </a:r>
            <a:r>
              <a:rPr lang="fr-FR" sz="1300" i="1" dirty="0" err="1" smtClean="0">
                <a:latin typeface="Calibri" pitchFamily="34" charset="0"/>
              </a:rPr>
              <a:t>very</a:t>
            </a:r>
            <a:r>
              <a:rPr lang="fr-FR" sz="1300" i="1" dirty="0" smtClean="0">
                <a:latin typeface="Calibri" pitchFamily="34" charset="0"/>
              </a:rPr>
              <a:t> </a:t>
            </a:r>
            <a:r>
              <a:rPr lang="fr-FR" sz="1300" i="1" dirty="0" err="1" smtClean="0">
                <a:latin typeface="Calibri" pitchFamily="34" charset="0"/>
              </a:rPr>
              <a:t>difficult</a:t>
            </a:r>
            <a:r>
              <a:rPr lang="fr-FR" sz="1300" i="1" dirty="0" smtClean="0">
                <a:latin typeface="Calibri" pitchFamily="34" charset="0"/>
              </a:rPr>
              <a:t> to </a:t>
            </a:r>
            <a:r>
              <a:rPr lang="fr-FR" sz="1300" i="1" dirty="0" err="1" smtClean="0">
                <a:latin typeface="Calibri" pitchFamily="34" charset="0"/>
              </a:rPr>
              <a:t>detect</a:t>
            </a:r>
            <a:r>
              <a:rPr lang="fr-FR" sz="1300" i="1" dirty="0" smtClean="0">
                <a:latin typeface="Calibri" pitchFamily="34" charset="0"/>
              </a:rPr>
              <a:t> in-utero. » </a:t>
            </a:r>
            <a:r>
              <a:rPr lang="en-GB" sz="1300" dirty="0">
                <a:latin typeface="Calibri" pitchFamily="34" charset="0"/>
              </a:rPr>
              <a:t>(</a:t>
            </a:r>
            <a:r>
              <a:rPr lang="en-GB" sz="1300" dirty="0" err="1" smtClean="0">
                <a:latin typeface="Calibri" pitchFamily="34" charset="0"/>
              </a:rPr>
              <a:t>Lise</a:t>
            </a:r>
            <a:r>
              <a:rPr lang="en-GB" sz="1300" dirty="0">
                <a:latin typeface="Calibri" pitchFamily="34" charset="0"/>
              </a:rPr>
              <a:t>, </a:t>
            </a:r>
            <a:r>
              <a:rPr lang="en-GB" sz="1300" dirty="0" smtClean="0">
                <a:latin typeface="Calibri" pitchFamily="34" charset="0"/>
              </a:rPr>
              <a:t>Charge </a:t>
            </a:r>
            <a:r>
              <a:rPr lang="en-GB" sz="1300" dirty="0">
                <a:latin typeface="Calibri" pitchFamily="34" charset="0"/>
              </a:rPr>
              <a:t>syndrome )</a:t>
            </a:r>
          </a:p>
        </p:txBody>
      </p:sp>
      <p:sp>
        <p:nvSpPr>
          <p:cNvPr id="18" name="Title 1"/>
          <p:cNvSpPr txBox="1">
            <a:spLocks/>
          </p:cNvSpPr>
          <p:nvPr/>
        </p:nvSpPr>
        <p:spPr>
          <a:xfrm>
            <a:off x="467544" y="116632"/>
            <a:ext cx="8676456" cy="1143000"/>
          </a:xfrm>
          <a:prstGeom prst="rect">
            <a:avLst/>
          </a:prstGeom>
        </p:spPr>
        <p:txBody>
          <a:bodyPr>
            <a:no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3600" b="1" dirty="0">
                <a:solidFill>
                  <a:schemeClr val="bg1">
                    <a:lumMod val="50000"/>
                  </a:schemeClr>
                </a:solidFill>
                <a:effectLst/>
                <a:latin typeface="Calibri" pitchFamily="34" charset="0"/>
                <a:cs typeface="Calibri" pitchFamily="34" charset="0"/>
              </a:rPr>
              <a:t>Bitterness but no direct accusation</a:t>
            </a:r>
          </a:p>
        </p:txBody>
      </p:sp>
      <p:sp>
        <p:nvSpPr>
          <p:cNvPr id="9" name="TextBox 8"/>
          <p:cNvSpPr txBox="1"/>
          <p:nvPr/>
        </p:nvSpPr>
        <p:spPr>
          <a:xfrm>
            <a:off x="467544" y="1376655"/>
            <a:ext cx="2511668" cy="64633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Technology &amp; expertise questioned</a:t>
            </a:r>
            <a:endParaRPr lang="en-GB" b="1" dirty="0">
              <a:latin typeface="Calibri" panose="020F0502020204030204" pitchFamily="34" charset="0"/>
              <a:cs typeface="Calibri" panose="020F0502020204030204" pitchFamily="34" charset="0"/>
            </a:endParaRPr>
          </a:p>
        </p:txBody>
      </p:sp>
      <p:sp>
        <p:nvSpPr>
          <p:cNvPr id="10" name="Rounded Rectangular Callout 26"/>
          <p:cNvSpPr/>
          <p:nvPr/>
        </p:nvSpPr>
        <p:spPr>
          <a:xfrm>
            <a:off x="251520" y="2420888"/>
            <a:ext cx="4248472" cy="1800200"/>
          </a:xfrm>
          <a:prstGeom prst="wedgeRoundRectCallout">
            <a:avLst>
              <a:gd name="adj1" fmla="val -434"/>
              <a:gd name="adj2" fmla="val -66973"/>
              <a:gd name="adj3" fmla="val 16667"/>
            </a:avLst>
          </a:prstGeom>
          <a:solidFill>
            <a:srgbClr val="0070C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i="1" dirty="0" smtClean="0">
                <a:latin typeface="Calibri" pitchFamily="34" charset="0"/>
              </a:rPr>
              <a:t>« M</a:t>
            </a:r>
            <a:r>
              <a:rPr lang="en-GB" sz="1300" i="1" dirty="0" smtClean="0">
                <a:latin typeface="Calibri" pitchFamily="34" charset="0"/>
              </a:rPr>
              <a:t>y </a:t>
            </a:r>
            <a:r>
              <a:rPr lang="en-GB" sz="1300" i="1" dirty="0">
                <a:latin typeface="Calibri" pitchFamily="34" charset="0"/>
              </a:rPr>
              <a:t>sisters-in-law </a:t>
            </a:r>
            <a:r>
              <a:rPr lang="en-GB" sz="1300" i="1" dirty="0" smtClean="0">
                <a:latin typeface="Calibri" pitchFamily="34" charset="0"/>
              </a:rPr>
              <a:t>have had their ultrasounds in Paris</a:t>
            </a:r>
            <a:r>
              <a:rPr lang="en-GB" sz="1300" i="1" dirty="0">
                <a:latin typeface="Calibri" pitchFamily="34" charset="0"/>
              </a:rPr>
              <a:t>, </a:t>
            </a:r>
            <a:r>
              <a:rPr lang="en-GB" sz="1300" i="1" dirty="0" smtClean="0">
                <a:latin typeface="Calibri" pitchFamily="34" charset="0"/>
              </a:rPr>
              <a:t>it seems that they are much more detailed there... </a:t>
            </a:r>
            <a:r>
              <a:rPr lang="en-GB" sz="1300" i="1" dirty="0">
                <a:latin typeface="Calibri" pitchFamily="34" charset="0"/>
              </a:rPr>
              <a:t>So then, maybe we need to </a:t>
            </a:r>
            <a:r>
              <a:rPr lang="en-GB" sz="1300" i="1" dirty="0" smtClean="0">
                <a:latin typeface="Calibri" pitchFamily="34" charset="0"/>
              </a:rPr>
              <a:t>revise </a:t>
            </a:r>
            <a:r>
              <a:rPr lang="en-GB" sz="1300" i="1" dirty="0">
                <a:latin typeface="Calibri" pitchFamily="34" charset="0"/>
              </a:rPr>
              <a:t>doctors' </a:t>
            </a:r>
            <a:r>
              <a:rPr lang="en-GB" sz="1300" i="1" dirty="0" smtClean="0">
                <a:latin typeface="Calibri" pitchFamily="34" charset="0"/>
              </a:rPr>
              <a:t>training, </a:t>
            </a:r>
            <a:r>
              <a:rPr lang="en-GB" sz="1300" i="1" dirty="0">
                <a:latin typeface="Calibri" pitchFamily="34" charset="0"/>
              </a:rPr>
              <a:t>I </a:t>
            </a:r>
            <a:r>
              <a:rPr lang="en-GB" sz="1300" i="1" dirty="0" smtClean="0">
                <a:latin typeface="Calibri" pitchFamily="34" charset="0"/>
              </a:rPr>
              <a:t>don’t know. I don’t know how </a:t>
            </a:r>
            <a:r>
              <a:rPr lang="en-GB" sz="1300" i="1" dirty="0">
                <a:latin typeface="Calibri" pitchFamily="34" charset="0"/>
              </a:rPr>
              <a:t>it </a:t>
            </a:r>
            <a:r>
              <a:rPr lang="en-GB" sz="1300" i="1" dirty="0" smtClean="0">
                <a:latin typeface="Calibri" pitchFamily="34" charset="0"/>
              </a:rPr>
              <a:t>works. </a:t>
            </a:r>
            <a:r>
              <a:rPr lang="en-GB" sz="1300" i="1" dirty="0">
                <a:latin typeface="Calibri" pitchFamily="34" charset="0"/>
              </a:rPr>
              <a:t>There may be </a:t>
            </a:r>
            <a:r>
              <a:rPr lang="en-GB" sz="1300" i="1" dirty="0" smtClean="0">
                <a:latin typeface="Calibri" pitchFamily="34" charset="0"/>
              </a:rPr>
              <a:t>some training </a:t>
            </a:r>
            <a:r>
              <a:rPr lang="en-GB" sz="1300" i="1" dirty="0">
                <a:latin typeface="Calibri" pitchFamily="34" charset="0"/>
              </a:rPr>
              <a:t>courses </a:t>
            </a:r>
            <a:r>
              <a:rPr lang="en-GB" sz="1300" i="1" dirty="0" smtClean="0">
                <a:latin typeface="Calibri" pitchFamily="34" charset="0"/>
              </a:rPr>
              <a:t>for gynaecologists and </a:t>
            </a:r>
            <a:r>
              <a:rPr lang="en-GB" sz="1300" i="1" dirty="0">
                <a:latin typeface="Calibri" pitchFamily="34" charset="0"/>
              </a:rPr>
              <a:t>maybe there are things that need to be </a:t>
            </a:r>
            <a:r>
              <a:rPr lang="en-GB" sz="1300" i="1" dirty="0" smtClean="0">
                <a:latin typeface="Calibri" pitchFamily="34" charset="0"/>
              </a:rPr>
              <a:t>changed. Then again, there are also the ultrasound machines [to think about]. “</a:t>
            </a:r>
            <a:r>
              <a:rPr lang="en-GB" sz="1300" dirty="0" smtClean="0">
                <a:latin typeface="Calibri" pitchFamily="34" charset="0"/>
              </a:rPr>
              <a:t>(</a:t>
            </a:r>
            <a:r>
              <a:rPr lang="en-GB" sz="1300" dirty="0">
                <a:latin typeface="Calibri" pitchFamily="34" charset="0"/>
              </a:rPr>
              <a:t>Ariane, </a:t>
            </a:r>
            <a:r>
              <a:rPr lang="en-GB" sz="1300" dirty="0" smtClean="0">
                <a:latin typeface="Calibri" pitchFamily="34" charset="0"/>
              </a:rPr>
              <a:t>Trisomy 13</a:t>
            </a:r>
            <a:r>
              <a:rPr lang="en-GB" sz="1300" dirty="0">
                <a:latin typeface="Calibri" pitchFamily="34" charset="0"/>
              </a:rPr>
              <a:t>)</a:t>
            </a:r>
          </a:p>
        </p:txBody>
      </p:sp>
      <p:sp>
        <p:nvSpPr>
          <p:cNvPr id="19" name="TextBox 18"/>
          <p:cNvSpPr txBox="1"/>
          <p:nvPr/>
        </p:nvSpPr>
        <p:spPr>
          <a:xfrm>
            <a:off x="5347260" y="1427715"/>
            <a:ext cx="3553436" cy="369332"/>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Condition-specific</a:t>
            </a:r>
            <a:endParaRPr lang="en-GB" b="1" dirty="0">
              <a:latin typeface="Calibri" panose="020F0502020204030204" pitchFamily="34" charset="0"/>
              <a:cs typeface="Calibri" panose="020F0502020204030204" pitchFamily="34" charset="0"/>
            </a:endParaRPr>
          </a:p>
        </p:txBody>
      </p:sp>
      <p:sp>
        <p:nvSpPr>
          <p:cNvPr id="20" name="TextBox 19"/>
          <p:cNvSpPr txBox="1"/>
          <p:nvPr/>
        </p:nvSpPr>
        <p:spPr>
          <a:xfrm>
            <a:off x="5868144" y="4221088"/>
            <a:ext cx="2511668" cy="64633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Health professionals’ soul searching</a:t>
            </a:r>
            <a:endParaRPr lang="en-GB" b="1" dirty="0">
              <a:latin typeface="Calibri" panose="020F0502020204030204" pitchFamily="34" charset="0"/>
              <a:cs typeface="Calibri" panose="020F0502020204030204" pitchFamily="34" charset="0"/>
            </a:endParaRPr>
          </a:p>
        </p:txBody>
      </p:sp>
      <p:sp>
        <p:nvSpPr>
          <p:cNvPr id="21" name="Rounded Rectangular Callout 26"/>
          <p:cNvSpPr/>
          <p:nvPr/>
        </p:nvSpPr>
        <p:spPr>
          <a:xfrm>
            <a:off x="1475656" y="4895374"/>
            <a:ext cx="4176464" cy="1719064"/>
          </a:xfrm>
          <a:prstGeom prst="wedgeRoundRectCallout">
            <a:avLst>
              <a:gd name="adj1" fmla="val 56562"/>
              <a:gd name="adj2" fmla="val -66326"/>
              <a:gd name="adj3" fmla="val 16667"/>
            </a:avLst>
          </a:prstGeom>
          <a:solidFill>
            <a:srgbClr val="00B05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i="1" dirty="0" smtClean="0">
                <a:latin typeface="Calibri" pitchFamily="34" charset="0"/>
              </a:rPr>
              <a:t>“She </a:t>
            </a:r>
            <a:r>
              <a:rPr lang="en-GB" sz="1300" i="1" dirty="0">
                <a:latin typeface="Calibri" pitchFamily="34" charset="0"/>
              </a:rPr>
              <a:t>called me three times after the birth. She called me almost every fortnight to find out how I was </a:t>
            </a:r>
            <a:r>
              <a:rPr lang="en-GB" sz="1300" i="1" dirty="0" smtClean="0">
                <a:latin typeface="Calibri" pitchFamily="34" charset="0"/>
              </a:rPr>
              <a:t>doing</a:t>
            </a:r>
            <a:r>
              <a:rPr lang="en-GB" sz="1300" i="1" dirty="0">
                <a:latin typeface="Calibri" pitchFamily="34" charset="0"/>
              </a:rPr>
              <a:t>. We could see very well that </a:t>
            </a:r>
            <a:r>
              <a:rPr lang="en-GB" sz="1300" i="1" dirty="0" smtClean="0">
                <a:latin typeface="Calibri" pitchFamily="34" charset="0"/>
              </a:rPr>
              <a:t>she was felling guilty. </a:t>
            </a:r>
            <a:r>
              <a:rPr lang="en-GB" sz="1300" i="1" dirty="0">
                <a:latin typeface="Calibri" pitchFamily="34" charset="0"/>
              </a:rPr>
              <a:t>(...) Afterwards, </a:t>
            </a:r>
            <a:r>
              <a:rPr lang="en-GB" sz="1300" i="1" dirty="0" smtClean="0">
                <a:latin typeface="Calibri" pitchFamily="34" charset="0"/>
              </a:rPr>
              <a:t>we saw her early </a:t>
            </a:r>
            <a:r>
              <a:rPr lang="en-GB" sz="1300" i="1" dirty="0">
                <a:latin typeface="Calibri" pitchFamily="34" charset="0"/>
              </a:rPr>
              <a:t>April for the postnatal visit. She stayed with us </a:t>
            </a:r>
            <a:r>
              <a:rPr lang="en-GB" sz="1300" i="1" dirty="0" smtClean="0">
                <a:latin typeface="Calibri" pitchFamily="34" charset="0"/>
              </a:rPr>
              <a:t>for over an hour and </a:t>
            </a:r>
            <a:r>
              <a:rPr lang="en-GB" sz="1300" i="1" dirty="0">
                <a:latin typeface="Calibri" pitchFamily="34" charset="0"/>
              </a:rPr>
              <a:t>we could see </a:t>
            </a:r>
            <a:r>
              <a:rPr lang="en-GB" sz="1300" i="1" dirty="0" smtClean="0">
                <a:latin typeface="Calibri" pitchFamily="34" charset="0"/>
              </a:rPr>
              <a:t>she </a:t>
            </a:r>
            <a:r>
              <a:rPr lang="en-GB" sz="1300" i="1" dirty="0">
                <a:latin typeface="Calibri" pitchFamily="34" charset="0"/>
              </a:rPr>
              <a:t>had tears in her eyes. I think </a:t>
            </a:r>
            <a:r>
              <a:rPr lang="en-GB" sz="1300" i="1" dirty="0" smtClean="0">
                <a:latin typeface="Calibri" pitchFamily="34" charset="0"/>
              </a:rPr>
              <a:t>it has led her to question ... </a:t>
            </a:r>
            <a:r>
              <a:rPr lang="en-GB" sz="1300" i="1" dirty="0">
                <a:latin typeface="Calibri" pitchFamily="34" charset="0"/>
              </a:rPr>
              <a:t>It is someone who is serious and </a:t>
            </a:r>
            <a:r>
              <a:rPr lang="en-GB" sz="1300" i="1" dirty="0" smtClean="0">
                <a:latin typeface="Calibri" pitchFamily="34" charset="0"/>
              </a:rPr>
              <a:t>this has led her to question her entire work, </a:t>
            </a:r>
            <a:r>
              <a:rPr lang="en-GB" sz="1300" i="1" dirty="0">
                <a:latin typeface="Calibri" pitchFamily="34" charset="0"/>
              </a:rPr>
              <a:t>I think ..</a:t>
            </a:r>
            <a:r>
              <a:rPr lang="fr-FR" sz="1300" i="1" dirty="0">
                <a:latin typeface="Calibri" pitchFamily="34" charset="0"/>
              </a:rPr>
              <a:t> </a:t>
            </a:r>
            <a:r>
              <a:rPr lang="fr-FR" sz="1300" dirty="0">
                <a:latin typeface="Calibri" pitchFamily="34" charset="0"/>
              </a:rPr>
              <a:t>»</a:t>
            </a:r>
            <a:r>
              <a:rPr lang="en-GB" sz="1300" dirty="0">
                <a:latin typeface="Calibri" pitchFamily="34" charset="0"/>
              </a:rPr>
              <a:t> (Ariane, </a:t>
            </a:r>
            <a:r>
              <a:rPr lang="en-GB" sz="1300" dirty="0" smtClean="0">
                <a:latin typeface="Calibri" pitchFamily="34" charset="0"/>
              </a:rPr>
              <a:t>Trisomy 13</a:t>
            </a:r>
            <a:r>
              <a:rPr lang="en-GB" sz="1300" dirty="0">
                <a:latin typeface="Calibri" pitchFamily="34" charset="0"/>
              </a:rPr>
              <a:t>)</a:t>
            </a:r>
          </a:p>
        </p:txBody>
      </p:sp>
    </p:spTree>
    <p:extLst>
      <p:ext uri="{BB962C8B-B14F-4D97-AF65-F5344CB8AC3E}">
        <p14:creationId xmlns:p14="http://schemas.microsoft.com/office/powerpoint/2010/main" val="310042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ox(in)">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box(in)">
                                      <p:cBhvr>
                                        <p:cTn id="3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P spid="10" grpId="0" animBg="1"/>
      <p:bldP spid="19"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98650" y="2842195"/>
            <a:ext cx="2441502" cy="64633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The outcome would have been the same</a:t>
            </a:r>
            <a:endParaRPr lang="en-GB" b="1" dirty="0">
              <a:latin typeface="Calibri" panose="020F0502020204030204" pitchFamily="34" charset="0"/>
              <a:cs typeface="Calibri" panose="020F0502020204030204" pitchFamily="34" charset="0"/>
            </a:endParaRPr>
          </a:p>
        </p:txBody>
      </p:sp>
      <p:sp>
        <p:nvSpPr>
          <p:cNvPr id="16" name="TextBox 15"/>
          <p:cNvSpPr txBox="1"/>
          <p:nvPr/>
        </p:nvSpPr>
        <p:spPr>
          <a:xfrm>
            <a:off x="4944779" y="4126914"/>
            <a:ext cx="2787238" cy="46487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none" rtlCol="0">
            <a:spAutoFit/>
          </a:bodyPr>
          <a:lstStyle/>
          <a:p>
            <a:pPr algn="ctr">
              <a:lnSpc>
                <a:spcPct val="150000"/>
              </a:lnSpc>
            </a:pPr>
            <a:r>
              <a:rPr lang="en-GB" b="1" dirty="0" smtClean="0">
                <a:latin typeface="Calibri" panose="020F0502020204030204" pitchFamily="34" charset="0"/>
                <a:cs typeface="Calibri" panose="020F0502020204030204" pitchFamily="34" charset="0"/>
              </a:rPr>
              <a:t>Avoiding difficult questions</a:t>
            </a:r>
            <a:endParaRPr lang="en-GB" b="1" dirty="0">
              <a:latin typeface="Calibri" panose="020F0502020204030204" pitchFamily="34" charset="0"/>
              <a:cs typeface="Calibri" panose="020F0502020204030204" pitchFamily="34" charset="0"/>
            </a:endParaRPr>
          </a:p>
        </p:txBody>
      </p:sp>
      <p:sp>
        <p:nvSpPr>
          <p:cNvPr id="6" name="TextBox 5"/>
          <p:cNvSpPr txBox="1"/>
          <p:nvPr/>
        </p:nvSpPr>
        <p:spPr>
          <a:xfrm>
            <a:off x="395536" y="1555589"/>
            <a:ext cx="2049179" cy="369332"/>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Ignorance is bliss</a:t>
            </a:r>
            <a:endParaRPr lang="en-GB" b="1" dirty="0">
              <a:latin typeface="Calibri" panose="020F0502020204030204" pitchFamily="34" charset="0"/>
              <a:cs typeface="Calibri" panose="020F0502020204030204" pitchFamily="34" charset="0"/>
            </a:endParaRPr>
          </a:p>
        </p:txBody>
      </p:sp>
      <p:sp>
        <p:nvSpPr>
          <p:cNvPr id="11" name="Rounded Rectangular Callout 26"/>
          <p:cNvSpPr/>
          <p:nvPr/>
        </p:nvSpPr>
        <p:spPr>
          <a:xfrm>
            <a:off x="3507310" y="1025045"/>
            <a:ext cx="3152922" cy="1611867"/>
          </a:xfrm>
          <a:prstGeom prst="wedgeRoundRectCallout">
            <a:avLst>
              <a:gd name="adj1" fmla="val -82920"/>
              <a:gd name="adj2" fmla="val 272"/>
              <a:gd name="adj3" fmla="val 16667"/>
            </a:avLst>
          </a:prstGeom>
          <a:solidFill>
            <a:srgbClr val="F28B1A"/>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i="1" dirty="0" smtClean="0">
                <a:latin typeface="Calibri" pitchFamily="34" charset="0"/>
              </a:rPr>
              <a:t>« </a:t>
            </a:r>
            <a:r>
              <a:rPr lang="en-GB" sz="1300" i="1" dirty="0" smtClean="0">
                <a:latin typeface="Calibri" pitchFamily="34" charset="0"/>
              </a:rPr>
              <a:t>I </a:t>
            </a:r>
            <a:r>
              <a:rPr lang="en-GB" sz="1300" i="1" dirty="0">
                <a:latin typeface="Calibri" pitchFamily="34" charset="0"/>
              </a:rPr>
              <a:t>prefer to have </a:t>
            </a:r>
            <a:r>
              <a:rPr lang="en-GB" sz="1300" i="1" dirty="0" smtClean="0">
                <a:latin typeface="Calibri" pitchFamily="34" charset="0"/>
              </a:rPr>
              <a:t>had it this way, because </a:t>
            </a:r>
            <a:r>
              <a:rPr lang="en-GB" sz="1300" i="1" dirty="0">
                <a:latin typeface="Calibri" pitchFamily="34" charset="0"/>
              </a:rPr>
              <a:t>to have known before, I think I would not have </a:t>
            </a:r>
            <a:r>
              <a:rPr lang="en-GB" sz="1300" i="1" dirty="0" smtClean="0">
                <a:latin typeface="Calibri" pitchFamily="34" charset="0"/>
              </a:rPr>
              <a:t>had a good experience of my pregnancy; whereas I had a </a:t>
            </a:r>
            <a:r>
              <a:rPr lang="en-GB" sz="1300" i="1" dirty="0">
                <a:latin typeface="Calibri" pitchFamily="34" charset="0"/>
              </a:rPr>
              <a:t>perfect pregnancy, a perfect delivery. Everything was very, very good.</a:t>
            </a:r>
            <a:r>
              <a:rPr lang="fr-FR" sz="1300" i="1" dirty="0" smtClean="0">
                <a:latin typeface="Calibri" pitchFamily="34" charset="0"/>
              </a:rPr>
              <a:t>» </a:t>
            </a:r>
            <a:r>
              <a:rPr lang="fr-FR" sz="1300" i="1" dirty="0">
                <a:latin typeface="Calibri" pitchFamily="34" charset="0"/>
              </a:rPr>
              <a:t>(</a:t>
            </a:r>
            <a:r>
              <a:rPr lang="en-GB" sz="1300" dirty="0">
                <a:latin typeface="Calibri" pitchFamily="34" charset="0"/>
              </a:rPr>
              <a:t>No</a:t>
            </a:r>
            <a:r>
              <a:rPr lang="fr-FR" sz="1300" dirty="0">
                <a:latin typeface="Calibri" pitchFamily="34" charset="0"/>
              </a:rPr>
              <a:t>é</a:t>
            </a:r>
            <a:r>
              <a:rPr lang="en-GB" sz="1300" dirty="0" err="1">
                <a:latin typeface="Calibri" pitchFamily="34" charset="0"/>
              </a:rPr>
              <a:t>mie</a:t>
            </a:r>
            <a:r>
              <a:rPr lang="en-GB" sz="1300" dirty="0">
                <a:latin typeface="Calibri" pitchFamily="34" charset="0"/>
              </a:rPr>
              <a:t>, </a:t>
            </a:r>
            <a:r>
              <a:rPr lang="en-GB" sz="1300" dirty="0" smtClean="0">
                <a:latin typeface="Calibri" pitchFamily="34" charset="0"/>
              </a:rPr>
              <a:t>cardiac anomalies) </a:t>
            </a:r>
            <a:endParaRPr lang="en-GB" sz="1300" dirty="0">
              <a:latin typeface="Calibri" pitchFamily="34" charset="0"/>
            </a:endParaRPr>
          </a:p>
        </p:txBody>
      </p:sp>
      <p:sp>
        <p:nvSpPr>
          <p:cNvPr id="12" name="Rounded Rectangular Callout 26"/>
          <p:cNvSpPr/>
          <p:nvPr/>
        </p:nvSpPr>
        <p:spPr>
          <a:xfrm>
            <a:off x="251520" y="3980875"/>
            <a:ext cx="3816424" cy="1896398"/>
          </a:xfrm>
          <a:prstGeom prst="wedgeRoundRectCallout">
            <a:avLst>
              <a:gd name="adj1" fmla="val 76799"/>
              <a:gd name="adj2" fmla="val -69134"/>
              <a:gd name="adj3" fmla="val 16667"/>
            </a:avLst>
          </a:prstGeom>
          <a:solidFill>
            <a:srgbClr val="00B05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dirty="0" smtClean="0">
                <a:latin typeface="Calibri" pitchFamily="34" charset="0"/>
              </a:rPr>
              <a:t>« </a:t>
            </a:r>
            <a:r>
              <a:rPr lang="en-GB" sz="1300" i="1" dirty="0" smtClean="0">
                <a:latin typeface="Calibri" pitchFamily="34" charset="0"/>
              </a:rPr>
              <a:t>If </a:t>
            </a:r>
            <a:r>
              <a:rPr lang="en-GB" sz="1300" i="1" dirty="0">
                <a:latin typeface="Calibri" pitchFamily="34" charset="0"/>
              </a:rPr>
              <a:t>there is </a:t>
            </a:r>
            <a:r>
              <a:rPr lang="en-GB" sz="1300" i="1" dirty="0" smtClean="0">
                <a:latin typeface="Calibri" pitchFamily="34" charset="0"/>
              </a:rPr>
              <a:t>nothing at the combined test, that everything is good </a:t>
            </a:r>
            <a:r>
              <a:rPr lang="en-GB" sz="1300" i="1" dirty="0">
                <a:latin typeface="Calibri" pitchFamily="34" charset="0"/>
              </a:rPr>
              <a:t>at the </a:t>
            </a:r>
            <a:r>
              <a:rPr lang="en-GB" sz="1300" i="1" dirty="0" smtClean="0">
                <a:latin typeface="Calibri" pitchFamily="34" charset="0"/>
              </a:rPr>
              <a:t>combined test</a:t>
            </a:r>
            <a:r>
              <a:rPr lang="en-GB" sz="1300" i="1" dirty="0">
                <a:latin typeface="Calibri" pitchFamily="34" charset="0"/>
              </a:rPr>
              <a:t>, </a:t>
            </a:r>
            <a:r>
              <a:rPr lang="en-GB" sz="1300" i="1" dirty="0" smtClean="0">
                <a:latin typeface="Calibri" pitchFamily="34" charset="0"/>
              </a:rPr>
              <a:t>this means that </a:t>
            </a:r>
            <a:r>
              <a:rPr lang="en-GB" sz="1300" i="1" dirty="0">
                <a:latin typeface="Calibri" pitchFamily="34" charset="0"/>
              </a:rPr>
              <a:t>there is </a:t>
            </a:r>
            <a:r>
              <a:rPr lang="en-GB" sz="1300" i="1" dirty="0" smtClean="0">
                <a:latin typeface="Calibri" pitchFamily="34" charset="0"/>
              </a:rPr>
              <a:t>nothing to worry. Having said that, it </a:t>
            </a:r>
            <a:r>
              <a:rPr lang="en-GB" sz="1300" i="1" dirty="0">
                <a:latin typeface="Calibri" pitchFamily="34" charset="0"/>
              </a:rPr>
              <a:t>would not necessarily have changed much because I </a:t>
            </a:r>
            <a:r>
              <a:rPr lang="en-GB" sz="1300" i="1" dirty="0" smtClean="0">
                <a:latin typeface="Calibri" pitchFamily="34" charset="0"/>
              </a:rPr>
              <a:t>don’t think I </a:t>
            </a:r>
            <a:r>
              <a:rPr lang="en-GB" sz="1300" i="1" dirty="0">
                <a:latin typeface="Calibri" pitchFamily="34" charset="0"/>
              </a:rPr>
              <a:t>would ... I do not even know </a:t>
            </a:r>
            <a:r>
              <a:rPr lang="en-GB" sz="1300" i="1" dirty="0" smtClean="0">
                <a:latin typeface="Calibri" pitchFamily="34" charset="0"/>
              </a:rPr>
              <a:t>whether I </a:t>
            </a:r>
            <a:r>
              <a:rPr lang="en-GB" sz="1300" i="1" dirty="0">
                <a:latin typeface="Calibri" pitchFamily="34" charset="0"/>
              </a:rPr>
              <a:t>would </a:t>
            </a:r>
            <a:r>
              <a:rPr lang="en-GB" sz="1300" i="1" dirty="0" smtClean="0">
                <a:latin typeface="Calibri" pitchFamily="34" charset="0"/>
              </a:rPr>
              <a:t>even have </a:t>
            </a:r>
            <a:r>
              <a:rPr lang="en-GB" sz="1300" i="1" dirty="0">
                <a:latin typeface="Calibri" pitchFamily="34" charset="0"/>
              </a:rPr>
              <a:t>done </a:t>
            </a:r>
            <a:r>
              <a:rPr lang="en-GB" sz="1300" i="1" dirty="0" smtClean="0">
                <a:latin typeface="Calibri" pitchFamily="34" charset="0"/>
              </a:rPr>
              <a:t>the amniocentesis </a:t>
            </a:r>
            <a:r>
              <a:rPr lang="en-GB" sz="1300" i="1" dirty="0">
                <a:latin typeface="Calibri" pitchFamily="34" charset="0"/>
              </a:rPr>
              <a:t>because I think I would have been too afraid </a:t>
            </a:r>
            <a:r>
              <a:rPr lang="en-GB" sz="1300" i="1" dirty="0" smtClean="0">
                <a:latin typeface="Calibri" pitchFamily="34" charset="0"/>
              </a:rPr>
              <a:t>to lose him </a:t>
            </a:r>
            <a:r>
              <a:rPr lang="en-GB" sz="1300" i="1" dirty="0">
                <a:latin typeface="Calibri" pitchFamily="34" charset="0"/>
              </a:rPr>
              <a:t>! In any case, the </a:t>
            </a:r>
            <a:r>
              <a:rPr lang="en-GB" sz="1300" i="1" dirty="0" smtClean="0">
                <a:latin typeface="Calibri" pitchFamily="34" charset="0"/>
              </a:rPr>
              <a:t>outcome would </a:t>
            </a:r>
            <a:r>
              <a:rPr lang="en-GB" sz="1300" i="1" dirty="0">
                <a:latin typeface="Calibri" pitchFamily="34" charset="0"/>
              </a:rPr>
              <a:t>have been the same</a:t>
            </a:r>
            <a:r>
              <a:rPr lang="fr-FR" sz="1300" dirty="0" smtClean="0">
                <a:latin typeface="Calibri" pitchFamily="34" charset="0"/>
              </a:rPr>
              <a:t>» </a:t>
            </a:r>
            <a:r>
              <a:rPr lang="en-GB" sz="1300" dirty="0" smtClean="0">
                <a:latin typeface="Calibri" pitchFamily="34" charset="0"/>
              </a:rPr>
              <a:t> </a:t>
            </a:r>
            <a:r>
              <a:rPr lang="en-GB" sz="1300" dirty="0">
                <a:latin typeface="Calibri" pitchFamily="34" charset="0"/>
              </a:rPr>
              <a:t>(Sarah, </a:t>
            </a:r>
            <a:r>
              <a:rPr lang="en-GB" sz="1300" dirty="0" smtClean="0">
                <a:latin typeface="Calibri" pitchFamily="34" charset="0"/>
              </a:rPr>
              <a:t>Down’s syndrome)</a:t>
            </a:r>
            <a:endParaRPr lang="en-GB" sz="1300" dirty="0">
              <a:latin typeface="Calibri" pitchFamily="34" charset="0"/>
            </a:endParaRPr>
          </a:p>
        </p:txBody>
      </p:sp>
      <p:sp>
        <p:nvSpPr>
          <p:cNvPr id="14" name="Rounded Rectangular Callout 26"/>
          <p:cNvSpPr/>
          <p:nvPr/>
        </p:nvSpPr>
        <p:spPr>
          <a:xfrm>
            <a:off x="5220072" y="5156773"/>
            <a:ext cx="3672408" cy="1512587"/>
          </a:xfrm>
          <a:prstGeom prst="wedgeRoundRectCallout">
            <a:avLst>
              <a:gd name="adj1" fmla="val 2721"/>
              <a:gd name="adj2" fmla="val -88272"/>
              <a:gd name="adj3" fmla="val 16667"/>
            </a:avLst>
          </a:prstGeom>
          <a:solidFill>
            <a:schemeClr val="accent4">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300" dirty="0" smtClean="0">
                <a:latin typeface="Calibri" pitchFamily="34" charset="0"/>
              </a:rPr>
              <a:t>« </a:t>
            </a:r>
            <a:r>
              <a:rPr lang="fr-FR" sz="1300" dirty="0">
                <a:latin typeface="Calibri" pitchFamily="34" charset="0"/>
              </a:rPr>
              <a:t> </a:t>
            </a:r>
            <a:r>
              <a:rPr lang="en-GB" sz="1300" i="1" dirty="0">
                <a:latin typeface="Calibri" pitchFamily="34" charset="0"/>
              </a:rPr>
              <a:t>It </a:t>
            </a:r>
            <a:r>
              <a:rPr lang="en-GB" sz="1300" i="1" dirty="0" smtClean="0">
                <a:latin typeface="Calibri" pitchFamily="34" charset="0"/>
              </a:rPr>
              <a:t>was not diagnosed</a:t>
            </a:r>
            <a:r>
              <a:rPr lang="en-GB" sz="1300" i="1" dirty="0">
                <a:latin typeface="Calibri" pitchFamily="34" charset="0"/>
              </a:rPr>
              <a:t>. </a:t>
            </a:r>
            <a:r>
              <a:rPr lang="en-GB" sz="1300" i="1" dirty="0" smtClean="0">
                <a:latin typeface="Calibri" pitchFamily="34" charset="0"/>
              </a:rPr>
              <a:t>If it had been, </a:t>
            </a:r>
            <a:r>
              <a:rPr lang="en-GB" sz="1300" i="1" dirty="0">
                <a:latin typeface="Calibri" pitchFamily="34" charset="0"/>
              </a:rPr>
              <a:t>I </a:t>
            </a:r>
            <a:r>
              <a:rPr lang="en-GB" sz="1300" i="1" dirty="0" smtClean="0">
                <a:latin typeface="Calibri" pitchFamily="34" charset="0"/>
              </a:rPr>
              <a:t>don’t want </a:t>
            </a:r>
            <a:r>
              <a:rPr lang="en-GB" sz="1300" i="1" dirty="0">
                <a:latin typeface="Calibri" pitchFamily="34" charset="0"/>
              </a:rPr>
              <a:t>to think about what I would have done if it had been diagnosed, what would </a:t>
            </a:r>
            <a:r>
              <a:rPr lang="en-GB" sz="1300" i="1" dirty="0" smtClean="0">
                <a:latin typeface="Calibri" pitchFamily="34" charset="0"/>
              </a:rPr>
              <a:t>we have </a:t>
            </a:r>
            <a:r>
              <a:rPr lang="en-GB" sz="1300" i="1" dirty="0">
                <a:latin typeface="Calibri" pitchFamily="34" charset="0"/>
              </a:rPr>
              <a:t>been done because it would have been me and my husband. </a:t>
            </a:r>
            <a:r>
              <a:rPr lang="en-GB" sz="1300" i="1" dirty="0" smtClean="0">
                <a:latin typeface="Calibri" pitchFamily="34" charset="0"/>
              </a:rPr>
              <a:t>There… </a:t>
            </a:r>
            <a:r>
              <a:rPr lang="en-GB" sz="1300" i="1" dirty="0">
                <a:latin typeface="Calibri" pitchFamily="34" charset="0"/>
              </a:rPr>
              <a:t>I </a:t>
            </a:r>
            <a:r>
              <a:rPr lang="en-GB" sz="1300" i="1" dirty="0" smtClean="0">
                <a:latin typeface="Calibri" pitchFamily="34" charset="0"/>
              </a:rPr>
              <a:t>don’t want </a:t>
            </a:r>
            <a:r>
              <a:rPr lang="en-GB" sz="1300" i="1" dirty="0">
                <a:latin typeface="Calibri" pitchFamily="34" charset="0"/>
              </a:rPr>
              <a:t>to think about that</a:t>
            </a:r>
            <a:r>
              <a:rPr lang="en-GB" sz="1300" i="1" dirty="0" smtClean="0">
                <a:latin typeface="Calibri" pitchFamily="34" charset="0"/>
              </a:rPr>
              <a:t>.” </a:t>
            </a:r>
            <a:r>
              <a:rPr lang="en-GB" sz="1300" dirty="0" smtClean="0">
                <a:latin typeface="Calibri" pitchFamily="34" charset="0"/>
              </a:rPr>
              <a:t>(</a:t>
            </a:r>
            <a:r>
              <a:rPr lang="en-GB" sz="1300" dirty="0">
                <a:latin typeface="Calibri" pitchFamily="34" charset="0"/>
              </a:rPr>
              <a:t>Julie, craniofacial malformations</a:t>
            </a:r>
            <a:r>
              <a:rPr lang="en-GB" sz="1300" dirty="0" smtClean="0">
                <a:latin typeface="Calibri" pitchFamily="34" charset="0"/>
              </a:rPr>
              <a:t>)</a:t>
            </a:r>
            <a:endParaRPr lang="en-GB" sz="1300" dirty="0">
              <a:latin typeface="Calibri" pitchFamily="34" charset="0"/>
            </a:endParaRPr>
          </a:p>
        </p:txBody>
      </p:sp>
      <p:sp>
        <p:nvSpPr>
          <p:cNvPr id="18" name="Title 1"/>
          <p:cNvSpPr txBox="1">
            <a:spLocks/>
          </p:cNvSpPr>
          <p:nvPr/>
        </p:nvSpPr>
        <p:spPr>
          <a:xfrm>
            <a:off x="395536" y="116632"/>
            <a:ext cx="8748464" cy="1143000"/>
          </a:xfrm>
          <a:prstGeom prst="rect">
            <a:avLst/>
          </a:prstGeom>
        </p:spPr>
        <p:txBody>
          <a:bodyPr>
            <a:no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4000" b="1" dirty="0">
                <a:solidFill>
                  <a:schemeClr val="bg1">
                    <a:lumMod val="50000"/>
                  </a:schemeClr>
                </a:solidFill>
                <a:effectLst/>
                <a:latin typeface="Calibri" pitchFamily="34" charset="0"/>
                <a:cs typeface="Calibri" pitchFamily="34" charset="0"/>
              </a:rPr>
              <a:t>Post-rationalisation</a:t>
            </a:r>
          </a:p>
        </p:txBody>
      </p:sp>
    </p:spTree>
    <p:extLst>
      <p:ext uri="{BB962C8B-B14F-4D97-AF65-F5344CB8AC3E}">
        <p14:creationId xmlns:p14="http://schemas.microsoft.com/office/powerpoint/2010/main" val="276252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box(in)">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additive="base">
                                        <p:cTn id="29" dur="500" fill="hold"/>
                                        <p:tgtEl>
                                          <p:spTgt spid="16"/>
                                        </p:tgtEl>
                                        <p:attrNameLst>
                                          <p:attrName>ppt_x</p:attrName>
                                        </p:attrNameLst>
                                      </p:cBhvr>
                                      <p:tavLst>
                                        <p:tav tm="0">
                                          <p:val>
                                            <p:strVal val="#ppt_x"/>
                                          </p:val>
                                        </p:tav>
                                        <p:tav tm="100000">
                                          <p:val>
                                            <p:strVal val="#ppt_x"/>
                                          </p:val>
                                        </p:tav>
                                      </p:tavLst>
                                    </p:anim>
                                    <p:anim calcmode="lin" valueType="num">
                                      <p:cBhvr additive="base">
                                        <p:cTn id="3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ox(in)">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6" grpId="0" animBg="1"/>
      <p:bldP spid="11" grpId="0" animBg="1"/>
      <p:bldP spid="12"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75656" y="1722956"/>
            <a:ext cx="1400104" cy="369332"/>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square" rtlCol="0">
            <a:spAutoFit/>
          </a:bodyPr>
          <a:lstStyle/>
          <a:p>
            <a:pPr algn="ctr"/>
            <a:r>
              <a:rPr lang="en-GB" b="1" dirty="0" smtClean="0">
                <a:latin typeface="Calibri" panose="020F0502020204030204" pitchFamily="34" charset="0"/>
                <a:cs typeface="Calibri" panose="020F0502020204030204" pitchFamily="34" charset="0"/>
              </a:rPr>
              <a:t>Filial bond</a:t>
            </a:r>
            <a:endParaRPr lang="en-GB" b="1" dirty="0">
              <a:latin typeface="Calibri" panose="020F0502020204030204" pitchFamily="34" charset="0"/>
              <a:cs typeface="Calibri" panose="020F0502020204030204" pitchFamily="34" charset="0"/>
            </a:endParaRPr>
          </a:p>
        </p:txBody>
      </p:sp>
      <p:sp>
        <p:nvSpPr>
          <p:cNvPr id="16" name="TextBox 15"/>
          <p:cNvSpPr txBox="1"/>
          <p:nvPr/>
        </p:nvSpPr>
        <p:spPr>
          <a:xfrm>
            <a:off x="4247298" y="3558995"/>
            <a:ext cx="2259465" cy="464871"/>
          </a:xfrm>
          <a:prstGeom prst="rect">
            <a:avLst/>
          </a:prstGeom>
          <a:solidFill>
            <a:schemeClr val="bg1">
              <a:lumMod val="95000"/>
            </a:schemeClr>
          </a:solidFill>
          <a:ln>
            <a:solidFill>
              <a:schemeClr val="bg1"/>
            </a:solidFill>
          </a:ln>
          <a:effectLst>
            <a:outerShdw blurRad="50800" dist="38100" dir="2700000" algn="tl" rotWithShape="0">
              <a:prstClr val="black">
                <a:alpha val="40000"/>
              </a:prstClr>
            </a:outerShdw>
          </a:effectLst>
        </p:spPr>
        <p:txBody>
          <a:bodyPr wrap="none" rtlCol="0">
            <a:spAutoFit/>
          </a:bodyPr>
          <a:lstStyle/>
          <a:p>
            <a:pPr algn="ctr">
              <a:lnSpc>
                <a:spcPct val="150000"/>
              </a:lnSpc>
            </a:pPr>
            <a:r>
              <a:rPr lang="en-GB" b="1" dirty="0" smtClean="0">
                <a:latin typeface="Calibri" panose="020F0502020204030204" pitchFamily="34" charset="0"/>
                <a:cs typeface="Calibri" panose="020F0502020204030204" pitchFamily="34" charset="0"/>
              </a:rPr>
              <a:t>Posttraumatic growth</a:t>
            </a:r>
            <a:endParaRPr lang="en-GB" b="1" dirty="0">
              <a:latin typeface="Calibri" panose="020F0502020204030204" pitchFamily="34" charset="0"/>
              <a:cs typeface="Calibri" panose="020F0502020204030204" pitchFamily="34" charset="0"/>
            </a:endParaRPr>
          </a:p>
        </p:txBody>
      </p:sp>
      <p:sp>
        <p:nvSpPr>
          <p:cNvPr id="12" name="Rounded Rectangular Callout 26"/>
          <p:cNvSpPr/>
          <p:nvPr/>
        </p:nvSpPr>
        <p:spPr>
          <a:xfrm>
            <a:off x="3707904" y="1052736"/>
            <a:ext cx="4212468" cy="1563390"/>
          </a:xfrm>
          <a:prstGeom prst="wedgeRoundRectCallout">
            <a:avLst>
              <a:gd name="adj1" fmla="val -69269"/>
              <a:gd name="adj2" fmla="val -5004"/>
              <a:gd name="adj3" fmla="val 16667"/>
            </a:avLst>
          </a:prstGeom>
          <a:solidFill>
            <a:srgbClr val="00B050"/>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dirty="0" smtClean="0">
                <a:latin typeface="Calibri" pitchFamily="34" charset="0"/>
              </a:rPr>
              <a:t>“</a:t>
            </a:r>
            <a:r>
              <a:rPr lang="en-GB" sz="1300" i="1" dirty="0" smtClean="0">
                <a:latin typeface="Calibri" pitchFamily="34" charset="0"/>
              </a:rPr>
              <a:t>My </a:t>
            </a:r>
            <a:r>
              <a:rPr lang="en-GB" sz="1300" i="1" dirty="0">
                <a:latin typeface="Calibri" pitchFamily="34" charset="0"/>
              </a:rPr>
              <a:t>husband had </a:t>
            </a:r>
            <a:r>
              <a:rPr lang="en-GB" sz="1300" i="1" dirty="0" smtClean="0">
                <a:latin typeface="Calibri" pitchFamily="34" charset="0"/>
              </a:rPr>
              <a:t>been to see </a:t>
            </a:r>
            <a:r>
              <a:rPr lang="en-GB" sz="1300" i="1" dirty="0">
                <a:latin typeface="Calibri" pitchFamily="34" charset="0"/>
              </a:rPr>
              <a:t>a psychologist after this tragedy. The </a:t>
            </a:r>
            <a:r>
              <a:rPr lang="en-GB" sz="1300" i="1" dirty="0" smtClean="0">
                <a:latin typeface="Calibri" pitchFamily="34" charset="0"/>
              </a:rPr>
              <a:t>psychologist </a:t>
            </a:r>
            <a:r>
              <a:rPr lang="en-GB" sz="1300" i="1" dirty="0">
                <a:latin typeface="Calibri" pitchFamily="34" charset="0"/>
              </a:rPr>
              <a:t>told </a:t>
            </a:r>
            <a:r>
              <a:rPr lang="en-GB" sz="1300" i="1" dirty="0" smtClean="0">
                <a:latin typeface="Calibri" pitchFamily="34" charset="0"/>
              </a:rPr>
              <a:t>him that </a:t>
            </a:r>
            <a:r>
              <a:rPr lang="en-GB" sz="1300" i="1" dirty="0">
                <a:latin typeface="Calibri" pitchFamily="34" charset="0"/>
              </a:rPr>
              <a:t>in all this unfortunate </a:t>
            </a:r>
            <a:r>
              <a:rPr lang="en-GB" sz="1300" i="1" dirty="0" smtClean="0">
                <a:latin typeface="Calibri" pitchFamily="34" charset="0"/>
              </a:rPr>
              <a:t>story</a:t>
            </a:r>
            <a:r>
              <a:rPr lang="en-GB" sz="1300" i="1" dirty="0">
                <a:latin typeface="Calibri" pitchFamily="34" charset="0"/>
              </a:rPr>
              <a:t>, one had to get out </a:t>
            </a:r>
            <a:r>
              <a:rPr lang="en-GB" sz="1300" i="1" dirty="0" smtClean="0">
                <a:latin typeface="Calibri" pitchFamily="34" charset="0"/>
              </a:rPr>
              <a:t>something positive</a:t>
            </a:r>
            <a:r>
              <a:rPr lang="en-GB" sz="1300" i="1" dirty="0">
                <a:latin typeface="Calibri" pitchFamily="34" charset="0"/>
              </a:rPr>
              <a:t>. And we, </a:t>
            </a:r>
            <a:r>
              <a:rPr lang="en-GB" sz="1300" i="1" dirty="0" smtClean="0">
                <a:latin typeface="Calibri" pitchFamily="34" charset="0"/>
              </a:rPr>
              <a:t>we got some positive out of it – we have known him alive. I gave birth to a child who was alive sand we had him for 8 days, alive and in our arms. So</a:t>
            </a:r>
            <a:r>
              <a:rPr lang="en-GB" sz="1300" i="1" dirty="0">
                <a:latin typeface="Calibri" pitchFamily="34" charset="0"/>
              </a:rPr>
              <a:t>, we got </a:t>
            </a:r>
            <a:r>
              <a:rPr lang="en-GB" sz="1300" i="1" dirty="0" smtClean="0">
                <a:latin typeface="Calibri" pitchFamily="34" charset="0"/>
              </a:rPr>
              <a:t>something positive out of all of it. “</a:t>
            </a:r>
            <a:r>
              <a:rPr lang="fr-FR" sz="1300" dirty="0" smtClean="0">
                <a:latin typeface="Calibri" pitchFamily="34" charset="0"/>
              </a:rPr>
              <a:t> </a:t>
            </a:r>
            <a:r>
              <a:rPr lang="en-GB" sz="1300" dirty="0" smtClean="0">
                <a:latin typeface="Calibri" pitchFamily="34" charset="0"/>
              </a:rPr>
              <a:t> </a:t>
            </a:r>
            <a:r>
              <a:rPr lang="en-GB" sz="1300" dirty="0">
                <a:latin typeface="Calibri" pitchFamily="34" charset="0"/>
              </a:rPr>
              <a:t>(Ariane, </a:t>
            </a:r>
            <a:r>
              <a:rPr lang="en-GB" sz="1300" dirty="0" smtClean="0">
                <a:latin typeface="Calibri" pitchFamily="34" charset="0"/>
              </a:rPr>
              <a:t>Trisomy 13</a:t>
            </a:r>
            <a:r>
              <a:rPr lang="en-GB" sz="1300" dirty="0">
                <a:latin typeface="Calibri" pitchFamily="34" charset="0"/>
              </a:rPr>
              <a:t>)</a:t>
            </a:r>
          </a:p>
        </p:txBody>
      </p:sp>
      <p:sp>
        <p:nvSpPr>
          <p:cNvPr id="18" name="Title 1"/>
          <p:cNvSpPr txBox="1">
            <a:spLocks/>
          </p:cNvSpPr>
          <p:nvPr/>
        </p:nvSpPr>
        <p:spPr>
          <a:xfrm>
            <a:off x="467544" y="116632"/>
            <a:ext cx="8676456" cy="1143000"/>
          </a:xfrm>
          <a:prstGeom prst="rect">
            <a:avLst/>
          </a:prstGeom>
        </p:spPr>
        <p:txBody>
          <a:bodyPr>
            <a:no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4000" b="1" dirty="0">
                <a:solidFill>
                  <a:schemeClr val="bg1">
                    <a:lumMod val="50000"/>
                  </a:schemeClr>
                </a:solidFill>
                <a:effectLst/>
                <a:latin typeface="Calibri" pitchFamily="34" charset="0"/>
                <a:cs typeface="Calibri" pitchFamily="34" charset="0"/>
              </a:rPr>
              <a:t>Post-rationalisation</a:t>
            </a:r>
          </a:p>
        </p:txBody>
      </p:sp>
      <p:sp>
        <p:nvSpPr>
          <p:cNvPr id="13" name="Rounded Rectangular Callout 26"/>
          <p:cNvSpPr/>
          <p:nvPr/>
        </p:nvSpPr>
        <p:spPr>
          <a:xfrm>
            <a:off x="251520" y="2924944"/>
            <a:ext cx="3170378" cy="1749648"/>
          </a:xfrm>
          <a:prstGeom prst="wedgeRoundRectCallout">
            <a:avLst>
              <a:gd name="adj1" fmla="val 72679"/>
              <a:gd name="adj2" fmla="val -1457"/>
              <a:gd name="adj3" fmla="val 16667"/>
            </a:avLst>
          </a:prstGeom>
          <a:solidFill>
            <a:srgbClr val="F28B1A"/>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dirty="0" smtClean="0">
                <a:latin typeface="Calibri" pitchFamily="34" charset="0"/>
              </a:rPr>
              <a:t>“I am not going to say that disability is great and that we’re in </a:t>
            </a:r>
            <a:r>
              <a:rPr lang="en-GB" sz="1300" dirty="0" err="1" smtClean="0">
                <a:latin typeface="Calibri" pitchFamily="34" charset="0"/>
              </a:rPr>
              <a:t>Tellitubies</a:t>
            </a:r>
            <a:r>
              <a:rPr lang="en-GB" sz="1300" dirty="0" smtClean="0">
                <a:latin typeface="Calibri" pitchFamily="34" charset="0"/>
              </a:rPr>
              <a:t> land! Far from it. </a:t>
            </a:r>
            <a:r>
              <a:rPr lang="en-GB" sz="1300" dirty="0">
                <a:latin typeface="Calibri" pitchFamily="34" charset="0"/>
              </a:rPr>
              <a:t>But it </a:t>
            </a:r>
            <a:r>
              <a:rPr lang="en-GB" sz="1300" dirty="0" smtClean="0">
                <a:latin typeface="Calibri" pitchFamily="34" charset="0"/>
              </a:rPr>
              <a:t>brings other things. </a:t>
            </a:r>
            <a:r>
              <a:rPr lang="en-GB" sz="1300" dirty="0">
                <a:latin typeface="Calibri" pitchFamily="34" charset="0"/>
              </a:rPr>
              <a:t>It </a:t>
            </a:r>
            <a:r>
              <a:rPr lang="en-GB" sz="1300" dirty="0" smtClean="0">
                <a:latin typeface="Calibri" pitchFamily="34" charset="0"/>
              </a:rPr>
              <a:t>made me grow </a:t>
            </a:r>
            <a:r>
              <a:rPr lang="en-GB" sz="1300" dirty="0">
                <a:latin typeface="Calibri" pitchFamily="34" charset="0"/>
              </a:rPr>
              <a:t>and </a:t>
            </a:r>
            <a:r>
              <a:rPr lang="en-GB" sz="1300" dirty="0" smtClean="0">
                <a:latin typeface="Calibri" pitchFamily="34" charset="0"/>
              </a:rPr>
              <a:t>look </a:t>
            </a:r>
            <a:r>
              <a:rPr lang="en-GB" sz="1300" dirty="0">
                <a:latin typeface="Calibri" pitchFamily="34" charset="0"/>
              </a:rPr>
              <a:t>at life differently</a:t>
            </a:r>
            <a:r>
              <a:rPr lang="en-GB" sz="1300" dirty="0" smtClean="0">
                <a:latin typeface="Calibri" pitchFamily="34" charset="0"/>
              </a:rPr>
              <a:t>.” </a:t>
            </a:r>
            <a:r>
              <a:rPr lang="en-GB" sz="1300" dirty="0">
                <a:latin typeface="Calibri" pitchFamily="34" charset="0"/>
              </a:rPr>
              <a:t>(Camille, CDKL5 </a:t>
            </a:r>
            <a:r>
              <a:rPr lang="en-GB" sz="1300" dirty="0" smtClean="0">
                <a:latin typeface="Calibri" pitchFamily="34" charset="0"/>
              </a:rPr>
              <a:t>deletion) </a:t>
            </a:r>
            <a:endParaRPr lang="en-GB" sz="1300" dirty="0">
              <a:latin typeface="Calibri" pitchFamily="34" charset="0"/>
            </a:endParaRPr>
          </a:p>
        </p:txBody>
      </p:sp>
      <p:sp>
        <p:nvSpPr>
          <p:cNvPr id="8" name="Rounded Rectangular Callout 26"/>
          <p:cNvSpPr/>
          <p:nvPr/>
        </p:nvSpPr>
        <p:spPr>
          <a:xfrm>
            <a:off x="4067944" y="4509120"/>
            <a:ext cx="4320480" cy="1944216"/>
          </a:xfrm>
          <a:prstGeom prst="wedgeRoundRectCallout">
            <a:avLst>
              <a:gd name="adj1" fmla="val 1459"/>
              <a:gd name="adj2" fmla="val -72664"/>
              <a:gd name="adj3" fmla="val 16667"/>
            </a:avLst>
          </a:prstGeom>
          <a:solidFill>
            <a:schemeClr val="accent4">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300" i="1" dirty="0" smtClean="0">
                <a:latin typeface="Calibri" pitchFamily="34" charset="0"/>
              </a:rPr>
              <a:t>“I </a:t>
            </a:r>
            <a:r>
              <a:rPr lang="en-GB" sz="1300" i="1" dirty="0">
                <a:latin typeface="Calibri" pitchFamily="34" charset="0"/>
              </a:rPr>
              <a:t>wanted for a long </a:t>
            </a:r>
            <a:r>
              <a:rPr lang="en-GB" sz="1300" i="1" dirty="0" smtClean="0">
                <a:latin typeface="Calibri" pitchFamily="34" charset="0"/>
              </a:rPr>
              <a:t>time to </a:t>
            </a:r>
            <a:r>
              <a:rPr lang="en-GB" sz="1300" i="1" dirty="0">
                <a:latin typeface="Calibri" pitchFamily="34" charset="0"/>
              </a:rPr>
              <a:t>do something else in my life than to </a:t>
            </a:r>
            <a:r>
              <a:rPr lang="en-GB" sz="1300" i="1" dirty="0" smtClean="0">
                <a:latin typeface="Calibri" pitchFamily="34" charset="0"/>
              </a:rPr>
              <a:t>work-and-dodo-family … </a:t>
            </a:r>
            <a:r>
              <a:rPr lang="en-GB" sz="1300" i="1" dirty="0">
                <a:latin typeface="Calibri" pitchFamily="34" charset="0"/>
              </a:rPr>
              <a:t>do something to be a little more useful to the community ... I think that at some point I will </a:t>
            </a:r>
            <a:r>
              <a:rPr lang="en-GB" sz="1300" i="1" dirty="0" smtClean="0">
                <a:latin typeface="Calibri" pitchFamily="34" charset="0"/>
              </a:rPr>
              <a:t>re-contact the Charge Association. I </a:t>
            </a:r>
            <a:r>
              <a:rPr lang="en-GB" sz="1300" i="1" dirty="0">
                <a:latin typeface="Calibri" pitchFamily="34" charset="0"/>
              </a:rPr>
              <a:t>need to </a:t>
            </a:r>
            <a:r>
              <a:rPr lang="en-GB" sz="1300" i="1" dirty="0" smtClean="0">
                <a:latin typeface="Calibri" pitchFamily="34" charset="0"/>
              </a:rPr>
              <a:t>be </a:t>
            </a:r>
            <a:r>
              <a:rPr lang="en-GB" sz="1300" i="1" dirty="0">
                <a:latin typeface="Calibri" pitchFamily="34" charset="0"/>
              </a:rPr>
              <a:t>useful, to tell myself that if this experience can be useful </a:t>
            </a:r>
            <a:r>
              <a:rPr lang="en-GB" sz="1300" i="1" dirty="0" smtClean="0">
                <a:latin typeface="Calibri" pitchFamily="34" charset="0"/>
              </a:rPr>
              <a:t>to other parents, </a:t>
            </a:r>
            <a:r>
              <a:rPr lang="en-GB" sz="1300" i="1" dirty="0">
                <a:latin typeface="Calibri" pitchFamily="34" charset="0"/>
              </a:rPr>
              <a:t>to </a:t>
            </a:r>
            <a:r>
              <a:rPr lang="en-GB" sz="1300" i="1" dirty="0" smtClean="0">
                <a:latin typeface="Calibri" pitchFamily="34" charset="0"/>
              </a:rPr>
              <a:t>help them though a difficult time, all is not </a:t>
            </a:r>
            <a:r>
              <a:rPr lang="en-GB" sz="1300" i="1" dirty="0">
                <a:latin typeface="Calibri" pitchFamily="34" charset="0"/>
              </a:rPr>
              <a:t>completely lost (...) </a:t>
            </a:r>
            <a:r>
              <a:rPr lang="en-GB" sz="1300" i="1" dirty="0" smtClean="0">
                <a:latin typeface="Calibri" pitchFamily="34" charset="0"/>
              </a:rPr>
              <a:t>something good needs to come out of this and not </a:t>
            </a:r>
            <a:r>
              <a:rPr lang="en-GB" sz="1300" i="1" dirty="0">
                <a:latin typeface="Calibri" pitchFamily="34" charset="0"/>
              </a:rPr>
              <a:t>just for us.</a:t>
            </a:r>
            <a:r>
              <a:rPr lang="fr-FR" sz="1300" dirty="0">
                <a:latin typeface="Calibri" pitchFamily="34" charset="0"/>
              </a:rPr>
              <a:t> » </a:t>
            </a:r>
            <a:r>
              <a:rPr lang="en-GB" sz="1300" dirty="0">
                <a:latin typeface="Calibri" pitchFamily="34" charset="0"/>
              </a:rPr>
              <a:t>(Julie, Charge </a:t>
            </a:r>
            <a:r>
              <a:rPr lang="en-GB" sz="1300" dirty="0" smtClean="0">
                <a:latin typeface="Calibri" pitchFamily="34" charset="0"/>
              </a:rPr>
              <a:t>syndrome)</a:t>
            </a:r>
            <a:endParaRPr lang="en-GB" sz="1300" dirty="0">
              <a:latin typeface="Calibri" pitchFamily="34" charset="0"/>
            </a:endParaRPr>
          </a:p>
        </p:txBody>
      </p:sp>
    </p:spTree>
    <p:extLst>
      <p:ext uri="{BB962C8B-B14F-4D97-AF65-F5344CB8AC3E}">
        <p14:creationId xmlns:p14="http://schemas.microsoft.com/office/powerpoint/2010/main" val="427203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2" grpId="0" animBg="1"/>
      <p:bldP spid="13"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44624"/>
            <a:ext cx="8229600" cy="1143000"/>
          </a:xfrm>
        </p:spPr>
        <p:txBody>
          <a:bodyPr>
            <a:normAutofit/>
          </a:bodyPr>
          <a:lstStyle/>
          <a:p>
            <a:r>
              <a:rPr lang="en-GB" sz="4000" b="1" dirty="0">
                <a:solidFill>
                  <a:schemeClr val="bg1">
                    <a:lumMod val="50000"/>
                  </a:schemeClr>
                </a:solidFill>
                <a:effectLst/>
                <a:latin typeface="Calibri" pitchFamily="34" charset="0"/>
                <a:cs typeface="Calibri" pitchFamily="34" charset="0"/>
              </a:rPr>
              <a:t>Conclusions</a:t>
            </a:r>
          </a:p>
        </p:txBody>
      </p:sp>
      <p:sp>
        <p:nvSpPr>
          <p:cNvPr id="3" name="Content Placeholder 2"/>
          <p:cNvSpPr>
            <a:spLocks noGrp="1"/>
          </p:cNvSpPr>
          <p:nvPr>
            <p:ph idx="1"/>
          </p:nvPr>
        </p:nvSpPr>
        <p:spPr>
          <a:xfrm>
            <a:off x="457200" y="1187624"/>
            <a:ext cx="8496944" cy="5517231"/>
          </a:xfrm>
        </p:spPr>
        <p:txBody>
          <a:bodyPr>
            <a:noAutofit/>
          </a:bodyPr>
          <a:lstStyle/>
          <a:p>
            <a:pPr marL="870966" lvl="1">
              <a:lnSpc>
                <a:spcPct val="150000"/>
              </a:lnSpc>
            </a:pPr>
            <a:r>
              <a:rPr lang="fr-FR" sz="1600" dirty="0" smtClean="0">
                <a:solidFill>
                  <a:schemeClr val="bg1">
                    <a:lumMod val="50000"/>
                  </a:schemeClr>
                </a:solidFill>
                <a:latin typeface="Calibri" pitchFamily="34" charset="0"/>
                <a:cs typeface="Calibri" pitchFamily="34" charset="0"/>
              </a:rPr>
              <a:t>The </a:t>
            </a:r>
            <a:r>
              <a:rPr lang="en-GB" sz="1600" dirty="0" smtClean="0">
                <a:solidFill>
                  <a:schemeClr val="bg1">
                    <a:lumMod val="50000"/>
                  </a:schemeClr>
                </a:solidFill>
                <a:latin typeface="Calibri" pitchFamily="34" charset="0"/>
                <a:cs typeface="Calibri" pitchFamily="34" charset="0"/>
              </a:rPr>
              <a:t>discovery</a:t>
            </a:r>
            <a:r>
              <a:rPr lang="fr-FR" sz="1600" dirty="0" smtClean="0">
                <a:solidFill>
                  <a:schemeClr val="bg1">
                    <a:lumMod val="50000"/>
                  </a:schemeClr>
                </a:solidFill>
                <a:latin typeface="Calibri" pitchFamily="34" charset="0"/>
                <a:cs typeface="Calibri" pitchFamily="34" charset="0"/>
              </a:rPr>
              <a:t> of a </a:t>
            </a:r>
            <a:r>
              <a:rPr lang="en-GB" sz="1600" dirty="0" smtClean="0">
                <a:solidFill>
                  <a:schemeClr val="bg1">
                    <a:lumMod val="50000"/>
                  </a:schemeClr>
                </a:solidFill>
                <a:latin typeface="Calibri" pitchFamily="34" charset="0"/>
                <a:cs typeface="Calibri" pitchFamily="34" charset="0"/>
              </a:rPr>
              <a:t>severe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anomaly</a:t>
            </a:r>
            <a:r>
              <a:rPr lang="fr-FR" sz="1600" dirty="0" smtClean="0">
                <a:solidFill>
                  <a:schemeClr val="bg1">
                    <a:lumMod val="50000"/>
                  </a:schemeClr>
                </a:solidFill>
                <a:latin typeface="Calibri" pitchFamily="34" charset="0"/>
                <a:cs typeface="Calibri" pitchFamily="34" charset="0"/>
              </a:rPr>
              <a:t> at </a:t>
            </a:r>
            <a:r>
              <a:rPr lang="en-GB" sz="1600" dirty="0" smtClean="0">
                <a:solidFill>
                  <a:schemeClr val="bg1">
                    <a:lumMod val="50000"/>
                  </a:schemeClr>
                </a:solidFill>
                <a:latin typeface="Calibri" pitchFamily="34" charset="0"/>
                <a:cs typeface="Calibri" pitchFamily="34" charset="0"/>
              </a:rPr>
              <a:t>birth</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represents</a:t>
            </a:r>
            <a:r>
              <a:rPr lang="fr-FR" sz="1600" dirty="0" smtClean="0">
                <a:solidFill>
                  <a:schemeClr val="bg1">
                    <a:lumMod val="50000"/>
                  </a:schemeClr>
                </a:solidFill>
                <a:latin typeface="Calibri" pitchFamily="34" charset="0"/>
                <a:cs typeface="Calibri" pitchFamily="34" charset="0"/>
              </a:rPr>
              <a:t> an important  challenge for </a:t>
            </a:r>
            <a:r>
              <a:rPr lang="en-GB" sz="1600" dirty="0" smtClean="0">
                <a:solidFill>
                  <a:schemeClr val="bg1">
                    <a:lumMod val="50000"/>
                  </a:schemeClr>
                </a:solidFill>
                <a:latin typeface="Calibri" pitchFamily="34" charset="0"/>
                <a:cs typeface="Calibri" pitchFamily="34" charset="0"/>
              </a:rPr>
              <a:t>women</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leading</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significant</a:t>
            </a:r>
            <a:r>
              <a:rPr lang="fr-FR" sz="1600" dirty="0" smtClean="0">
                <a:solidFill>
                  <a:schemeClr val="bg1">
                    <a:lumMod val="50000"/>
                  </a:schemeClr>
                </a:solidFill>
                <a:latin typeface="Calibri" pitchFamily="34" charset="0"/>
                <a:cs typeface="Calibri" pitchFamily="34" charset="0"/>
              </a:rPr>
              <a:t> changes to </a:t>
            </a:r>
            <a:r>
              <a:rPr lang="en-GB" sz="1600" dirty="0" smtClean="0">
                <a:solidFill>
                  <a:schemeClr val="bg1">
                    <a:lumMod val="50000"/>
                  </a:schemeClr>
                </a:solidFill>
                <a:latin typeface="Calibri" pitchFamily="34" charset="0"/>
                <a:cs typeface="Calibri" pitchFamily="34" charset="0"/>
              </a:rPr>
              <a:t>their</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sense</a:t>
            </a:r>
            <a:r>
              <a:rPr lang="fr-FR" sz="1600" dirty="0" smtClean="0">
                <a:solidFill>
                  <a:schemeClr val="bg1">
                    <a:lumMod val="50000"/>
                  </a:schemeClr>
                </a:solidFill>
                <a:latin typeface="Calibri" pitchFamily="34" charset="0"/>
                <a:cs typeface="Calibri" pitchFamily="34" charset="0"/>
              </a:rPr>
              <a:t> of self</a:t>
            </a:r>
          </a:p>
          <a:p>
            <a:pPr marL="870966" lvl="1">
              <a:lnSpc>
                <a:spcPct val="150000"/>
              </a:lnSpc>
            </a:pPr>
            <a:r>
              <a:rPr lang="fr-FR" sz="1600" dirty="0" smtClean="0">
                <a:solidFill>
                  <a:schemeClr val="bg1">
                    <a:lumMod val="50000"/>
                  </a:schemeClr>
                </a:solidFill>
                <a:latin typeface="Calibri" pitchFamily="34" charset="0"/>
                <a:cs typeface="Calibri" pitchFamily="34" charset="0"/>
              </a:rPr>
              <a:t>It </a:t>
            </a:r>
            <a:r>
              <a:rPr lang="en-GB" sz="1600" dirty="0" smtClean="0">
                <a:solidFill>
                  <a:schemeClr val="bg1">
                    <a:lumMod val="50000"/>
                  </a:schemeClr>
                </a:solidFill>
                <a:latin typeface="Calibri" pitchFamily="34" charset="0"/>
                <a:cs typeface="Calibri" pitchFamily="34" charset="0"/>
              </a:rPr>
              <a:t>also</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signals</a:t>
            </a:r>
            <a:r>
              <a:rPr lang="fr-FR" sz="1600" dirty="0" smtClean="0">
                <a:solidFill>
                  <a:schemeClr val="bg1">
                    <a:lumMod val="50000"/>
                  </a:schemeClr>
                </a:solidFill>
                <a:latin typeface="Calibri" pitchFamily="34" charset="0"/>
                <a:cs typeface="Calibri" pitchFamily="34" charset="0"/>
              </a:rPr>
              <a:t> a brutal transition to a world of ‘</a:t>
            </a:r>
            <a:r>
              <a:rPr lang="en-GB" sz="1600" dirty="0" smtClean="0">
                <a:solidFill>
                  <a:schemeClr val="bg1">
                    <a:lumMod val="50000"/>
                  </a:schemeClr>
                </a:solidFill>
                <a:latin typeface="Calibri" pitchFamily="34" charset="0"/>
                <a:cs typeface="Calibri" pitchFamily="34" charset="0"/>
              </a:rPr>
              <a:t>difference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permanently</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alters</a:t>
            </a:r>
            <a:r>
              <a:rPr lang="fr-FR" sz="1600" dirty="0" smtClean="0">
                <a:solidFill>
                  <a:schemeClr val="bg1">
                    <a:lumMod val="50000"/>
                  </a:schemeClr>
                </a:solidFill>
                <a:latin typeface="Calibri" pitchFamily="34" charset="0"/>
                <a:cs typeface="Calibri" pitchFamily="34" charset="0"/>
              </a:rPr>
              <a:t> the </a:t>
            </a:r>
            <a:r>
              <a:rPr lang="en-GB" sz="1600" dirty="0" smtClean="0">
                <a:solidFill>
                  <a:schemeClr val="bg1">
                    <a:lumMod val="50000"/>
                  </a:schemeClr>
                </a:solidFill>
                <a:latin typeface="Calibri" pitchFamily="34" charset="0"/>
                <a:cs typeface="Calibri" pitchFamily="34" charset="0"/>
              </a:rPr>
              <a:t>family</a:t>
            </a:r>
            <a:r>
              <a:rPr lang="fr-FR" sz="1600" dirty="0" smtClean="0">
                <a:solidFill>
                  <a:schemeClr val="bg1">
                    <a:lumMod val="50000"/>
                  </a:schemeClr>
                </a:solidFill>
                <a:latin typeface="Calibri" pitchFamily="34" charset="0"/>
                <a:cs typeface="Calibri" pitchFamily="34" charset="0"/>
              </a:rPr>
              <a:t>  narrative, and impacts </a:t>
            </a:r>
            <a:r>
              <a:rPr lang="en-GB" sz="1600" dirty="0" smtClean="0">
                <a:solidFill>
                  <a:schemeClr val="bg1">
                    <a:lumMod val="50000"/>
                  </a:schemeClr>
                </a:solidFill>
                <a:latin typeface="Calibri" pitchFamily="34" charset="0"/>
                <a:cs typeface="Calibri" pitchFamily="34" charset="0"/>
              </a:rPr>
              <a:t>upon</a:t>
            </a:r>
            <a:r>
              <a:rPr lang="fr-FR" sz="1600" dirty="0" smtClean="0">
                <a:solidFill>
                  <a:schemeClr val="bg1">
                    <a:lumMod val="50000"/>
                  </a:schemeClr>
                </a:solidFill>
                <a:latin typeface="Calibri" pitchFamily="34" charset="0"/>
                <a:cs typeface="Calibri" pitchFamily="34" charset="0"/>
              </a:rPr>
              <a:t> the </a:t>
            </a:r>
            <a:r>
              <a:rPr lang="en-GB" sz="1600" dirty="0" smtClean="0">
                <a:solidFill>
                  <a:schemeClr val="bg1">
                    <a:lumMod val="50000"/>
                  </a:schemeClr>
                </a:solidFill>
                <a:latin typeface="Calibri" pitchFamily="34" charset="0"/>
                <a:cs typeface="Calibri" pitchFamily="34" charset="0"/>
              </a:rPr>
              <a:t>way</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women</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anticipate</a:t>
            </a:r>
            <a:r>
              <a:rPr lang="fr-FR" sz="1600" dirty="0" smtClean="0">
                <a:solidFill>
                  <a:schemeClr val="bg1">
                    <a:lumMod val="50000"/>
                  </a:schemeClr>
                </a:solidFill>
                <a:latin typeface="Calibri" pitchFamily="34" charset="0"/>
                <a:cs typeface="Calibri" pitchFamily="34" charset="0"/>
              </a:rPr>
              <a:t> the future </a:t>
            </a:r>
          </a:p>
          <a:p>
            <a:pPr marL="870966" lvl="1">
              <a:lnSpc>
                <a:spcPct val="150000"/>
              </a:lnSpc>
            </a:pPr>
            <a:r>
              <a:rPr lang="fr-FR" sz="1600" dirty="0" smtClean="0">
                <a:solidFill>
                  <a:schemeClr val="bg1">
                    <a:lumMod val="50000"/>
                  </a:schemeClr>
                </a:solidFill>
                <a:latin typeface="Calibri" pitchFamily="34" charset="0"/>
                <a:cs typeface="Calibri" pitchFamily="34" charset="0"/>
              </a:rPr>
              <a:t>It </a:t>
            </a:r>
            <a:r>
              <a:rPr lang="en-GB" sz="1600" dirty="0" smtClean="0">
                <a:solidFill>
                  <a:schemeClr val="bg1">
                    <a:lumMod val="50000"/>
                  </a:schemeClr>
                </a:solidFill>
                <a:latin typeface="Calibri" pitchFamily="34" charset="0"/>
                <a:cs typeface="Calibri" pitchFamily="34" charset="0"/>
              </a:rPr>
              <a:t>also</a:t>
            </a:r>
            <a:r>
              <a:rPr lang="fr-FR" sz="1600" dirty="0" smtClean="0">
                <a:solidFill>
                  <a:schemeClr val="bg1">
                    <a:lumMod val="50000"/>
                  </a:schemeClr>
                </a:solidFill>
                <a:latin typeface="Calibri" pitchFamily="34" charset="0"/>
                <a:cs typeface="Calibri" pitchFamily="34" charset="0"/>
              </a:rPr>
              <a:t> triggers </a:t>
            </a:r>
            <a:r>
              <a:rPr lang="en-GB" sz="1600" dirty="0" smtClean="0">
                <a:solidFill>
                  <a:schemeClr val="bg1">
                    <a:lumMod val="50000"/>
                  </a:schemeClr>
                </a:solidFill>
                <a:latin typeface="Calibri" pitchFamily="34" charset="0"/>
                <a:cs typeface="Calibri" pitchFamily="34" charset="0"/>
              </a:rPr>
              <a:t>general</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reflexions</a:t>
            </a:r>
            <a:r>
              <a:rPr lang="fr-FR" sz="1600" dirty="0" smtClean="0">
                <a:solidFill>
                  <a:schemeClr val="bg1">
                    <a:lumMod val="50000"/>
                  </a:schemeClr>
                </a:solidFill>
                <a:latin typeface="Calibri" pitchFamily="34" charset="0"/>
                <a:cs typeface="Calibri" pitchFamily="34" charset="0"/>
              </a:rPr>
              <a:t> on the </a:t>
            </a:r>
            <a:r>
              <a:rPr lang="en-GB" sz="1600" dirty="0" smtClean="0">
                <a:solidFill>
                  <a:schemeClr val="bg1">
                    <a:lumMod val="50000"/>
                  </a:schemeClr>
                </a:solidFill>
                <a:latin typeface="Calibri" pitchFamily="34" charset="0"/>
                <a:cs typeface="Calibri" pitchFamily="34" charset="0"/>
              </a:rPr>
              <a:t>practice/malpractice</a:t>
            </a:r>
            <a:r>
              <a:rPr lang="fr-FR" sz="1600" dirty="0" smtClean="0">
                <a:solidFill>
                  <a:schemeClr val="bg1">
                    <a:lumMod val="50000"/>
                  </a:schemeClr>
                </a:solidFill>
                <a:latin typeface="Calibri" pitchFamily="34" charset="0"/>
                <a:cs typeface="Calibri" pitchFamily="34" charset="0"/>
              </a:rPr>
              <a:t> of </a:t>
            </a:r>
            <a:r>
              <a:rPr lang="en-GB" sz="1600" dirty="0" smtClean="0">
                <a:solidFill>
                  <a:schemeClr val="bg1">
                    <a:lumMod val="50000"/>
                  </a:schemeClr>
                </a:solidFill>
                <a:latin typeface="Calibri" pitchFamily="34" charset="0"/>
                <a:cs typeface="Calibri" pitchFamily="34" charset="0"/>
              </a:rPr>
              <a:t>prenatal</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diagnosis</a:t>
            </a:r>
          </a:p>
          <a:p>
            <a:pPr marL="870966" lvl="1">
              <a:lnSpc>
                <a:spcPct val="150000"/>
              </a:lnSpc>
            </a:pPr>
            <a:r>
              <a:rPr lang="fr-FR" sz="1600" dirty="0" smtClean="0">
                <a:solidFill>
                  <a:schemeClr val="bg1">
                    <a:lumMod val="50000"/>
                  </a:schemeClr>
                </a:solidFill>
                <a:latin typeface="Calibri" pitchFamily="34" charset="0"/>
                <a:cs typeface="Calibri" pitchFamily="34" charset="0"/>
              </a:rPr>
              <a:t>Our </a:t>
            </a:r>
            <a:r>
              <a:rPr lang="en-GB" sz="1600" dirty="0" smtClean="0">
                <a:solidFill>
                  <a:schemeClr val="bg1">
                    <a:lumMod val="50000"/>
                  </a:schemeClr>
                </a:solidFill>
                <a:latin typeface="Calibri" pitchFamily="34" charset="0"/>
                <a:cs typeface="Calibri" pitchFamily="34" charset="0"/>
              </a:rPr>
              <a:t>study</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findings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indicate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that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when</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women</a:t>
            </a:r>
            <a:r>
              <a:rPr lang="fr-FR" sz="1600" dirty="0" smtClean="0">
                <a:solidFill>
                  <a:schemeClr val="bg1">
                    <a:lumMod val="50000"/>
                  </a:schemeClr>
                </a:solidFill>
                <a:latin typeface="Calibri" pitchFamily="34" charset="0"/>
                <a:cs typeface="Calibri" pitchFamily="34" charset="0"/>
              </a:rPr>
              <a:t> are </a:t>
            </a:r>
            <a:r>
              <a:rPr lang="en-GB" sz="1600" dirty="0" smtClean="0">
                <a:solidFill>
                  <a:schemeClr val="bg1">
                    <a:lumMod val="50000"/>
                  </a:schemeClr>
                </a:solidFill>
                <a:latin typeface="Calibri" pitchFamily="34" charset="0"/>
                <a:cs typeface="Calibri" pitchFamily="34" charset="0"/>
              </a:rPr>
              <a:t>confronted</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with</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this</a:t>
            </a:r>
            <a:r>
              <a:rPr lang="fr-FR" sz="1600" dirty="0" smtClean="0">
                <a:solidFill>
                  <a:schemeClr val="bg1">
                    <a:lumMod val="50000"/>
                  </a:schemeClr>
                </a:solidFill>
                <a:latin typeface="Calibri" pitchFamily="34" charset="0"/>
                <a:cs typeface="Calibri" pitchFamily="34" charset="0"/>
              </a:rPr>
              <a:t> new situation, </a:t>
            </a:r>
            <a:r>
              <a:rPr lang="en-GB" sz="1600" dirty="0" smtClean="0">
                <a:solidFill>
                  <a:schemeClr val="bg1">
                    <a:lumMod val="50000"/>
                  </a:schemeClr>
                </a:solidFill>
                <a:latin typeface="Calibri" pitchFamily="34" charset="0"/>
                <a:cs typeface="Calibri" pitchFamily="34" charset="0"/>
              </a:rPr>
              <a:t>they</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develop</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strategies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enabling</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them</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adapt</a:t>
            </a:r>
            <a:r>
              <a:rPr lang="fr-FR" sz="1600" dirty="0" smtClean="0">
                <a:solidFill>
                  <a:schemeClr val="bg1">
                    <a:lumMod val="50000"/>
                  </a:schemeClr>
                </a:solidFill>
                <a:latin typeface="Calibri" pitchFamily="34" charset="0"/>
                <a:cs typeface="Calibri" pitchFamily="34" charset="0"/>
              </a:rPr>
              <a:t> to, and to </a:t>
            </a:r>
            <a:r>
              <a:rPr lang="en-GB" sz="1600" dirty="0" smtClean="0">
                <a:solidFill>
                  <a:schemeClr val="bg1">
                    <a:lumMod val="50000"/>
                  </a:schemeClr>
                </a:solidFill>
                <a:latin typeface="Calibri" pitchFamily="34" charset="0"/>
                <a:cs typeface="Calibri" pitchFamily="34" charset="0"/>
              </a:rPr>
              <a:t>some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degree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accept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their</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predicament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whilst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regaining</a:t>
            </a:r>
            <a:r>
              <a:rPr lang="fr-FR" sz="1600" dirty="0" smtClean="0">
                <a:solidFill>
                  <a:schemeClr val="bg1">
                    <a:lumMod val="50000"/>
                  </a:schemeClr>
                </a:solidFill>
                <a:latin typeface="Calibri" pitchFamily="34" charset="0"/>
                <a:cs typeface="Calibri" pitchFamily="34" charset="0"/>
              </a:rPr>
              <a:t> a certain </a:t>
            </a:r>
            <a:r>
              <a:rPr lang="en-GB" sz="1600" dirty="0" smtClean="0">
                <a:solidFill>
                  <a:schemeClr val="bg1">
                    <a:lumMod val="50000"/>
                  </a:schemeClr>
                </a:solidFill>
                <a:latin typeface="Calibri" pitchFamily="34" charset="0"/>
                <a:cs typeface="Calibri" pitchFamily="34" charset="0"/>
              </a:rPr>
              <a:t>degree</a:t>
            </a:r>
            <a:r>
              <a:rPr lang="fr-FR" sz="1600" dirty="0" smtClean="0">
                <a:solidFill>
                  <a:schemeClr val="bg1">
                    <a:lumMod val="50000"/>
                  </a:schemeClr>
                </a:solidFill>
                <a:latin typeface="Calibri" pitchFamily="34" charset="0"/>
                <a:cs typeface="Calibri" pitchFamily="34" charset="0"/>
              </a:rPr>
              <a:t> of control over the situation</a:t>
            </a:r>
          </a:p>
          <a:p>
            <a:pPr marL="870966" lvl="1">
              <a:lnSpc>
                <a:spcPct val="150000"/>
              </a:lnSpc>
            </a:pPr>
            <a:r>
              <a:rPr lang="en-GB" sz="1600" dirty="0" smtClean="0">
                <a:solidFill>
                  <a:schemeClr val="bg1">
                    <a:lumMod val="50000"/>
                  </a:schemeClr>
                </a:solidFill>
                <a:latin typeface="Calibri" pitchFamily="34" charset="0"/>
                <a:cs typeface="Calibri" pitchFamily="34" charset="0"/>
              </a:rPr>
              <a:t>Women’s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relationships</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professionals</a:t>
            </a:r>
            <a:r>
              <a:rPr lang="fr-FR" sz="1600" dirty="0" smtClean="0">
                <a:solidFill>
                  <a:schemeClr val="bg1">
                    <a:lumMod val="50000"/>
                  </a:schemeClr>
                </a:solidFill>
                <a:latin typeface="Calibri" pitchFamily="34" charset="0"/>
                <a:cs typeface="Calibri" pitchFamily="34" charset="0"/>
              </a:rPr>
              <a:t> are </a:t>
            </a:r>
            <a:r>
              <a:rPr lang="en-GB" sz="1600" dirty="0" smtClean="0">
                <a:solidFill>
                  <a:schemeClr val="bg1">
                    <a:lumMod val="50000"/>
                  </a:schemeClr>
                </a:solidFill>
                <a:latin typeface="Calibri" pitchFamily="34" charset="0"/>
                <a:cs typeface="Calibri" pitchFamily="34" charset="0"/>
              </a:rPr>
              <a:t>complex</a:t>
            </a:r>
            <a:r>
              <a:rPr lang="fr-FR" sz="1600" dirty="0" smtClean="0">
                <a:solidFill>
                  <a:schemeClr val="bg1">
                    <a:lumMod val="50000"/>
                  </a:schemeClr>
                </a:solidFill>
                <a:latin typeface="Calibri" pitchFamily="34" charset="0"/>
                <a:cs typeface="Calibri" pitchFamily="34" charset="0"/>
              </a:rPr>
              <a:t> and ambivalent but </a:t>
            </a:r>
            <a:r>
              <a:rPr lang="en-GB" sz="1600" dirty="0" smtClean="0">
                <a:solidFill>
                  <a:schemeClr val="bg1">
                    <a:lumMod val="50000"/>
                  </a:schemeClr>
                </a:solidFill>
                <a:latin typeface="Calibri" pitchFamily="34" charset="0"/>
                <a:cs typeface="Calibri" pitchFamily="34" charset="0"/>
              </a:rPr>
              <a:t>also</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encompass</a:t>
            </a:r>
            <a:r>
              <a:rPr lang="fr-FR" sz="1600" dirty="0" smtClean="0">
                <a:solidFill>
                  <a:schemeClr val="bg1">
                    <a:lumMod val="50000"/>
                  </a:schemeClr>
                </a:solidFill>
                <a:latin typeface="Calibri" pitchFamily="34" charset="0"/>
                <a:cs typeface="Calibri" pitchFamily="34" charset="0"/>
              </a:rPr>
              <a:t> feelings of </a:t>
            </a:r>
            <a:r>
              <a:rPr lang="en-GB" sz="1600" dirty="0" smtClean="0">
                <a:solidFill>
                  <a:schemeClr val="bg1">
                    <a:lumMod val="50000"/>
                  </a:schemeClr>
                </a:solidFill>
                <a:latin typeface="Calibri" pitchFamily="34" charset="0"/>
                <a:cs typeface="Calibri" pitchFamily="34" charset="0"/>
              </a:rPr>
              <a:t>loyalty</a:t>
            </a:r>
            <a:r>
              <a:rPr lang="fr-FR" sz="1600" dirty="0" smtClean="0">
                <a:solidFill>
                  <a:schemeClr val="bg1">
                    <a:lumMod val="50000"/>
                  </a:schemeClr>
                </a:solidFill>
                <a:latin typeface="Calibri" pitchFamily="34" charset="0"/>
                <a:cs typeface="Calibri" pitchFamily="34" charset="0"/>
              </a:rPr>
              <a:t> and </a:t>
            </a:r>
            <a:r>
              <a:rPr lang="en-GB" sz="1600" dirty="0" smtClean="0">
                <a:solidFill>
                  <a:schemeClr val="bg1">
                    <a:lumMod val="50000"/>
                  </a:schemeClr>
                </a:solidFill>
                <a:latin typeface="Calibri" pitchFamily="34" charset="0"/>
                <a:cs typeface="Calibri" pitchFamily="34" charset="0"/>
              </a:rPr>
              <a:t>attachment</a:t>
            </a:r>
            <a:r>
              <a:rPr lang="fr-FR" sz="1600" dirty="0" smtClean="0">
                <a:solidFill>
                  <a:schemeClr val="bg1">
                    <a:lumMod val="50000"/>
                  </a:schemeClr>
                </a:solidFill>
                <a:latin typeface="Calibri" pitchFamily="34" charset="0"/>
                <a:cs typeface="Calibri" pitchFamily="34" charset="0"/>
              </a:rPr>
              <a:t> </a:t>
            </a:r>
          </a:p>
          <a:p>
            <a:pPr marL="870966" lvl="1">
              <a:lnSpc>
                <a:spcPct val="150000"/>
              </a:lnSpc>
            </a:pPr>
            <a:r>
              <a:rPr lang="en-GB" sz="1600" dirty="0" smtClean="0">
                <a:solidFill>
                  <a:schemeClr val="bg1">
                    <a:lumMod val="50000"/>
                  </a:schemeClr>
                </a:solidFill>
                <a:latin typeface="Calibri" pitchFamily="34" charset="0"/>
                <a:cs typeface="Calibri" pitchFamily="34" charset="0"/>
              </a:rPr>
              <a:t>Despite</a:t>
            </a:r>
            <a:r>
              <a:rPr lang="fr-FR" sz="1600" dirty="0" smtClean="0">
                <a:solidFill>
                  <a:schemeClr val="bg1">
                    <a:lumMod val="50000"/>
                  </a:schemeClr>
                </a:solidFill>
                <a:latin typeface="Calibri" pitchFamily="34" charset="0"/>
                <a:cs typeface="Calibri" pitchFamily="34" charset="0"/>
              </a:rPr>
              <a:t> the </a:t>
            </a:r>
            <a:r>
              <a:rPr lang="en-GB" sz="1600" dirty="0" smtClean="0">
                <a:solidFill>
                  <a:schemeClr val="bg1">
                    <a:lumMod val="50000"/>
                  </a:schemeClr>
                </a:solidFill>
                <a:latin typeface="Calibri" pitchFamily="34" charset="0"/>
                <a:cs typeface="Calibri" pitchFamily="34" charset="0"/>
              </a:rPr>
              <a:t>initial</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trauma</a:t>
            </a:r>
            <a:r>
              <a:rPr lang="fr-FR" sz="1600" dirty="0" smtClean="0">
                <a:solidFill>
                  <a:schemeClr val="bg1">
                    <a:lumMod val="50000"/>
                  </a:schemeClr>
                </a:solidFill>
                <a:latin typeface="Calibri" pitchFamily="34" charset="0"/>
                <a:cs typeface="Calibri" pitchFamily="34" charset="0"/>
              </a:rPr>
              <a:t> of </a:t>
            </a:r>
            <a:r>
              <a:rPr lang="en-GB" sz="1600" dirty="0" smtClean="0">
                <a:solidFill>
                  <a:schemeClr val="bg1">
                    <a:lumMod val="50000"/>
                  </a:schemeClr>
                </a:solidFill>
                <a:latin typeface="Calibri" pitchFamily="34" charset="0"/>
                <a:cs typeface="Calibri" pitchFamily="34" charset="0"/>
              </a:rPr>
              <a:t>finding</a:t>
            </a:r>
            <a:r>
              <a:rPr lang="fr-FR" sz="1600" dirty="0" smtClean="0">
                <a:solidFill>
                  <a:schemeClr val="bg1">
                    <a:lumMod val="50000"/>
                  </a:schemeClr>
                </a:solidFill>
                <a:latin typeface="Calibri" pitchFamily="34" charset="0"/>
                <a:cs typeface="Calibri" pitchFamily="34" charset="0"/>
              </a:rPr>
              <a:t> out about the </a:t>
            </a:r>
            <a:r>
              <a:rPr lang="en-GB" sz="1600" dirty="0" smtClean="0">
                <a:solidFill>
                  <a:schemeClr val="bg1">
                    <a:lumMod val="50000"/>
                  </a:schemeClr>
                </a:solidFill>
                <a:latin typeface="Calibri" pitchFamily="34" charset="0"/>
                <a:cs typeface="Calibri" pitchFamily="34" charset="0"/>
              </a:rPr>
              <a:t>anomaly</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women</a:t>
            </a:r>
            <a:r>
              <a:rPr lang="fr-FR" sz="1600" dirty="0" smtClean="0">
                <a:solidFill>
                  <a:schemeClr val="bg1">
                    <a:lumMod val="50000"/>
                  </a:schemeClr>
                </a:solidFill>
                <a:latin typeface="Calibri" pitchFamily="34" charset="0"/>
                <a:cs typeface="Calibri" pitchFamily="34" charset="0"/>
              </a:rPr>
              <a:t> are </a:t>
            </a:r>
            <a:r>
              <a:rPr lang="en-GB" sz="1600" dirty="0" smtClean="0">
                <a:solidFill>
                  <a:schemeClr val="bg1">
                    <a:lumMod val="50000"/>
                  </a:schemeClr>
                </a:solidFill>
                <a:latin typeface="Calibri" pitchFamily="34" charset="0"/>
                <a:cs typeface="Calibri" pitchFamily="34" charset="0"/>
              </a:rPr>
              <a:t>grateful</a:t>
            </a:r>
            <a:r>
              <a:rPr lang="fr-FR" sz="1600" dirty="0" smtClean="0">
                <a:solidFill>
                  <a:schemeClr val="bg1">
                    <a:lumMod val="50000"/>
                  </a:schemeClr>
                </a:solidFill>
                <a:latin typeface="Calibri" pitchFamily="34" charset="0"/>
                <a:cs typeface="Calibri" pitchFamily="34" charset="0"/>
              </a:rPr>
              <a:t> at the </a:t>
            </a:r>
            <a:r>
              <a:rPr lang="en-GB" sz="1600" dirty="0" smtClean="0">
                <a:solidFill>
                  <a:schemeClr val="bg1">
                    <a:lumMod val="50000"/>
                  </a:schemeClr>
                </a:solidFill>
                <a:latin typeface="Calibri" pitchFamily="34" charset="0"/>
                <a:cs typeface="Calibri" pitchFamily="34" charset="0"/>
              </a:rPr>
              <a:t>opportunity</a:t>
            </a:r>
            <a:r>
              <a:rPr lang="fr-FR" sz="1600" dirty="0" smtClean="0">
                <a:solidFill>
                  <a:schemeClr val="bg1">
                    <a:lumMod val="50000"/>
                  </a:schemeClr>
                </a:solidFill>
                <a:latin typeface="Calibri" pitchFamily="34" charset="0"/>
                <a:cs typeface="Calibri" pitchFamily="34" charset="0"/>
              </a:rPr>
              <a:t> to know </a:t>
            </a:r>
            <a:r>
              <a:rPr lang="en-GB" sz="1600" dirty="0" smtClean="0">
                <a:solidFill>
                  <a:schemeClr val="bg1">
                    <a:lumMod val="50000"/>
                  </a:schemeClr>
                </a:solidFill>
                <a:latin typeface="Calibri" pitchFamily="34" charset="0"/>
                <a:cs typeface="Calibri" pitchFamily="34" charset="0"/>
              </a:rPr>
              <a:t>their</a:t>
            </a:r>
            <a:r>
              <a:rPr lang="fr-FR" sz="1600" dirty="0" smtClean="0">
                <a:solidFill>
                  <a:schemeClr val="bg1">
                    <a:lumMod val="50000"/>
                  </a:schemeClr>
                </a:solidFill>
                <a:latin typeface="Calibri" pitchFamily="34" charset="0"/>
                <a:cs typeface="Calibri" pitchFamily="34" charset="0"/>
              </a:rPr>
              <a:t> baby</a:t>
            </a:r>
          </a:p>
        </p:txBody>
      </p:sp>
    </p:spTree>
    <p:extLst>
      <p:ext uri="{BB962C8B-B14F-4D97-AF65-F5344CB8AC3E}">
        <p14:creationId xmlns:p14="http://schemas.microsoft.com/office/powerpoint/2010/main" val="40204027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44624"/>
            <a:ext cx="8229600" cy="1143000"/>
          </a:xfrm>
        </p:spPr>
        <p:txBody>
          <a:bodyPr>
            <a:normAutofit/>
          </a:bodyPr>
          <a:lstStyle/>
          <a:p>
            <a:r>
              <a:rPr lang="en-GB" sz="4000" b="1" dirty="0">
                <a:solidFill>
                  <a:schemeClr val="bg1">
                    <a:lumMod val="50000"/>
                  </a:schemeClr>
                </a:solidFill>
                <a:effectLst/>
                <a:latin typeface="Calibri" pitchFamily="34" charset="0"/>
                <a:cs typeface="Calibri" pitchFamily="34" charset="0"/>
              </a:rPr>
              <a:t>Conclusions</a:t>
            </a:r>
          </a:p>
        </p:txBody>
      </p:sp>
      <p:sp>
        <p:nvSpPr>
          <p:cNvPr id="3" name="Content Placeholder 2"/>
          <p:cNvSpPr>
            <a:spLocks noGrp="1"/>
          </p:cNvSpPr>
          <p:nvPr>
            <p:ph idx="1"/>
          </p:nvPr>
        </p:nvSpPr>
        <p:spPr>
          <a:xfrm>
            <a:off x="457200" y="1187624"/>
            <a:ext cx="8496944" cy="5517231"/>
          </a:xfrm>
        </p:spPr>
        <p:txBody>
          <a:bodyPr>
            <a:noAutofit/>
          </a:bodyPr>
          <a:lstStyle/>
          <a:p>
            <a:pPr marL="870966" lvl="1">
              <a:lnSpc>
                <a:spcPct val="150000"/>
              </a:lnSpc>
            </a:pPr>
            <a:r>
              <a:rPr lang="en-GB" sz="1600" dirty="0" smtClean="0">
                <a:solidFill>
                  <a:schemeClr val="bg1">
                    <a:lumMod val="50000"/>
                  </a:schemeClr>
                </a:solidFill>
                <a:latin typeface="Calibri" pitchFamily="34" charset="0"/>
                <a:cs typeface="Calibri" pitchFamily="34" charset="0"/>
              </a:rPr>
              <a:t>Women</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share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with</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professionals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some</a:t>
            </a:r>
            <a:r>
              <a:rPr lang="fr-FR" sz="1600" dirty="0" smtClean="0">
                <a:solidFill>
                  <a:schemeClr val="bg1">
                    <a:lumMod val="50000"/>
                  </a:schemeClr>
                </a:solidFill>
                <a:latin typeface="Calibri" pitchFamily="34" charset="0"/>
                <a:cs typeface="Calibri" pitchFamily="34" charset="0"/>
              </a:rPr>
              <a:t> life-</a:t>
            </a:r>
            <a:r>
              <a:rPr lang="en-GB" sz="1600" dirty="0" smtClean="0">
                <a:solidFill>
                  <a:schemeClr val="bg1">
                    <a:lumMod val="50000"/>
                  </a:schemeClr>
                </a:solidFill>
                <a:latin typeface="Calibri" pitchFamily="34" charset="0"/>
                <a:cs typeface="Calibri" pitchFamily="34" charset="0"/>
              </a:rPr>
              <a:t>defining</a:t>
            </a:r>
            <a:r>
              <a:rPr lang="fr-FR" sz="1600" dirty="0" smtClean="0">
                <a:solidFill>
                  <a:schemeClr val="bg1">
                    <a:lumMod val="50000"/>
                  </a:schemeClr>
                </a:solidFill>
                <a:latin typeface="Calibri" pitchFamily="34" charset="0"/>
                <a:cs typeface="Calibri" pitchFamily="34" charset="0"/>
              </a:rPr>
              <a:t> moments and </a:t>
            </a:r>
            <a:r>
              <a:rPr lang="en-GB" sz="1600" dirty="0" smtClean="0">
                <a:solidFill>
                  <a:schemeClr val="bg1">
                    <a:lumMod val="50000"/>
                  </a:schemeClr>
                </a:solidFill>
                <a:latin typeface="Calibri" pitchFamily="34" charset="0"/>
                <a:cs typeface="Calibri" pitchFamily="34" charset="0"/>
              </a:rPr>
              <a:t>it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is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health</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professionals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ability</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respond</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women’s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emotional</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needs</a:t>
            </a:r>
            <a:r>
              <a:rPr lang="fr-FR" sz="1600" dirty="0" smtClean="0">
                <a:solidFill>
                  <a:schemeClr val="bg1">
                    <a:lumMod val="50000"/>
                  </a:schemeClr>
                </a:solidFill>
                <a:latin typeface="Calibri" pitchFamily="34" charset="0"/>
                <a:cs typeface="Calibri" pitchFamily="34" charset="0"/>
              </a:rPr>
              <a:t> more </a:t>
            </a:r>
            <a:r>
              <a:rPr lang="en-GB" sz="1600" dirty="0" smtClean="0">
                <a:solidFill>
                  <a:schemeClr val="bg1">
                    <a:lumMod val="50000"/>
                  </a:schemeClr>
                </a:solidFill>
                <a:latin typeface="Calibri" pitchFamily="34" charset="0"/>
                <a:cs typeface="Calibri" pitchFamily="34" charset="0"/>
              </a:rPr>
              <a:t>than</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their</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technical</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competence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that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matter</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women</a:t>
            </a:r>
            <a:r>
              <a:rPr lang="fr-FR" sz="1600" dirty="0" smtClean="0">
                <a:solidFill>
                  <a:schemeClr val="bg1">
                    <a:lumMod val="50000"/>
                  </a:schemeClr>
                </a:solidFill>
                <a:latin typeface="Calibri" pitchFamily="34" charset="0"/>
                <a:cs typeface="Calibri" pitchFamily="34" charset="0"/>
              </a:rPr>
              <a:t>.</a:t>
            </a:r>
          </a:p>
          <a:p>
            <a:pPr marL="870966" lvl="1">
              <a:lnSpc>
                <a:spcPct val="150000"/>
              </a:lnSpc>
            </a:pPr>
            <a:r>
              <a:rPr lang="en-GB" sz="1600" dirty="0" smtClean="0">
                <a:solidFill>
                  <a:schemeClr val="bg1">
                    <a:lumMod val="50000"/>
                  </a:schemeClr>
                </a:solidFill>
                <a:latin typeface="Calibri" pitchFamily="34" charset="0"/>
                <a:cs typeface="Calibri" pitchFamily="34" charset="0"/>
              </a:rPr>
              <a:t>Despite</a:t>
            </a:r>
            <a:r>
              <a:rPr lang="fr-FR" sz="1600" dirty="0" smtClean="0">
                <a:solidFill>
                  <a:schemeClr val="bg1">
                    <a:lumMod val="50000"/>
                  </a:schemeClr>
                </a:solidFill>
                <a:latin typeface="Calibri" pitchFamily="34" charset="0"/>
                <a:cs typeface="Calibri" pitchFamily="34" charset="0"/>
              </a:rPr>
              <a:t> the </a:t>
            </a:r>
            <a:r>
              <a:rPr lang="en-GB" sz="1600" dirty="0" smtClean="0">
                <a:solidFill>
                  <a:schemeClr val="bg1">
                    <a:lumMod val="50000"/>
                  </a:schemeClr>
                </a:solidFill>
                <a:latin typeface="Calibri" pitchFamily="34" charset="0"/>
                <a:cs typeface="Calibri" pitchFamily="34" charset="0"/>
              </a:rPr>
              <a:t>fact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that</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health</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professionals</a:t>
            </a:r>
            <a:r>
              <a:rPr lang="fr-FR" sz="1600" dirty="0" smtClean="0">
                <a:solidFill>
                  <a:schemeClr val="bg1">
                    <a:lumMod val="50000"/>
                  </a:schemeClr>
                </a:solidFill>
                <a:latin typeface="Calibri" pitchFamily="34" charset="0"/>
                <a:cs typeface="Calibri" pitchFamily="34" charset="0"/>
              </a:rPr>
              <a:t> have </a:t>
            </a:r>
            <a:r>
              <a:rPr lang="en-GB" sz="1600" dirty="0" smtClean="0">
                <a:solidFill>
                  <a:schemeClr val="bg1">
                    <a:lumMod val="50000"/>
                  </a:schemeClr>
                </a:solidFill>
                <a:latin typeface="Calibri" pitchFamily="34" charset="0"/>
                <a:cs typeface="Calibri" pitchFamily="34" charset="0"/>
              </a:rPr>
              <a:t>failed</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detect</a:t>
            </a:r>
            <a:r>
              <a:rPr lang="fr-FR" sz="1600" dirty="0" smtClean="0">
                <a:solidFill>
                  <a:schemeClr val="bg1">
                    <a:lumMod val="50000"/>
                  </a:schemeClr>
                </a:solidFill>
                <a:latin typeface="Calibri" pitchFamily="34" charset="0"/>
                <a:cs typeface="Calibri" pitchFamily="34" charset="0"/>
              </a:rPr>
              <a:t> the </a:t>
            </a:r>
            <a:r>
              <a:rPr lang="en-GB" sz="1600" dirty="0" smtClean="0">
                <a:solidFill>
                  <a:schemeClr val="bg1">
                    <a:lumMod val="50000"/>
                  </a:schemeClr>
                </a:solidFill>
                <a:latin typeface="Calibri" pitchFamily="34" charset="0"/>
                <a:cs typeface="Calibri" pitchFamily="34" charset="0"/>
              </a:rPr>
              <a:t>anomaly</a:t>
            </a:r>
            <a:r>
              <a:rPr lang="fr-FR" sz="1600" dirty="0" smtClean="0">
                <a:solidFill>
                  <a:schemeClr val="bg1">
                    <a:lumMod val="50000"/>
                  </a:schemeClr>
                </a:solidFill>
                <a:latin typeface="Calibri" pitchFamily="34" charset="0"/>
                <a:cs typeface="Calibri" pitchFamily="34" charset="0"/>
              </a:rPr>
              <a:t> in </a:t>
            </a:r>
            <a:r>
              <a:rPr lang="en-GB" sz="1600" dirty="0" smtClean="0">
                <a:solidFill>
                  <a:schemeClr val="bg1">
                    <a:lumMod val="50000"/>
                  </a:schemeClr>
                </a:solidFill>
                <a:latin typeface="Calibri" pitchFamily="34" charset="0"/>
                <a:cs typeface="Calibri" pitchFamily="34" charset="0"/>
              </a:rPr>
              <a:t>utero</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women</a:t>
            </a:r>
            <a:r>
              <a:rPr lang="fr-FR" sz="1600" dirty="0" smtClean="0">
                <a:solidFill>
                  <a:schemeClr val="bg1">
                    <a:lumMod val="50000"/>
                  </a:schemeClr>
                </a:solidFill>
                <a:latin typeface="Calibri" pitchFamily="34" charset="0"/>
                <a:cs typeface="Calibri" pitchFamily="34" charset="0"/>
              </a:rPr>
              <a:t> tend to </a:t>
            </a:r>
            <a:r>
              <a:rPr lang="en-GB" sz="1600" dirty="0" smtClean="0">
                <a:solidFill>
                  <a:schemeClr val="bg1">
                    <a:lumMod val="50000"/>
                  </a:schemeClr>
                </a:solidFill>
                <a:latin typeface="Calibri" pitchFamily="34" charset="0"/>
                <a:cs typeface="Calibri" pitchFamily="34" charset="0"/>
              </a:rPr>
              <a:t>remain</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loyal</a:t>
            </a:r>
            <a:r>
              <a:rPr lang="fr-FR" sz="1600" dirty="0" smtClean="0">
                <a:solidFill>
                  <a:schemeClr val="bg1">
                    <a:lumMod val="50000"/>
                  </a:schemeClr>
                </a:solidFill>
                <a:latin typeface="Calibri" pitchFamily="34" charset="0"/>
                <a:cs typeface="Calibri" pitchFamily="34" charset="0"/>
              </a:rPr>
              <a:t> to the </a:t>
            </a:r>
            <a:r>
              <a:rPr lang="en-GB" sz="1600" dirty="0" smtClean="0">
                <a:solidFill>
                  <a:schemeClr val="bg1">
                    <a:lumMod val="50000"/>
                  </a:schemeClr>
                </a:solidFill>
                <a:latin typeface="Calibri" pitchFamily="34" charset="0"/>
                <a:cs typeface="Calibri" pitchFamily="34" charset="0"/>
              </a:rPr>
              <a:t>medical</a:t>
            </a:r>
            <a:r>
              <a:rPr lang="fr-FR" sz="1600" dirty="0" smtClean="0">
                <a:solidFill>
                  <a:schemeClr val="bg1">
                    <a:lumMod val="50000"/>
                  </a:schemeClr>
                </a:solidFill>
                <a:latin typeface="Calibri" pitchFamily="34" charset="0"/>
                <a:cs typeface="Calibri" pitchFamily="34" charset="0"/>
              </a:rPr>
              <a:t> team and </a:t>
            </a:r>
            <a:r>
              <a:rPr lang="en-GB" sz="1600" dirty="0" smtClean="0">
                <a:solidFill>
                  <a:schemeClr val="bg1">
                    <a:lumMod val="50000"/>
                  </a:schemeClr>
                </a:solidFill>
                <a:latin typeface="Calibri" pitchFamily="34" charset="0"/>
                <a:cs typeface="Calibri" pitchFamily="34" charset="0"/>
              </a:rPr>
              <a:t>develop</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various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strategies</a:t>
            </a:r>
            <a:r>
              <a:rPr lang="fr-FR" sz="1600" dirty="0" smtClean="0">
                <a:solidFill>
                  <a:schemeClr val="bg1">
                    <a:lumMod val="50000"/>
                  </a:schemeClr>
                </a:solidFill>
                <a:latin typeface="Calibri" pitchFamily="34" charset="0"/>
                <a:cs typeface="Calibri" pitchFamily="34" charset="0"/>
              </a:rPr>
              <a:t> to </a:t>
            </a:r>
            <a:r>
              <a:rPr lang="en-GB" sz="1600" dirty="0" smtClean="0">
                <a:solidFill>
                  <a:schemeClr val="bg1">
                    <a:lumMod val="50000"/>
                  </a:schemeClr>
                </a:solidFill>
                <a:latin typeface="Calibri" pitchFamily="34" charset="0"/>
                <a:cs typeface="Calibri" pitchFamily="34" charset="0"/>
              </a:rPr>
              <a:t>accept</a:t>
            </a:r>
            <a:r>
              <a:rPr lang="fr-FR" sz="1600" dirty="0" smtClean="0">
                <a:solidFill>
                  <a:schemeClr val="bg1">
                    <a:lumMod val="50000"/>
                  </a:schemeClr>
                </a:solidFill>
                <a:latin typeface="Calibri" pitchFamily="34" charset="0"/>
                <a:cs typeface="Calibri" pitchFamily="34" charset="0"/>
              </a:rPr>
              <a:t> </a:t>
            </a:r>
            <a:r>
              <a:rPr lang="en-US" sz="1600" dirty="0" smtClean="0">
                <a:solidFill>
                  <a:schemeClr val="bg1">
                    <a:lumMod val="50000"/>
                  </a:schemeClr>
                </a:solidFill>
                <a:latin typeface="Calibri" pitchFamily="34" charset="0"/>
                <a:cs typeface="Calibri" pitchFamily="34" charset="0"/>
              </a:rPr>
              <a:t>their</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situation</a:t>
            </a:r>
            <a:r>
              <a:rPr lang="fr-FR" sz="1600" dirty="0" smtClean="0">
                <a:solidFill>
                  <a:schemeClr val="bg1">
                    <a:lumMod val="50000"/>
                  </a:schemeClr>
                </a:solidFill>
                <a:latin typeface="Calibri" pitchFamily="34" charset="0"/>
                <a:cs typeface="Calibri" pitchFamily="34" charset="0"/>
              </a:rPr>
              <a:t> and </a:t>
            </a:r>
            <a:r>
              <a:rPr lang="en-GB" sz="1600" dirty="0" smtClean="0">
                <a:solidFill>
                  <a:schemeClr val="bg1">
                    <a:lumMod val="50000"/>
                  </a:schemeClr>
                </a:solidFill>
                <a:latin typeface="Calibri" pitchFamily="34" charset="0"/>
                <a:cs typeface="Calibri" pitchFamily="34" charset="0"/>
              </a:rPr>
              <a:t>even</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derive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some</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benefits</a:t>
            </a:r>
            <a:r>
              <a:rPr lang="fr-FR" sz="1600" dirty="0" smtClean="0">
                <a:solidFill>
                  <a:schemeClr val="bg1">
                    <a:lumMod val="50000"/>
                  </a:schemeClr>
                </a:solidFill>
                <a:latin typeface="Calibri" pitchFamily="34" charset="0"/>
                <a:cs typeface="Calibri" pitchFamily="34" charset="0"/>
              </a:rPr>
              <a:t> </a:t>
            </a:r>
            <a:r>
              <a:rPr lang="en-GB" sz="1600" dirty="0" smtClean="0">
                <a:solidFill>
                  <a:schemeClr val="bg1">
                    <a:lumMod val="50000"/>
                  </a:schemeClr>
                </a:solidFill>
                <a:latin typeface="Calibri" pitchFamily="34" charset="0"/>
                <a:cs typeface="Calibri" pitchFamily="34" charset="0"/>
              </a:rPr>
              <a:t>from</a:t>
            </a:r>
            <a:r>
              <a:rPr lang="fr-FR" sz="1600" dirty="0" smtClean="0">
                <a:solidFill>
                  <a:schemeClr val="bg1">
                    <a:lumMod val="50000"/>
                  </a:schemeClr>
                </a:solidFill>
                <a:latin typeface="Calibri" pitchFamily="34" charset="0"/>
                <a:cs typeface="Calibri" pitchFamily="34" charset="0"/>
              </a:rPr>
              <a:t> </a:t>
            </a:r>
            <a:r>
              <a:rPr lang="fr-FR" sz="1600" dirty="0" err="1" smtClean="0">
                <a:solidFill>
                  <a:schemeClr val="bg1">
                    <a:lumMod val="50000"/>
                  </a:schemeClr>
                </a:solidFill>
                <a:latin typeface="Calibri" pitchFamily="34" charset="0"/>
                <a:cs typeface="Calibri" pitchFamily="34" charset="0"/>
              </a:rPr>
              <a:t>it</a:t>
            </a:r>
            <a:r>
              <a:rPr lang="fr-FR" sz="1600" dirty="0" smtClean="0">
                <a:solidFill>
                  <a:schemeClr val="bg1">
                    <a:lumMod val="50000"/>
                  </a:schemeClr>
                </a:solidFill>
                <a:latin typeface="Calibri" pitchFamily="34" charset="0"/>
                <a:cs typeface="Calibri" pitchFamily="34" charset="0"/>
              </a:rPr>
              <a:t>. </a:t>
            </a:r>
            <a:endParaRPr lang="en-GB" sz="1600" dirty="0">
              <a:solidFill>
                <a:schemeClr val="bg1">
                  <a:lumMod val="50000"/>
                </a:schemeClr>
              </a:solidFill>
              <a:latin typeface="Calibri" pitchFamily="34" charset="0"/>
              <a:cs typeface="Calibri" pitchFamily="34" charset="0"/>
            </a:endParaRPr>
          </a:p>
        </p:txBody>
      </p:sp>
    </p:spTree>
    <p:extLst>
      <p:ext uri="{BB962C8B-B14F-4D97-AF65-F5344CB8AC3E}">
        <p14:creationId xmlns:p14="http://schemas.microsoft.com/office/powerpoint/2010/main" val="3178020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824"/>
            <a:ext cx="8229600" cy="1143000"/>
          </a:xfrm>
        </p:spPr>
        <p:txBody>
          <a:bodyPr>
            <a:normAutofit/>
          </a:bodyPr>
          <a:lstStyle/>
          <a:p>
            <a:pPr algn="l"/>
            <a:r>
              <a:rPr lang="en-GB" sz="4000" b="1" dirty="0" smtClean="0">
                <a:solidFill>
                  <a:schemeClr val="bg1">
                    <a:lumMod val="50000"/>
                  </a:schemeClr>
                </a:solidFill>
                <a:effectLst/>
                <a:latin typeface="Calibri" pitchFamily="34" charset="0"/>
                <a:cs typeface="Calibri" pitchFamily="34" charset="0"/>
              </a:rPr>
              <a:t>Content</a:t>
            </a:r>
            <a:endParaRPr lang="en-GB" sz="4000" b="1" dirty="0">
              <a:solidFill>
                <a:schemeClr val="bg1">
                  <a:lumMod val="50000"/>
                </a:schemeClr>
              </a:solidFill>
              <a:effectLst/>
              <a:latin typeface="Calibri" pitchFamily="34" charset="0"/>
              <a:cs typeface="Calibri" pitchFamily="34" charset="0"/>
            </a:endParaRPr>
          </a:p>
        </p:txBody>
      </p:sp>
      <p:sp>
        <p:nvSpPr>
          <p:cNvPr id="3" name="Text Placeholder 2"/>
          <p:cNvSpPr>
            <a:spLocks noGrp="1"/>
          </p:cNvSpPr>
          <p:nvPr>
            <p:ph type="body" sz="quarter" idx="13"/>
          </p:nvPr>
        </p:nvSpPr>
        <p:spPr>
          <a:xfrm>
            <a:off x="467544" y="2348880"/>
            <a:ext cx="8208912" cy="3024336"/>
          </a:xfrm>
        </p:spPr>
        <p:txBody>
          <a:bodyPr>
            <a:normAutofit lnSpcReduction="10000"/>
          </a:bodyPr>
          <a:lstStyle/>
          <a:p>
            <a:pPr>
              <a:lnSpc>
                <a:spcPct val="150000"/>
              </a:lnSpc>
              <a:buClrTx/>
              <a:buFont typeface="Arial" pitchFamily="34" charset="0"/>
              <a:buChar char="•"/>
            </a:pPr>
            <a:r>
              <a:rPr lang="en-GB" dirty="0">
                <a:solidFill>
                  <a:schemeClr val="bg1">
                    <a:lumMod val="50000"/>
                  </a:schemeClr>
                </a:solidFill>
                <a:latin typeface="Calibri" pitchFamily="34" charset="0"/>
                <a:cs typeface="Calibri" pitchFamily="34" charset="0"/>
              </a:rPr>
              <a:t>Introduction</a:t>
            </a:r>
          </a:p>
          <a:p>
            <a:pPr>
              <a:lnSpc>
                <a:spcPct val="150000"/>
              </a:lnSpc>
              <a:buClrTx/>
              <a:buFont typeface="Arial" pitchFamily="34" charset="0"/>
              <a:buChar char="•"/>
            </a:pPr>
            <a:r>
              <a:rPr lang="en-GB" dirty="0" smtClean="0">
                <a:solidFill>
                  <a:schemeClr val="bg1">
                    <a:lumMod val="50000"/>
                  </a:schemeClr>
                </a:solidFill>
                <a:latin typeface="Calibri" pitchFamily="34" charset="0"/>
                <a:cs typeface="Calibri" pitchFamily="34" charset="0"/>
              </a:rPr>
              <a:t>Objective</a:t>
            </a:r>
            <a:endParaRPr lang="en-GB" dirty="0">
              <a:solidFill>
                <a:schemeClr val="bg1">
                  <a:lumMod val="50000"/>
                </a:schemeClr>
              </a:solidFill>
              <a:latin typeface="Calibri" pitchFamily="34" charset="0"/>
              <a:cs typeface="Calibri" pitchFamily="34" charset="0"/>
            </a:endParaRPr>
          </a:p>
          <a:p>
            <a:pPr>
              <a:lnSpc>
                <a:spcPct val="150000"/>
              </a:lnSpc>
              <a:buClrTx/>
              <a:buFont typeface="Arial" pitchFamily="34" charset="0"/>
              <a:buChar char="•"/>
            </a:pPr>
            <a:r>
              <a:rPr lang="en-GB" dirty="0" smtClean="0">
                <a:solidFill>
                  <a:schemeClr val="bg1">
                    <a:lumMod val="50000"/>
                  </a:schemeClr>
                </a:solidFill>
                <a:latin typeface="Calibri" pitchFamily="34" charset="0"/>
                <a:cs typeface="Calibri" pitchFamily="34" charset="0"/>
              </a:rPr>
              <a:t>Method </a:t>
            </a:r>
            <a:endParaRPr lang="en-GB" dirty="0">
              <a:solidFill>
                <a:schemeClr val="bg1">
                  <a:lumMod val="50000"/>
                </a:schemeClr>
              </a:solidFill>
              <a:latin typeface="Calibri" pitchFamily="34" charset="0"/>
              <a:cs typeface="Calibri" pitchFamily="34" charset="0"/>
            </a:endParaRPr>
          </a:p>
          <a:p>
            <a:pPr>
              <a:lnSpc>
                <a:spcPct val="150000"/>
              </a:lnSpc>
              <a:buClrTx/>
              <a:buFont typeface="Arial" pitchFamily="34" charset="0"/>
              <a:buChar char="•"/>
            </a:pPr>
            <a:r>
              <a:rPr lang="en-GB" dirty="0" smtClean="0">
                <a:solidFill>
                  <a:schemeClr val="bg1">
                    <a:lumMod val="50000"/>
                  </a:schemeClr>
                </a:solidFill>
                <a:latin typeface="Calibri" pitchFamily="34" charset="0"/>
                <a:cs typeface="Calibri" pitchFamily="34" charset="0"/>
              </a:rPr>
              <a:t>Results</a:t>
            </a:r>
            <a:endParaRPr lang="en-GB" dirty="0">
              <a:solidFill>
                <a:schemeClr val="bg1">
                  <a:lumMod val="50000"/>
                </a:schemeClr>
              </a:solidFill>
              <a:latin typeface="Calibri" pitchFamily="34" charset="0"/>
              <a:cs typeface="Calibri" pitchFamily="34" charset="0"/>
            </a:endParaRPr>
          </a:p>
          <a:p>
            <a:pPr>
              <a:lnSpc>
                <a:spcPct val="150000"/>
              </a:lnSpc>
              <a:buClrTx/>
              <a:buFont typeface="Arial" pitchFamily="34" charset="0"/>
              <a:buChar char="•"/>
            </a:pPr>
            <a:r>
              <a:rPr lang="en-GB" dirty="0">
                <a:solidFill>
                  <a:schemeClr val="bg1">
                    <a:lumMod val="50000"/>
                  </a:schemeClr>
                </a:solidFill>
                <a:latin typeface="Calibri" pitchFamily="34" charset="0"/>
                <a:cs typeface="Calibri" pitchFamily="34" charset="0"/>
              </a:rPr>
              <a:t>Conclusions</a:t>
            </a:r>
          </a:p>
          <a:p>
            <a:pPr>
              <a:lnSpc>
                <a:spcPct val="150000"/>
              </a:lnSpc>
              <a:buClrTx/>
              <a:buFont typeface="Arial" pitchFamily="34" charset="0"/>
              <a:buChar char="•"/>
            </a:pPr>
            <a:endParaRPr lang="en-US" dirty="0">
              <a:solidFill>
                <a:schemeClr val="bg1">
                  <a:lumMod val="50000"/>
                </a:schemeClr>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hidden="1"/>
          <p:cNvSpPr>
            <a:spLocks noGrp="1"/>
          </p:cNvSpPr>
          <p:nvPr>
            <p:ph type="body" sz="quarter" idx="13"/>
          </p:nvPr>
        </p:nvSpPr>
        <p:spPr>
          <a:xfrm>
            <a:off x="468313" y="2132856"/>
            <a:ext cx="8208143" cy="648072"/>
          </a:xfrm>
        </p:spPr>
        <p:txBody>
          <a:bodyPr>
            <a:normAutofit/>
          </a:bodyPr>
          <a:lstStyle/>
          <a:p>
            <a:r>
              <a:rPr lang="en-GB" sz="3200" dirty="0">
                <a:solidFill>
                  <a:schemeClr val="bg1"/>
                </a:solidFill>
              </a:rPr>
              <a:t>ENTER DIVIDER HEADER HERE</a:t>
            </a:r>
          </a:p>
        </p:txBody>
      </p:sp>
      <p:sp>
        <p:nvSpPr>
          <p:cNvPr id="9" name="TextBox 8"/>
          <p:cNvSpPr txBox="1"/>
          <p:nvPr/>
        </p:nvSpPr>
        <p:spPr>
          <a:xfrm>
            <a:off x="323528" y="1484784"/>
            <a:ext cx="8424936" cy="3170099"/>
          </a:xfrm>
          <a:prstGeom prst="rect">
            <a:avLst/>
          </a:prstGeom>
          <a:noFill/>
        </p:spPr>
        <p:txBody>
          <a:bodyPr wrap="square" rtlCol="0">
            <a:spAutoFit/>
          </a:bodyPr>
          <a:lstStyle/>
          <a:p>
            <a:pPr algn="ctr"/>
            <a:endParaRPr lang="en-GB" sz="4000" b="1" dirty="0">
              <a:solidFill>
                <a:schemeClr val="tx1">
                  <a:lumMod val="50000"/>
                  <a:lumOff val="50000"/>
                </a:schemeClr>
              </a:solidFill>
              <a:latin typeface="Calibri" pitchFamily="34" charset="0"/>
              <a:cs typeface="Calibri" pitchFamily="34" charset="0"/>
            </a:endParaRPr>
          </a:p>
          <a:p>
            <a:pPr algn="ctr"/>
            <a:r>
              <a:rPr lang="en-GB" sz="4000" b="1" dirty="0" smtClean="0">
                <a:solidFill>
                  <a:schemeClr val="tx1">
                    <a:lumMod val="50000"/>
                    <a:lumOff val="50000"/>
                  </a:schemeClr>
                </a:solidFill>
                <a:latin typeface="Calibri" pitchFamily="34" charset="0"/>
                <a:cs typeface="Calibri" pitchFamily="34" charset="0"/>
              </a:rPr>
              <a:t>Thank you for your attention</a:t>
            </a:r>
            <a:r>
              <a:rPr lang="en-GB" sz="4000" b="1" dirty="0">
                <a:solidFill>
                  <a:schemeClr val="tx1">
                    <a:lumMod val="50000"/>
                    <a:lumOff val="50000"/>
                  </a:schemeClr>
                </a:solidFill>
                <a:latin typeface="Calibri" pitchFamily="34" charset="0"/>
                <a:cs typeface="Calibri" pitchFamily="34" charset="0"/>
              </a:rPr>
              <a:t>!</a:t>
            </a:r>
          </a:p>
          <a:p>
            <a:pPr algn="ctr"/>
            <a:endParaRPr lang="en-GB" sz="4000" b="1" dirty="0">
              <a:solidFill>
                <a:schemeClr val="tx1">
                  <a:lumMod val="50000"/>
                  <a:lumOff val="50000"/>
                </a:schemeClr>
              </a:solidFill>
              <a:latin typeface="Calibri" pitchFamily="34" charset="0"/>
              <a:cs typeface="Calibri" pitchFamily="34" charset="0"/>
            </a:endParaRPr>
          </a:p>
          <a:p>
            <a:pPr algn="ctr"/>
            <a:r>
              <a:rPr lang="en-GB" sz="4000" b="1" dirty="0">
                <a:solidFill>
                  <a:schemeClr val="tx1">
                    <a:lumMod val="50000"/>
                    <a:lumOff val="50000"/>
                  </a:schemeClr>
                </a:solidFill>
                <a:latin typeface="Calibri" pitchFamily="34" charset="0"/>
                <a:cs typeface="Calibri" pitchFamily="34" charset="0"/>
              </a:rPr>
              <a:t>Questions?</a:t>
            </a:r>
          </a:p>
          <a:p>
            <a:pPr algn="ctr"/>
            <a:endParaRPr lang="en-GB" sz="4000" b="1" dirty="0">
              <a:solidFill>
                <a:schemeClr val="tx1">
                  <a:lumMod val="50000"/>
                  <a:lumOff val="50000"/>
                </a:schemeClr>
              </a:solidFill>
              <a:latin typeface="Calibri" pitchFamily="34" charset="0"/>
              <a:cs typeface="Calibri" pitchFamily="34" charset="0"/>
            </a:endParaRPr>
          </a:p>
        </p:txBody>
      </p:sp>
    </p:spTree>
    <p:extLst>
      <p:ext uri="{BB962C8B-B14F-4D97-AF65-F5344CB8AC3E}">
        <p14:creationId xmlns:p14="http://schemas.microsoft.com/office/powerpoint/2010/main" val="1275788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36837"/>
            <a:ext cx="8229600" cy="3712443"/>
          </a:xfrm>
        </p:spPr>
        <p:txBody>
          <a:bodyPr>
            <a:normAutofit/>
          </a:bodyPr>
          <a:lstStyle/>
          <a:p>
            <a:pPr>
              <a:lnSpc>
                <a:spcPct val="150000"/>
              </a:lnSpc>
              <a:buClrTx/>
              <a:buFont typeface="Courier New" panose="02070309020205020404" pitchFamily="49" charset="0"/>
              <a:buChar char="o"/>
            </a:pPr>
            <a:r>
              <a:rPr lang="en-US" sz="2400" dirty="0" smtClean="0">
                <a:solidFill>
                  <a:schemeClr val="bg1">
                    <a:lumMod val="50000"/>
                  </a:schemeClr>
                </a:solidFill>
                <a:latin typeface="Calibri" panose="020F0502020204030204" pitchFamily="34" charset="0"/>
                <a:cs typeface="Calibri" panose="020F0502020204030204" pitchFamily="34" charset="0"/>
              </a:rPr>
              <a:t>ANR &amp; PICRI studies on professional practice and women’s experiences of prenatal diagnosis</a:t>
            </a:r>
          </a:p>
          <a:p>
            <a:pPr>
              <a:lnSpc>
                <a:spcPct val="150000"/>
              </a:lnSpc>
              <a:buClrTx/>
              <a:buFont typeface="Courier New" panose="02070309020205020404" pitchFamily="49" charset="0"/>
              <a:buChar char="o"/>
            </a:pPr>
            <a:r>
              <a:rPr lang="en-US" sz="2400" dirty="0" smtClean="0">
                <a:solidFill>
                  <a:schemeClr val="bg1">
                    <a:lumMod val="50000"/>
                  </a:schemeClr>
                </a:solidFill>
                <a:latin typeface="Calibri" panose="020F0502020204030204" pitchFamily="34" charset="0"/>
                <a:cs typeface="Calibri" panose="020F0502020204030204" pitchFamily="34" charset="0"/>
              </a:rPr>
              <a:t>International studies comprising sociologist, psychologist, medical and legal historians, philosophers</a:t>
            </a:r>
          </a:p>
          <a:p>
            <a:pPr>
              <a:lnSpc>
                <a:spcPct val="150000"/>
              </a:lnSpc>
              <a:buClrTx/>
              <a:buFont typeface="Courier New" panose="02070309020205020404" pitchFamily="49" charset="0"/>
              <a:buChar char="o"/>
            </a:pPr>
            <a:r>
              <a:rPr lang="en-US" sz="2400" dirty="0" smtClean="0">
                <a:solidFill>
                  <a:schemeClr val="bg1">
                    <a:lumMod val="50000"/>
                  </a:schemeClr>
                </a:solidFill>
                <a:latin typeface="Calibri" panose="020F0502020204030204" pitchFamily="34" charset="0"/>
                <a:cs typeface="Calibri" panose="020F0502020204030204" pitchFamily="34" charset="0"/>
              </a:rPr>
              <a:t>2012-2017</a:t>
            </a:r>
          </a:p>
          <a:p>
            <a:pPr>
              <a:lnSpc>
                <a:spcPct val="150000"/>
              </a:lnSpc>
              <a:buClrTx/>
              <a:buFont typeface="Courier New" panose="02070309020205020404" pitchFamily="49" charset="0"/>
              <a:buChar char="o"/>
            </a:pPr>
            <a:r>
              <a:rPr lang="en-US" sz="2400" dirty="0" smtClean="0">
                <a:solidFill>
                  <a:schemeClr val="bg1">
                    <a:lumMod val="50000"/>
                  </a:schemeClr>
                </a:solidFill>
                <a:latin typeface="Calibri" panose="020F0502020204030204" pitchFamily="34" charset="0"/>
                <a:cs typeface="Calibri" panose="020F0502020204030204" pitchFamily="34" charset="0"/>
              </a:rPr>
              <a:t>Today – women’s experiences of prenatal diagnosis in France</a:t>
            </a:r>
            <a:endParaRPr lang="en-US" sz="2400" dirty="0">
              <a:solidFill>
                <a:schemeClr val="bg1">
                  <a:lumMod val="50000"/>
                </a:schemeClr>
              </a:solidFill>
              <a:latin typeface="Calibri" panose="020F0502020204030204" pitchFamily="34" charset="0"/>
              <a:cs typeface="Calibri" panose="020F0502020204030204" pitchFamily="34" charset="0"/>
            </a:endParaRPr>
          </a:p>
        </p:txBody>
      </p:sp>
      <p:sp>
        <p:nvSpPr>
          <p:cNvPr id="9" name="Title 1"/>
          <p:cNvSpPr>
            <a:spLocks noGrp="1"/>
          </p:cNvSpPr>
          <p:nvPr>
            <p:ph type="title"/>
          </p:nvPr>
        </p:nvSpPr>
        <p:spPr>
          <a:xfrm>
            <a:off x="457200" y="701824"/>
            <a:ext cx="8229600" cy="1143000"/>
          </a:xfrm>
        </p:spPr>
        <p:txBody>
          <a:bodyPr>
            <a:normAutofit/>
          </a:bodyPr>
          <a:lstStyle/>
          <a:p>
            <a:r>
              <a:rPr lang="en-GB" sz="4000" b="1" dirty="0">
                <a:solidFill>
                  <a:schemeClr val="bg1">
                    <a:lumMod val="50000"/>
                  </a:schemeClr>
                </a:solidFill>
                <a:effectLst/>
                <a:latin typeface="Calibri" pitchFamily="34" charset="0"/>
                <a:cs typeface="Calibri" pitchFamily="34" charset="0"/>
              </a:rPr>
              <a:t>Introduction</a:t>
            </a:r>
          </a:p>
        </p:txBody>
      </p:sp>
      <p:pic>
        <p:nvPicPr>
          <p:cNvPr id="5" name="Image 10" descr="Logo EHESS"/>
          <p:cNvPicPr/>
          <p:nvPr/>
        </p:nvPicPr>
        <p:blipFill>
          <a:blip r:embed="rId3">
            <a:extLst>
              <a:ext uri="{28A0092B-C50C-407E-A947-70E740481C1C}">
                <a14:useLocalDpi xmlns:a14="http://schemas.microsoft.com/office/drawing/2010/main" val="0"/>
              </a:ext>
            </a:extLst>
          </a:blip>
          <a:srcRect/>
          <a:stretch>
            <a:fillRect/>
          </a:stretch>
        </p:blipFill>
        <p:spPr bwMode="auto">
          <a:xfrm>
            <a:off x="6870205" y="381818"/>
            <a:ext cx="1805930" cy="1535014"/>
          </a:xfrm>
          <a:prstGeom prst="rect">
            <a:avLst/>
          </a:prstGeom>
          <a:noFill/>
          <a:ln>
            <a:noFill/>
          </a:ln>
        </p:spPr>
      </p:pic>
      <p:pic>
        <p:nvPicPr>
          <p:cNvPr id="6" name="Image 3" descr="Afficher l'image d'origin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901294"/>
            <a:ext cx="1933575" cy="676275"/>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3"/>
            <a:ext cx="8229600" cy="4896544"/>
          </a:xfrm>
        </p:spPr>
        <p:txBody>
          <a:bodyPr>
            <a:normAutofit/>
          </a:bodyPr>
          <a:lstStyle/>
          <a:p>
            <a:pPr>
              <a:lnSpc>
                <a:spcPct val="150000"/>
              </a:lnSpc>
              <a:buClrTx/>
              <a:buFont typeface="Courier New" panose="02070309020205020404" pitchFamily="49" charset="0"/>
              <a:buChar char="o"/>
            </a:pPr>
            <a:r>
              <a:rPr lang="en-US" sz="2400" dirty="0" smtClean="0">
                <a:solidFill>
                  <a:schemeClr val="bg1">
                    <a:lumMod val="50000"/>
                  </a:schemeClr>
                </a:solidFill>
                <a:latin typeface="Calibri" panose="020F0502020204030204" pitchFamily="34" charset="0"/>
                <a:cs typeface="Calibri" panose="020F0502020204030204" pitchFamily="34" charset="0"/>
              </a:rPr>
              <a:t>Prenatal diagnosis in France:</a:t>
            </a:r>
            <a:endParaRPr lang="en-US" sz="2400" dirty="0">
              <a:solidFill>
                <a:schemeClr val="bg1">
                  <a:lumMod val="50000"/>
                </a:schemeClr>
              </a:solidFill>
              <a:latin typeface="Calibri" panose="020F0502020204030204" pitchFamily="34" charset="0"/>
              <a:cs typeface="Calibri" panose="020F0502020204030204" pitchFamily="34" charset="0"/>
            </a:endParaRPr>
          </a:p>
          <a:p>
            <a:pPr marL="857250" lvl="1" indent="-457200">
              <a:lnSpc>
                <a:spcPct val="150000"/>
              </a:lnSpc>
              <a:buClrTx/>
              <a:buFont typeface="Arial" pitchFamily="34" charset="0"/>
              <a:buChar char="•"/>
            </a:pPr>
            <a:r>
              <a:rPr lang="en-US" sz="2400" dirty="0">
                <a:solidFill>
                  <a:schemeClr val="bg1">
                    <a:lumMod val="50000"/>
                  </a:schemeClr>
                </a:solidFill>
                <a:latin typeface="Calibri" panose="020F0502020204030204" pitchFamily="34" charset="0"/>
                <a:cs typeface="Calibri" panose="020F0502020204030204" pitchFamily="34" charset="0"/>
              </a:rPr>
              <a:t>3 </a:t>
            </a:r>
            <a:r>
              <a:rPr lang="en-US" sz="2400" dirty="0" smtClean="0">
                <a:solidFill>
                  <a:schemeClr val="bg1">
                    <a:lumMod val="50000"/>
                  </a:schemeClr>
                </a:solidFill>
                <a:latin typeface="Calibri" panose="020F0502020204030204" pitchFamily="34" charset="0"/>
                <a:cs typeface="Calibri" panose="020F0502020204030204" pitchFamily="34" charset="0"/>
              </a:rPr>
              <a:t>ultrasounds </a:t>
            </a:r>
            <a:r>
              <a:rPr lang="en-US" sz="2400" dirty="0">
                <a:solidFill>
                  <a:schemeClr val="bg1">
                    <a:lumMod val="50000"/>
                  </a:schemeClr>
                </a:solidFill>
                <a:latin typeface="Calibri" panose="020F0502020204030204" pitchFamily="34" charset="0"/>
                <a:cs typeface="Calibri" panose="020F0502020204030204" pitchFamily="34" charset="0"/>
              </a:rPr>
              <a:t>(12, 22 &amp; 32 SA)</a:t>
            </a:r>
          </a:p>
          <a:p>
            <a:pPr marL="857250" lvl="1" indent="-457200">
              <a:lnSpc>
                <a:spcPct val="150000"/>
              </a:lnSpc>
              <a:buClrTx/>
              <a:buFont typeface="Arial" pitchFamily="34" charset="0"/>
              <a:buChar char="•"/>
            </a:pPr>
            <a:r>
              <a:rPr lang="en-GB" sz="2400" dirty="0" smtClean="0">
                <a:solidFill>
                  <a:schemeClr val="bg1">
                    <a:lumMod val="50000"/>
                  </a:schemeClr>
                </a:solidFill>
                <a:latin typeface="Calibri" panose="020F0502020204030204" pitchFamily="34" charset="0"/>
                <a:cs typeface="Calibri" panose="020F0502020204030204" pitchFamily="34" charset="0"/>
              </a:rPr>
              <a:t>Down’s syndrome screening</a:t>
            </a:r>
            <a:r>
              <a:rPr lang="en-US" sz="2400" dirty="0" smtClean="0">
                <a:solidFill>
                  <a:schemeClr val="bg1">
                    <a:lumMod val="50000"/>
                  </a:schemeClr>
                </a:solidFill>
                <a:latin typeface="Calibri" panose="020F0502020204030204" pitchFamily="34" charset="0"/>
                <a:cs typeface="Calibri" panose="020F0502020204030204" pitchFamily="34" charset="0"/>
              </a:rPr>
              <a:t>: 87% uptake; </a:t>
            </a:r>
            <a:r>
              <a:rPr lang="en-US" sz="2400" dirty="0">
                <a:solidFill>
                  <a:schemeClr val="bg1">
                    <a:lumMod val="50000"/>
                  </a:schemeClr>
                </a:solidFill>
                <a:latin typeface="Calibri" panose="020F0502020204030204" pitchFamily="34" charset="0"/>
                <a:cs typeface="Calibri" panose="020F0502020204030204" pitchFamily="34" charset="0"/>
              </a:rPr>
              <a:t>74% </a:t>
            </a:r>
            <a:r>
              <a:rPr lang="en-US" sz="2400" dirty="0" smtClean="0">
                <a:solidFill>
                  <a:schemeClr val="bg1">
                    <a:lumMod val="50000"/>
                  </a:schemeClr>
                </a:solidFill>
                <a:latin typeface="Calibri" panose="020F0502020204030204" pitchFamily="34" charset="0"/>
                <a:cs typeface="Calibri" panose="020F0502020204030204" pitchFamily="34" charset="0"/>
              </a:rPr>
              <a:t>for combined testing (HAS</a:t>
            </a:r>
            <a:r>
              <a:rPr lang="en-US" sz="2400" dirty="0">
                <a:solidFill>
                  <a:schemeClr val="bg1">
                    <a:lumMod val="50000"/>
                  </a:schemeClr>
                </a:solidFill>
                <a:latin typeface="Calibri" panose="020F0502020204030204" pitchFamily="34" charset="0"/>
                <a:cs typeface="Calibri" panose="020F0502020204030204" pitchFamily="34" charset="0"/>
              </a:rPr>
              <a:t>, 2017)</a:t>
            </a:r>
          </a:p>
          <a:p>
            <a:pPr marL="857250" lvl="1" indent="-457200">
              <a:lnSpc>
                <a:spcPct val="150000"/>
              </a:lnSpc>
              <a:buClrTx/>
              <a:buFont typeface="Arial" pitchFamily="34" charset="0"/>
              <a:buChar char="•"/>
            </a:pPr>
            <a:r>
              <a:rPr lang="en-US" sz="2400" b="1" dirty="0" smtClean="0">
                <a:solidFill>
                  <a:schemeClr val="bg1">
                    <a:lumMod val="50000"/>
                  </a:schemeClr>
                </a:solidFill>
                <a:latin typeface="Calibri" panose="020F0502020204030204" pitchFamily="34" charset="0"/>
                <a:cs typeface="Calibri" panose="020F0502020204030204" pitchFamily="34" charset="0"/>
              </a:rPr>
              <a:t>Still 2.5</a:t>
            </a:r>
            <a:r>
              <a:rPr lang="en-US" sz="2400" b="1" dirty="0">
                <a:solidFill>
                  <a:schemeClr val="bg1">
                    <a:lumMod val="50000"/>
                  </a:schemeClr>
                </a:solidFill>
                <a:latin typeface="Calibri" panose="020F0502020204030204" pitchFamily="34" charset="0"/>
                <a:cs typeface="Calibri" panose="020F0502020204030204" pitchFamily="34" charset="0"/>
              </a:rPr>
              <a:t>% </a:t>
            </a:r>
            <a:r>
              <a:rPr lang="en-US" sz="2400" b="1" dirty="0" smtClean="0">
                <a:solidFill>
                  <a:schemeClr val="bg1">
                    <a:lumMod val="50000"/>
                  </a:schemeClr>
                </a:solidFill>
                <a:latin typeface="Calibri" panose="020F0502020204030204" pitchFamily="34" charset="0"/>
                <a:cs typeface="Calibri" panose="020F0502020204030204" pitchFamily="34" charset="0"/>
              </a:rPr>
              <a:t>(21,000/year) of babies born with congenital anomaly (</a:t>
            </a:r>
            <a:r>
              <a:rPr lang="en-US" sz="2400" b="1" dirty="0" err="1">
                <a:solidFill>
                  <a:schemeClr val="bg1">
                    <a:lumMod val="50000"/>
                  </a:schemeClr>
                </a:solidFill>
                <a:latin typeface="Calibri" panose="020F0502020204030204" pitchFamily="34" charset="0"/>
                <a:cs typeface="Calibri" panose="020F0502020204030204" pitchFamily="34" charset="0"/>
              </a:rPr>
              <a:t>InVS</a:t>
            </a:r>
            <a:r>
              <a:rPr lang="en-US" sz="2400" b="1" dirty="0">
                <a:solidFill>
                  <a:schemeClr val="bg1">
                    <a:lumMod val="50000"/>
                  </a:schemeClr>
                </a:solidFill>
                <a:latin typeface="Calibri" panose="020F0502020204030204" pitchFamily="34" charset="0"/>
                <a:cs typeface="Calibri" panose="020F0502020204030204" pitchFamily="34" charset="0"/>
              </a:rPr>
              <a:t>, 2015). </a:t>
            </a:r>
            <a:endParaRPr lang="en-GB" sz="2400" b="1" dirty="0">
              <a:solidFill>
                <a:schemeClr val="bg1">
                  <a:lumMod val="50000"/>
                </a:schemeClr>
              </a:solidFill>
              <a:latin typeface="Calibri" panose="020F0502020204030204" pitchFamily="34" charset="0"/>
              <a:cs typeface="Calibri" panose="020F0502020204030204" pitchFamily="34" charset="0"/>
            </a:endParaRPr>
          </a:p>
        </p:txBody>
      </p:sp>
      <p:sp>
        <p:nvSpPr>
          <p:cNvPr id="9" name="Title 1"/>
          <p:cNvSpPr>
            <a:spLocks noGrp="1"/>
          </p:cNvSpPr>
          <p:nvPr>
            <p:ph type="title"/>
          </p:nvPr>
        </p:nvSpPr>
        <p:spPr>
          <a:xfrm>
            <a:off x="457200" y="701824"/>
            <a:ext cx="8229600" cy="1143000"/>
          </a:xfrm>
        </p:spPr>
        <p:txBody>
          <a:bodyPr>
            <a:normAutofit/>
          </a:bodyPr>
          <a:lstStyle/>
          <a:p>
            <a:r>
              <a:rPr lang="en-GB" sz="4000" b="1" dirty="0">
                <a:solidFill>
                  <a:schemeClr val="bg1">
                    <a:lumMod val="50000"/>
                  </a:schemeClr>
                </a:solidFill>
                <a:effectLst/>
                <a:latin typeface="Calibri" pitchFamily="34" charset="0"/>
                <a:cs typeface="Calibri" pitchFamily="34" charset="0"/>
              </a:rPr>
              <a:t>Introduction</a:t>
            </a: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77677" y="548680"/>
            <a:ext cx="3342795" cy="178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459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75656"/>
            <a:ext cx="7776864" cy="5121696"/>
          </a:xfrm>
        </p:spPr>
        <p:txBody>
          <a:bodyPr>
            <a:normAutofit/>
          </a:bodyPr>
          <a:lstStyle/>
          <a:p>
            <a:pPr marL="0" indent="0">
              <a:lnSpc>
                <a:spcPct val="150000"/>
              </a:lnSpc>
              <a:buClrTx/>
              <a:buNone/>
            </a:pPr>
            <a:r>
              <a:rPr lang="en-GB" dirty="0" smtClean="0">
                <a:solidFill>
                  <a:schemeClr val="bg1">
                    <a:lumMod val="50000"/>
                  </a:schemeClr>
                </a:solidFill>
                <a:latin typeface="Calibri" pitchFamily="34" charset="0"/>
                <a:cs typeface="Calibri" pitchFamily="34" charset="0"/>
              </a:rPr>
              <a:t>Discovering a severe anomaly at birth</a:t>
            </a:r>
          </a:p>
          <a:p>
            <a:pPr lvl="1">
              <a:lnSpc>
                <a:spcPct val="150000"/>
              </a:lnSpc>
              <a:buClrTx/>
            </a:pPr>
            <a:r>
              <a:rPr lang="en-GB" dirty="0" smtClean="0">
                <a:solidFill>
                  <a:schemeClr val="bg1">
                    <a:lumMod val="50000"/>
                  </a:schemeClr>
                </a:solidFill>
                <a:latin typeface="Calibri" pitchFamily="34" charset="0"/>
                <a:cs typeface="Calibri" pitchFamily="34" charset="0"/>
              </a:rPr>
              <a:t>Series of crises (</a:t>
            </a:r>
            <a:r>
              <a:rPr lang="en-GB" dirty="0" err="1" smtClean="0">
                <a:solidFill>
                  <a:schemeClr val="bg1">
                    <a:lumMod val="50000"/>
                  </a:schemeClr>
                </a:solidFill>
                <a:latin typeface="Calibri" pitchFamily="34" charset="0"/>
                <a:cs typeface="Calibri" pitchFamily="34" charset="0"/>
              </a:rPr>
              <a:t>Kandel</a:t>
            </a:r>
            <a:r>
              <a:rPr lang="en-GB" dirty="0" smtClean="0">
                <a:solidFill>
                  <a:schemeClr val="bg1">
                    <a:lumMod val="50000"/>
                  </a:schemeClr>
                </a:solidFill>
                <a:latin typeface="Calibri" pitchFamily="34" charset="0"/>
                <a:cs typeface="Calibri" pitchFamily="34" charset="0"/>
              </a:rPr>
              <a:t> &amp; Merrick, 2007)</a:t>
            </a:r>
            <a:endParaRPr lang="en-GB" sz="1800" dirty="0" smtClean="0">
              <a:solidFill>
                <a:schemeClr val="bg1">
                  <a:lumMod val="50000"/>
                </a:schemeClr>
              </a:solidFill>
              <a:latin typeface="Calibri" pitchFamily="34" charset="0"/>
              <a:cs typeface="Calibri" pitchFamily="34" charset="0"/>
            </a:endParaRPr>
          </a:p>
          <a:p>
            <a:pPr lvl="2">
              <a:lnSpc>
                <a:spcPct val="150000"/>
              </a:lnSpc>
              <a:buClrTx/>
            </a:pPr>
            <a:r>
              <a:rPr lang="en-GB" sz="1800" dirty="0" smtClean="0">
                <a:solidFill>
                  <a:schemeClr val="bg1">
                    <a:lumMod val="50000"/>
                  </a:schemeClr>
                </a:solidFill>
                <a:latin typeface="Calibri" pitchFamily="34" charset="0"/>
                <a:cs typeface="Calibri" pitchFamily="34" charset="0"/>
              </a:rPr>
              <a:t>Of the individuals </a:t>
            </a:r>
            <a:endParaRPr lang="en-GB" sz="1800" dirty="0">
              <a:solidFill>
                <a:schemeClr val="bg1">
                  <a:lumMod val="50000"/>
                </a:schemeClr>
              </a:solidFill>
              <a:latin typeface="Calibri" pitchFamily="34" charset="0"/>
              <a:cs typeface="Calibri" pitchFamily="34" charset="0"/>
            </a:endParaRPr>
          </a:p>
          <a:p>
            <a:pPr lvl="2">
              <a:lnSpc>
                <a:spcPct val="150000"/>
              </a:lnSpc>
              <a:buClrTx/>
            </a:pPr>
            <a:r>
              <a:rPr lang="en-GB" sz="1800" dirty="0" smtClean="0">
                <a:solidFill>
                  <a:schemeClr val="bg1">
                    <a:lumMod val="50000"/>
                  </a:schemeClr>
                </a:solidFill>
                <a:latin typeface="Calibri" pitchFamily="34" charset="0"/>
                <a:cs typeface="Calibri" pitchFamily="34" charset="0"/>
              </a:rPr>
              <a:t>Evolution of individuals’ values (ambivalence</a:t>
            </a:r>
            <a:r>
              <a:rPr lang="en-GB" sz="1800" dirty="0">
                <a:solidFill>
                  <a:schemeClr val="bg1">
                    <a:lumMod val="50000"/>
                  </a:schemeClr>
                </a:solidFill>
                <a:latin typeface="Calibri" pitchFamily="34" charset="0"/>
                <a:cs typeface="Calibri" pitchFamily="34" charset="0"/>
              </a:rPr>
              <a:t>)</a:t>
            </a:r>
          </a:p>
          <a:p>
            <a:pPr lvl="2">
              <a:lnSpc>
                <a:spcPct val="150000"/>
              </a:lnSpc>
              <a:buClrTx/>
            </a:pPr>
            <a:r>
              <a:rPr lang="en-GB" sz="1800" dirty="0" smtClean="0">
                <a:solidFill>
                  <a:schemeClr val="bg1">
                    <a:lumMod val="50000"/>
                  </a:schemeClr>
                </a:solidFill>
                <a:latin typeface="Calibri" pitchFamily="34" charset="0"/>
                <a:cs typeface="Calibri" pitchFamily="34" charset="0"/>
              </a:rPr>
              <a:t>Daily management </a:t>
            </a:r>
            <a:endParaRPr lang="en-GB" sz="1800" dirty="0">
              <a:solidFill>
                <a:schemeClr val="bg1">
                  <a:lumMod val="50000"/>
                </a:schemeClr>
              </a:solidFill>
              <a:latin typeface="Calibri" pitchFamily="34" charset="0"/>
              <a:cs typeface="Calibri" pitchFamily="34" charset="0"/>
            </a:endParaRPr>
          </a:p>
          <a:p>
            <a:pPr lvl="1">
              <a:lnSpc>
                <a:spcPct val="150000"/>
              </a:lnSpc>
              <a:buClrTx/>
            </a:pPr>
            <a:r>
              <a:rPr lang="en-GB" dirty="0" smtClean="0">
                <a:solidFill>
                  <a:schemeClr val="bg1">
                    <a:lumMod val="50000"/>
                  </a:schemeClr>
                </a:solidFill>
                <a:latin typeface="Calibri" pitchFamily="34" charset="0"/>
                <a:cs typeface="Calibri" pitchFamily="34" charset="0"/>
              </a:rPr>
              <a:t>Complex transition to motherhood (Van </a:t>
            </a:r>
            <a:r>
              <a:rPr lang="en-GB" dirty="0" err="1">
                <a:solidFill>
                  <a:schemeClr val="bg1">
                    <a:lumMod val="50000"/>
                  </a:schemeClr>
                </a:solidFill>
                <a:latin typeface="Calibri" pitchFamily="34" charset="0"/>
                <a:cs typeface="Calibri" pitchFamily="34" charset="0"/>
              </a:rPr>
              <a:t>Wyk</a:t>
            </a:r>
            <a:r>
              <a:rPr lang="en-GB" dirty="0">
                <a:solidFill>
                  <a:schemeClr val="bg1">
                    <a:lumMod val="50000"/>
                  </a:schemeClr>
                </a:solidFill>
                <a:latin typeface="Calibri" pitchFamily="34" charset="0"/>
                <a:cs typeface="Calibri" pitchFamily="34" charset="0"/>
              </a:rPr>
              <a:t> &amp; Leech, 2016)</a:t>
            </a:r>
          </a:p>
          <a:p>
            <a:pPr lvl="2">
              <a:lnSpc>
                <a:spcPct val="150000"/>
              </a:lnSpc>
              <a:buClrTx/>
            </a:pPr>
            <a:r>
              <a:rPr lang="en-GB" sz="1800" dirty="0" smtClean="0">
                <a:solidFill>
                  <a:schemeClr val="bg1">
                    <a:lumMod val="50000"/>
                  </a:schemeClr>
                </a:solidFill>
                <a:latin typeface="Calibri" pitchFamily="34" charset="0"/>
                <a:cs typeface="Calibri" pitchFamily="34" charset="0"/>
              </a:rPr>
              <a:t>Internal world</a:t>
            </a:r>
            <a:endParaRPr lang="en-GB" sz="1800" dirty="0">
              <a:solidFill>
                <a:schemeClr val="bg1">
                  <a:lumMod val="50000"/>
                </a:schemeClr>
              </a:solidFill>
              <a:latin typeface="Calibri" pitchFamily="34" charset="0"/>
              <a:cs typeface="Calibri" pitchFamily="34" charset="0"/>
            </a:endParaRPr>
          </a:p>
          <a:p>
            <a:pPr lvl="2">
              <a:lnSpc>
                <a:spcPct val="150000"/>
              </a:lnSpc>
              <a:buClrTx/>
            </a:pPr>
            <a:r>
              <a:rPr lang="en-GB" sz="1800" dirty="0" smtClean="0">
                <a:solidFill>
                  <a:schemeClr val="bg1">
                    <a:lumMod val="50000"/>
                  </a:schemeClr>
                </a:solidFill>
                <a:latin typeface="Calibri" pitchFamily="34" charset="0"/>
                <a:cs typeface="Calibri" pitchFamily="34" charset="0"/>
              </a:rPr>
              <a:t>External world</a:t>
            </a:r>
            <a:endParaRPr lang="en-GB" sz="1800" dirty="0">
              <a:solidFill>
                <a:schemeClr val="bg1">
                  <a:lumMod val="50000"/>
                </a:schemeClr>
              </a:solidFill>
              <a:latin typeface="Calibri" pitchFamily="34" charset="0"/>
              <a:cs typeface="Calibri" pitchFamily="34" charset="0"/>
            </a:endParaRPr>
          </a:p>
          <a:p>
            <a:pPr lvl="2">
              <a:lnSpc>
                <a:spcPct val="150000"/>
              </a:lnSpc>
              <a:buClrTx/>
            </a:pPr>
            <a:r>
              <a:rPr lang="en-GB" sz="1800" dirty="0" smtClean="0">
                <a:solidFill>
                  <a:schemeClr val="bg1">
                    <a:lumMod val="50000"/>
                  </a:schemeClr>
                </a:solidFill>
                <a:latin typeface="Calibri" pitchFamily="34" charset="0"/>
                <a:cs typeface="Calibri" pitchFamily="34" charset="0"/>
              </a:rPr>
              <a:t>The in-between</a:t>
            </a:r>
            <a:endParaRPr lang="en-GB" sz="1800" dirty="0">
              <a:solidFill>
                <a:schemeClr val="bg1">
                  <a:lumMod val="50000"/>
                </a:schemeClr>
              </a:solidFill>
              <a:latin typeface="Calibri" pitchFamily="34" charset="0"/>
              <a:cs typeface="Calibri" pitchFamily="34" charset="0"/>
            </a:endParaRPr>
          </a:p>
        </p:txBody>
      </p:sp>
      <p:sp>
        <p:nvSpPr>
          <p:cNvPr id="6" name="Title 1"/>
          <p:cNvSpPr>
            <a:spLocks noGrp="1"/>
          </p:cNvSpPr>
          <p:nvPr>
            <p:ph type="title"/>
          </p:nvPr>
        </p:nvSpPr>
        <p:spPr>
          <a:xfrm>
            <a:off x="457200" y="332656"/>
            <a:ext cx="8229600" cy="1143000"/>
          </a:xfrm>
        </p:spPr>
        <p:txBody>
          <a:bodyPr>
            <a:normAutofit/>
          </a:bodyPr>
          <a:lstStyle/>
          <a:p>
            <a:r>
              <a:rPr lang="en-GB" sz="4000" b="1" dirty="0" smtClean="0">
                <a:solidFill>
                  <a:schemeClr val="bg1">
                    <a:lumMod val="50000"/>
                  </a:schemeClr>
                </a:solidFill>
                <a:effectLst/>
                <a:latin typeface="Calibri" pitchFamily="34" charset="0"/>
                <a:cs typeface="Calibri" pitchFamily="34" charset="0"/>
              </a:rPr>
              <a:t>Research background</a:t>
            </a:r>
            <a:endParaRPr lang="en-GB" sz="4000" b="1" dirty="0">
              <a:solidFill>
                <a:schemeClr val="bg1">
                  <a:lumMod val="50000"/>
                </a:schemeClr>
              </a:solidFill>
              <a:effectLst/>
              <a:latin typeface="Calibri" pitchFamily="34" charset="0"/>
              <a:cs typeface="Calibri" pitchFamily="34" charset="0"/>
            </a:endParaRPr>
          </a:p>
        </p:txBody>
      </p:sp>
    </p:spTree>
    <p:extLst>
      <p:ext uri="{BB962C8B-B14F-4D97-AF65-F5344CB8AC3E}">
        <p14:creationId xmlns:p14="http://schemas.microsoft.com/office/powerpoint/2010/main" val="4070977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927373"/>
            <a:ext cx="8229600" cy="4525963"/>
          </a:xfrm>
        </p:spPr>
        <p:txBody>
          <a:bodyPr>
            <a:normAutofit/>
          </a:bodyPr>
          <a:lstStyle/>
          <a:p>
            <a:pPr marL="585216" lvl="1" indent="0">
              <a:lnSpc>
                <a:spcPct val="150000"/>
              </a:lnSpc>
              <a:buNone/>
            </a:pPr>
            <a:r>
              <a:rPr lang="en-GB" sz="2400" dirty="0" smtClean="0">
                <a:solidFill>
                  <a:schemeClr val="bg1">
                    <a:lumMod val="50000"/>
                  </a:schemeClr>
                </a:solidFill>
                <a:latin typeface="Calibri" pitchFamily="34" charset="0"/>
                <a:cs typeface="Calibri" pitchFamily="34" charset="0"/>
              </a:rPr>
              <a:t>To explore women’s experiences when a severe anomaly is discovered at birth</a:t>
            </a:r>
            <a:endParaRPr lang="en-US" sz="2400" dirty="0">
              <a:solidFill>
                <a:schemeClr val="bg1">
                  <a:lumMod val="50000"/>
                </a:schemeClr>
              </a:solidFill>
              <a:latin typeface="Calibri" pitchFamily="34" charset="0"/>
              <a:cs typeface="Calibri" pitchFamily="34" charset="0"/>
            </a:endParaRPr>
          </a:p>
        </p:txBody>
      </p:sp>
      <p:sp>
        <p:nvSpPr>
          <p:cNvPr id="10" name="Title 1"/>
          <p:cNvSpPr>
            <a:spLocks noGrp="1"/>
          </p:cNvSpPr>
          <p:nvPr>
            <p:ph type="title"/>
          </p:nvPr>
        </p:nvSpPr>
        <p:spPr>
          <a:xfrm>
            <a:off x="457200" y="701824"/>
            <a:ext cx="8229600" cy="1143000"/>
          </a:xfrm>
        </p:spPr>
        <p:txBody>
          <a:bodyPr>
            <a:normAutofit/>
          </a:bodyPr>
          <a:lstStyle/>
          <a:p>
            <a:r>
              <a:rPr lang="en-GB" sz="4000" b="1" dirty="0" smtClean="0">
                <a:solidFill>
                  <a:schemeClr val="bg1">
                    <a:lumMod val="50000"/>
                  </a:schemeClr>
                </a:solidFill>
                <a:effectLst/>
                <a:latin typeface="Calibri" pitchFamily="34" charset="0"/>
                <a:cs typeface="Calibri" pitchFamily="34" charset="0"/>
              </a:rPr>
              <a:t>Objective </a:t>
            </a:r>
            <a:endParaRPr lang="en-GB" sz="4000" b="1" dirty="0">
              <a:solidFill>
                <a:schemeClr val="bg1">
                  <a:lumMod val="50000"/>
                </a:schemeClr>
              </a:solidFill>
              <a:effectLst/>
              <a:latin typeface="Calibri" pitchFamily="34" charset="0"/>
              <a:cs typeface="Calibri" pitchFamily="34" charset="0"/>
            </a:endParaRPr>
          </a:p>
        </p:txBody>
      </p:sp>
    </p:spTree>
    <p:extLst>
      <p:ext uri="{BB962C8B-B14F-4D97-AF65-F5344CB8AC3E}">
        <p14:creationId xmlns:p14="http://schemas.microsoft.com/office/powerpoint/2010/main" val="2599322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916832"/>
            <a:ext cx="8712968" cy="4021907"/>
          </a:xfrm>
        </p:spPr>
        <p:txBody>
          <a:bodyPr>
            <a:noAutofit/>
          </a:bodyPr>
          <a:lstStyle/>
          <a:p>
            <a:pPr marL="928116" lvl="1" indent="-342900">
              <a:lnSpc>
                <a:spcPct val="150000"/>
              </a:lnSpc>
            </a:pPr>
            <a:r>
              <a:rPr lang="en-GB" b="1" dirty="0">
                <a:solidFill>
                  <a:schemeClr val="bg1">
                    <a:lumMod val="50000"/>
                  </a:schemeClr>
                </a:solidFill>
                <a:latin typeface="Calibri" pitchFamily="34" charset="0"/>
                <a:cs typeface="Calibri" pitchFamily="34" charset="0"/>
              </a:rPr>
              <a:t>Etude PICRI </a:t>
            </a:r>
            <a:r>
              <a:rPr lang="en-GB" dirty="0">
                <a:solidFill>
                  <a:schemeClr val="bg1">
                    <a:lumMod val="50000"/>
                  </a:schemeClr>
                </a:solidFill>
                <a:latin typeface="Calibri" pitchFamily="34" charset="0"/>
                <a:cs typeface="Calibri" pitchFamily="34" charset="0"/>
              </a:rPr>
              <a:t> </a:t>
            </a:r>
            <a:r>
              <a:rPr lang="en-GB" dirty="0" smtClean="0">
                <a:solidFill>
                  <a:schemeClr val="bg1">
                    <a:lumMod val="50000"/>
                  </a:schemeClr>
                </a:solidFill>
                <a:latin typeface="Calibri" pitchFamily="34" charset="0"/>
                <a:cs typeface="Calibri" pitchFamily="34" charset="0"/>
              </a:rPr>
              <a:t>‘women’s experience of prenatal diagnosis’</a:t>
            </a:r>
            <a:endParaRPr lang="en-GB" dirty="0">
              <a:solidFill>
                <a:schemeClr val="bg1">
                  <a:lumMod val="50000"/>
                </a:schemeClr>
              </a:solidFill>
              <a:latin typeface="Calibri" pitchFamily="34" charset="0"/>
              <a:cs typeface="Calibri" pitchFamily="34" charset="0"/>
            </a:endParaRPr>
          </a:p>
          <a:p>
            <a:pPr marL="928116" lvl="1" indent="-342900">
              <a:lnSpc>
                <a:spcPct val="150000"/>
              </a:lnSpc>
            </a:pPr>
            <a:r>
              <a:rPr lang="en-GB" b="1" dirty="0" smtClean="0">
                <a:solidFill>
                  <a:schemeClr val="bg1">
                    <a:lumMod val="50000"/>
                  </a:schemeClr>
                </a:solidFill>
                <a:latin typeface="Calibri" pitchFamily="34" charset="0"/>
                <a:cs typeface="Calibri" pitchFamily="34" charset="0"/>
              </a:rPr>
              <a:t>Quantitative</a:t>
            </a:r>
            <a:r>
              <a:rPr lang="en-GB" dirty="0">
                <a:solidFill>
                  <a:schemeClr val="bg1">
                    <a:lumMod val="50000"/>
                  </a:schemeClr>
                </a:solidFill>
                <a:latin typeface="Calibri" pitchFamily="34" charset="0"/>
                <a:cs typeface="Calibri" pitchFamily="34" charset="0"/>
              </a:rPr>
              <a:t>: </a:t>
            </a:r>
            <a:r>
              <a:rPr lang="en-GB" dirty="0" smtClean="0">
                <a:solidFill>
                  <a:schemeClr val="bg1">
                    <a:lumMod val="50000"/>
                  </a:schemeClr>
                </a:solidFill>
                <a:latin typeface="Calibri" pitchFamily="34" charset="0"/>
                <a:cs typeface="Calibri" pitchFamily="34" charset="0"/>
              </a:rPr>
              <a:t>1566 responses with 585 agreeing to be re-contacted</a:t>
            </a:r>
            <a:endParaRPr lang="en-GB" dirty="0">
              <a:solidFill>
                <a:schemeClr val="bg1">
                  <a:lumMod val="50000"/>
                </a:schemeClr>
              </a:solidFill>
              <a:latin typeface="Calibri" pitchFamily="34" charset="0"/>
              <a:cs typeface="Calibri" pitchFamily="34" charset="0"/>
            </a:endParaRPr>
          </a:p>
          <a:p>
            <a:pPr marL="928116" lvl="1" indent="-342900">
              <a:lnSpc>
                <a:spcPct val="150000"/>
              </a:lnSpc>
            </a:pPr>
            <a:r>
              <a:rPr lang="en-GB" b="1" dirty="0" smtClean="0">
                <a:solidFill>
                  <a:schemeClr val="bg1">
                    <a:lumMod val="50000"/>
                  </a:schemeClr>
                </a:solidFill>
                <a:latin typeface="Calibri" pitchFamily="34" charset="0"/>
                <a:cs typeface="Calibri" pitchFamily="34" charset="0"/>
              </a:rPr>
              <a:t>Qualitative</a:t>
            </a:r>
            <a:r>
              <a:rPr lang="en-GB" dirty="0" smtClean="0">
                <a:solidFill>
                  <a:schemeClr val="bg1">
                    <a:lumMod val="50000"/>
                  </a:schemeClr>
                </a:solidFill>
                <a:latin typeface="Calibri" pitchFamily="34" charset="0"/>
                <a:cs typeface="Calibri" pitchFamily="34" charset="0"/>
              </a:rPr>
              <a:t>: 95 contacted for an interview </a:t>
            </a:r>
          </a:p>
          <a:p>
            <a:pPr marL="1328166" lvl="2" indent="-342900">
              <a:lnSpc>
                <a:spcPct val="150000"/>
              </a:lnSpc>
            </a:pPr>
            <a:r>
              <a:rPr lang="en-GB" dirty="0" smtClean="0">
                <a:solidFill>
                  <a:schemeClr val="bg1">
                    <a:lumMod val="50000"/>
                  </a:schemeClr>
                </a:solidFill>
                <a:latin typeface="Calibri" pitchFamily="34" charset="0"/>
                <a:cs typeface="Calibri" pitchFamily="34" charset="0"/>
              </a:rPr>
              <a:t>64 interviews conducted </a:t>
            </a:r>
          </a:p>
          <a:p>
            <a:pPr marL="1328166" lvl="2" indent="-342900">
              <a:lnSpc>
                <a:spcPct val="150000"/>
              </a:lnSpc>
            </a:pPr>
            <a:r>
              <a:rPr lang="en-GB" dirty="0" smtClean="0">
                <a:solidFill>
                  <a:schemeClr val="bg1">
                    <a:lumMod val="50000"/>
                  </a:schemeClr>
                </a:solidFill>
                <a:latin typeface="Calibri" pitchFamily="34" charset="0"/>
                <a:cs typeface="Calibri" pitchFamily="34" charset="0"/>
              </a:rPr>
              <a:t>8 with women who discovered a severe anomaly at birth</a:t>
            </a:r>
          </a:p>
          <a:p>
            <a:pPr marL="928116" lvl="1" indent="-342900">
              <a:lnSpc>
                <a:spcPct val="150000"/>
              </a:lnSpc>
            </a:pPr>
            <a:r>
              <a:rPr lang="en-GB" dirty="0" smtClean="0">
                <a:solidFill>
                  <a:schemeClr val="bg1">
                    <a:lumMod val="50000"/>
                  </a:schemeClr>
                </a:solidFill>
                <a:latin typeface="Calibri" pitchFamily="34" charset="0"/>
                <a:cs typeface="Calibri" pitchFamily="34" charset="0"/>
              </a:rPr>
              <a:t>Data analysed using Interpretative Phenomenological Analysis (Smith, 1996)</a:t>
            </a:r>
          </a:p>
          <a:p>
            <a:pPr marL="1328166" lvl="2" indent="-342900">
              <a:lnSpc>
                <a:spcPct val="150000"/>
              </a:lnSpc>
            </a:pPr>
            <a:endParaRPr lang="en-GB" dirty="0">
              <a:solidFill>
                <a:schemeClr val="bg1">
                  <a:lumMod val="50000"/>
                </a:schemeClr>
              </a:solidFill>
              <a:latin typeface="Calibri" pitchFamily="34" charset="0"/>
              <a:cs typeface="Calibri" pitchFamily="34" charset="0"/>
            </a:endParaRPr>
          </a:p>
          <a:p>
            <a:pPr marL="928116" lvl="1" indent="-342900">
              <a:lnSpc>
                <a:spcPct val="150000"/>
              </a:lnSpc>
            </a:pPr>
            <a:endParaRPr lang="en-GB" dirty="0">
              <a:solidFill>
                <a:schemeClr val="bg1">
                  <a:lumMod val="50000"/>
                </a:schemeClr>
              </a:solidFill>
              <a:latin typeface="Calibri" pitchFamily="34" charset="0"/>
              <a:cs typeface="Calibri" pitchFamily="34" charset="0"/>
            </a:endParaRPr>
          </a:p>
        </p:txBody>
      </p:sp>
      <p:sp>
        <p:nvSpPr>
          <p:cNvPr id="10" name="Title 1"/>
          <p:cNvSpPr>
            <a:spLocks noGrp="1"/>
          </p:cNvSpPr>
          <p:nvPr>
            <p:ph type="title"/>
          </p:nvPr>
        </p:nvSpPr>
        <p:spPr>
          <a:xfrm>
            <a:off x="457200" y="629816"/>
            <a:ext cx="8229600" cy="1143000"/>
          </a:xfrm>
        </p:spPr>
        <p:txBody>
          <a:bodyPr>
            <a:normAutofit/>
          </a:bodyPr>
          <a:lstStyle/>
          <a:p>
            <a:r>
              <a:rPr lang="en-GB" sz="4000" b="1" dirty="0" smtClean="0">
                <a:solidFill>
                  <a:schemeClr val="bg1">
                    <a:lumMod val="50000"/>
                  </a:schemeClr>
                </a:solidFill>
                <a:effectLst/>
                <a:latin typeface="Calibri" pitchFamily="34" charset="0"/>
                <a:cs typeface="Calibri" pitchFamily="34" charset="0"/>
              </a:rPr>
              <a:t>Methods</a:t>
            </a:r>
            <a:endParaRPr lang="en-GB" sz="4000" b="1" dirty="0">
              <a:solidFill>
                <a:schemeClr val="bg1">
                  <a:lumMod val="50000"/>
                </a:schemeClr>
              </a:solidFill>
              <a:effectLst/>
              <a:latin typeface="Calibri" pitchFamily="34" charset="0"/>
              <a:cs typeface="Calibri" pitchFamily="34" charset="0"/>
            </a:endParaRPr>
          </a:p>
        </p:txBody>
      </p:sp>
      <p:pic>
        <p:nvPicPr>
          <p:cNvPr id="4" name="Image 10" descr="Logo EHESS"/>
          <p:cNvPicPr/>
          <p:nvPr/>
        </p:nvPicPr>
        <p:blipFill>
          <a:blip r:embed="rId3">
            <a:extLst>
              <a:ext uri="{28A0092B-C50C-407E-A947-70E740481C1C}">
                <a14:useLocalDpi xmlns:a14="http://schemas.microsoft.com/office/drawing/2010/main" val="0"/>
              </a:ext>
            </a:extLst>
          </a:blip>
          <a:srcRect/>
          <a:stretch>
            <a:fillRect/>
          </a:stretch>
        </p:blipFill>
        <p:spPr bwMode="auto">
          <a:xfrm>
            <a:off x="6880870" y="116632"/>
            <a:ext cx="1805930" cy="1535014"/>
          </a:xfrm>
          <a:prstGeom prst="rect">
            <a:avLst/>
          </a:prstGeom>
          <a:noFill/>
          <a:ln>
            <a:noFill/>
          </a:ln>
        </p:spPr>
      </p:pic>
      <p:pic>
        <p:nvPicPr>
          <p:cNvPr id="5" name="Image 3" descr="Afficher l'image d'origin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27984" y="901294"/>
            <a:ext cx="1933575" cy="676275"/>
          </a:xfrm>
          <a:prstGeom prst="rect">
            <a:avLst/>
          </a:prstGeom>
          <a:noFill/>
          <a:ln>
            <a:noFill/>
          </a:ln>
        </p:spPr>
      </p:pic>
    </p:spTree>
    <p:extLst>
      <p:ext uri="{BB962C8B-B14F-4D97-AF65-F5344CB8AC3E}">
        <p14:creationId xmlns:p14="http://schemas.microsoft.com/office/powerpoint/2010/main" val="1549857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67544" y="116632"/>
            <a:ext cx="8229600" cy="504056"/>
          </a:xfrm>
        </p:spPr>
        <p:txBody>
          <a:bodyPr>
            <a:noAutofit/>
          </a:bodyPr>
          <a:lstStyle/>
          <a:p>
            <a:r>
              <a:rPr lang="en-GB" sz="4000" b="1" dirty="0">
                <a:solidFill>
                  <a:schemeClr val="bg1">
                    <a:lumMod val="50000"/>
                  </a:schemeClr>
                </a:solidFill>
                <a:effectLst/>
                <a:latin typeface="Calibri" pitchFamily="34" charset="0"/>
                <a:cs typeface="Calibri" pitchFamily="34" charset="0"/>
              </a:rPr>
              <a:t>Participants</a:t>
            </a:r>
          </a:p>
        </p:txBody>
      </p:sp>
      <p:graphicFrame>
        <p:nvGraphicFramePr>
          <p:cNvPr id="4" name="Table 3"/>
          <p:cNvGraphicFramePr>
            <a:graphicFrameLocks noGrp="1"/>
          </p:cNvGraphicFramePr>
          <p:nvPr>
            <p:extLst>
              <p:ext uri="{D42A27DB-BD31-4B8C-83A1-F6EECF244321}">
                <p14:modId xmlns:p14="http://schemas.microsoft.com/office/powerpoint/2010/main" val="3237171080"/>
              </p:ext>
            </p:extLst>
          </p:nvPr>
        </p:nvGraphicFramePr>
        <p:xfrm>
          <a:off x="19308" y="644552"/>
          <a:ext cx="9124691" cy="5897636"/>
        </p:xfrm>
        <a:graphic>
          <a:graphicData uri="http://schemas.openxmlformats.org/drawingml/2006/table">
            <a:tbl>
              <a:tblPr firstRow="1" firstCol="1" bandRow="1">
                <a:tableStyleId>{00A15C55-8517-42AA-B614-E9B94910E393}</a:tableStyleId>
              </a:tblPr>
              <a:tblGrid>
                <a:gridCol w="786611">
                  <a:extLst>
                    <a:ext uri="{9D8B030D-6E8A-4147-A177-3AD203B41FA5}">
                      <a16:colId xmlns="" xmlns:a16="http://schemas.microsoft.com/office/drawing/2014/main" val="20000"/>
                    </a:ext>
                  </a:extLst>
                </a:gridCol>
                <a:gridCol w="471967">
                  <a:extLst>
                    <a:ext uri="{9D8B030D-6E8A-4147-A177-3AD203B41FA5}">
                      <a16:colId xmlns="" xmlns:a16="http://schemas.microsoft.com/office/drawing/2014/main" val="20001"/>
                    </a:ext>
                  </a:extLst>
                </a:gridCol>
                <a:gridCol w="1133874">
                  <a:extLst>
                    <a:ext uri="{9D8B030D-6E8A-4147-A177-3AD203B41FA5}">
                      <a16:colId xmlns="" xmlns:a16="http://schemas.microsoft.com/office/drawing/2014/main" val="20002"/>
                    </a:ext>
                  </a:extLst>
                </a:gridCol>
                <a:gridCol w="1619265">
                  <a:extLst>
                    <a:ext uri="{9D8B030D-6E8A-4147-A177-3AD203B41FA5}">
                      <a16:colId xmlns="" xmlns:a16="http://schemas.microsoft.com/office/drawing/2014/main" val="20003"/>
                    </a:ext>
                  </a:extLst>
                </a:gridCol>
                <a:gridCol w="1809206">
                  <a:extLst>
                    <a:ext uri="{9D8B030D-6E8A-4147-A177-3AD203B41FA5}">
                      <a16:colId xmlns="" xmlns:a16="http://schemas.microsoft.com/office/drawing/2014/main" val="20004"/>
                    </a:ext>
                  </a:extLst>
                </a:gridCol>
                <a:gridCol w="1022595">
                  <a:extLst>
                    <a:ext uri="{9D8B030D-6E8A-4147-A177-3AD203B41FA5}">
                      <a16:colId xmlns="" xmlns:a16="http://schemas.microsoft.com/office/drawing/2014/main" val="20005"/>
                    </a:ext>
                  </a:extLst>
                </a:gridCol>
                <a:gridCol w="2281173">
                  <a:extLst>
                    <a:ext uri="{9D8B030D-6E8A-4147-A177-3AD203B41FA5}">
                      <a16:colId xmlns="" xmlns:a16="http://schemas.microsoft.com/office/drawing/2014/main" val="20006"/>
                    </a:ext>
                  </a:extLst>
                </a:gridCol>
              </a:tblGrid>
              <a:tr h="392397">
                <a:tc>
                  <a:txBody>
                    <a:bodyPr/>
                    <a:lstStyle/>
                    <a:p>
                      <a:pPr algn="l">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Age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Nb </a:t>
                      </a:r>
                      <a:r>
                        <a:rPr lang="en-GB" sz="1200" noProof="0" dirty="0" smtClean="0">
                          <a:effectLst/>
                          <a:latin typeface="Calibri" panose="020F0502020204030204" pitchFamily="34" charset="0"/>
                        </a:rPr>
                        <a:t>children</a:t>
                      </a:r>
                      <a:r>
                        <a:rPr lang="fr-FR" sz="1200" baseline="0" dirty="0" smtClean="0">
                          <a:effectLst/>
                          <a:latin typeface="Calibri" panose="020F0502020204030204" pitchFamily="34" charset="0"/>
                        </a:rPr>
                        <a:t> / Pregnancy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Screening</a:t>
                      </a:r>
                      <a:r>
                        <a:rPr lang="en-GB"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Anomaly</a:t>
                      </a:r>
                      <a:endParaRPr lang="en-GB"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smtClean="0">
                          <a:effectLst/>
                          <a:latin typeface="Calibri" panose="020F0502020204030204" pitchFamily="34" charset="0"/>
                        </a:rPr>
                        <a:t>Possible</a:t>
                      </a:r>
                      <a:r>
                        <a:rPr lang="fr-FR" sz="1200" baseline="0" dirty="0" smtClean="0">
                          <a:effectLst/>
                          <a:latin typeface="Calibri" panose="020F0502020204030204" pitchFamily="34" charset="0"/>
                        </a:rPr>
                        <a:t> to </a:t>
                      </a:r>
                      <a:r>
                        <a:rPr lang="en-GB" sz="1200" baseline="0" noProof="0" dirty="0" smtClean="0">
                          <a:effectLst/>
                          <a:latin typeface="Calibri" panose="020F0502020204030204" pitchFamily="34" charset="0"/>
                        </a:rPr>
                        <a:t>detect</a:t>
                      </a:r>
                      <a:r>
                        <a:rPr lang="fr-FR" sz="1200" baseline="0" dirty="0" smtClean="0">
                          <a:effectLst/>
                          <a:latin typeface="Calibri" panose="020F0502020204030204" pitchFamily="34" charset="0"/>
                        </a:rPr>
                        <a:t> </a:t>
                      </a:r>
                      <a:r>
                        <a:rPr lang="fr-FR" sz="1200" dirty="0" smtClean="0">
                          <a:effectLst/>
                          <a:latin typeface="Calibri" panose="020F0502020204030204" pitchFamily="34" charset="0"/>
                        </a:rPr>
                        <a:t>in </a:t>
                      </a:r>
                      <a:r>
                        <a:rPr lang="fr-FR" sz="1200" dirty="0">
                          <a:effectLst/>
                          <a:latin typeface="Calibri" panose="020F0502020204030204" pitchFamily="34" charset="0"/>
                        </a:rPr>
                        <a:t>utero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Issue  grossesse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extLst>
                  <a:ext uri="{0D108BD9-81ED-4DB2-BD59-A6C34878D82A}">
                    <a16:rowId xmlns="" xmlns:a16="http://schemas.microsoft.com/office/drawing/2014/main" val="10000"/>
                  </a:ext>
                </a:extLst>
              </a:tr>
              <a:tr h="588596">
                <a:tc>
                  <a:txBody>
                    <a:bodyPr/>
                    <a:lstStyle/>
                    <a:p>
                      <a:pPr algn="l">
                        <a:lnSpc>
                          <a:spcPct val="115000"/>
                        </a:lnSpc>
                        <a:spcAft>
                          <a:spcPts val="0"/>
                        </a:spcAft>
                      </a:pPr>
                      <a:r>
                        <a:rPr lang="fr-FR" sz="1200" dirty="0">
                          <a:effectLst/>
                          <a:latin typeface="Calibri" panose="020F0502020204030204" pitchFamily="34" charset="0"/>
                        </a:rPr>
                        <a:t>Camille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33</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2, </a:t>
                      </a:r>
                    </a:p>
                    <a:p>
                      <a:pPr algn="l">
                        <a:lnSpc>
                          <a:spcPct val="115000"/>
                        </a:lnSpc>
                        <a:spcAft>
                          <a:spcPts val="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fr-FR" sz="1200" baseline="30000" dirty="0" smtClean="0">
                          <a:effectLst/>
                          <a:latin typeface="Calibri" panose="020F0502020204030204" pitchFamily="34" charset="0"/>
                          <a:ea typeface="Calibri" panose="020F0502020204030204" pitchFamily="34" charset="0"/>
                          <a:cs typeface="Times New Roman" panose="02020603050405020304" pitchFamily="18" charset="0"/>
                        </a:rPr>
                        <a:t>nd</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Pregnancy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Combined test: negative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Gene</a:t>
                      </a:r>
                      <a:r>
                        <a:rPr lang="fr-FR" sz="1200" dirty="0" smtClean="0">
                          <a:effectLst/>
                          <a:latin typeface="Calibri" panose="020F0502020204030204" pitchFamily="34" charset="0"/>
                        </a:rPr>
                        <a:t> </a:t>
                      </a:r>
                      <a:r>
                        <a:rPr lang="fr-FR" sz="1200" dirty="0">
                          <a:effectLst/>
                          <a:latin typeface="Calibri" panose="020F0502020204030204" pitchFamily="34" charset="0"/>
                        </a:rPr>
                        <a:t>CDKL5 </a:t>
                      </a:r>
                      <a:r>
                        <a:rPr lang="fr-FR" sz="1200" dirty="0" err="1" smtClean="0">
                          <a:effectLst/>
                          <a:latin typeface="Calibri" panose="020F0502020204030204" pitchFamily="34" charset="0"/>
                        </a:rPr>
                        <a:t>deletion</a:t>
                      </a:r>
                      <a:endParaRPr lang="fr-FR" sz="1200" dirty="0">
                        <a:effectLst/>
                        <a:latin typeface="Calibri" panose="020F0502020204030204" pitchFamily="34" charset="0"/>
                      </a:endParaRPr>
                    </a:p>
                    <a:p>
                      <a:pPr algn="l">
                        <a:lnSpc>
                          <a:spcPct val="115000"/>
                        </a:lnSpc>
                        <a:spcAft>
                          <a:spcPts val="0"/>
                        </a:spcAft>
                      </a:pPr>
                      <a:r>
                        <a:rPr lang="fr-FR" sz="1200" dirty="0" smtClean="0">
                          <a:effectLst/>
                          <a:latin typeface="Calibri" panose="020F0502020204030204" pitchFamily="34" charset="0"/>
                        </a:rPr>
                        <a:t>(</a:t>
                      </a:r>
                      <a:r>
                        <a:rPr lang="en-GB" sz="1200" noProof="0" dirty="0" smtClean="0">
                          <a:effectLst/>
                          <a:latin typeface="Calibri" panose="020F0502020204030204" pitchFamily="34" charset="0"/>
                        </a:rPr>
                        <a:t>diagnosed</a:t>
                      </a:r>
                      <a:r>
                        <a:rPr lang="fr-FR" sz="1200" dirty="0" smtClean="0">
                          <a:effectLst/>
                          <a:latin typeface="Calibri" panose="020F0502020204030204" pitchFamily="34" charset="0"/>
                        </a:rPr>
                        <a:t> at 6 </a:t>
                      </a:r>
                      <a:r>
                        <a:rPr lang="en-GB" sz="1200" noProof="0" dirty="0" smtClean="0">
                          <a:effectLst/>
                          <a:latin typeface="Calibri" panose="020F0502020204030204" pitchFamily="34" charset="0"/>
                        </a:rPr>
                        <a:t>months</a:t>
                      </a:r>
                      <a:r>
                        <a:rPr lang="fr-FR" sz="1200" dirty="0" smtClean="0">
                          <a:effectLst/>
                          <a:latin typeface="Calibri" panose="020F0502020204030204" pitchFamily="34"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smtClean="0">
                          <a:effectLst/>
                          <a:latin typeface="Calibri" panose="020F0502020204030204" pitchFamily="34" charset="0"/>
                        </a:rPr>
                        <a:t>No</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smtClean="0">
                          <a:effectLst/>
                          <a:latin typeface="Calibri" panose="020F0502020204030204" pitchFamily="34" charset="0"/>
                        </a:rPr>
                        <a:t>Child </a:t>
                      </a:r>
                      <a:r>
                        <a:rPr lang="en-GB" sz="1200" noProof="0" dirty="0" smtClean="0">
                          <a:effectLst/>
                          <a:latin typeface="Calibri" panose="020F0502020204030204" pitchFamily="34" charset="0"/>
                        </a:rPr>
                        <a:t>severely</a:t>
                      </a:r>
                      <a:r>
                        <a:rPr lang="fr-FR" sz="1200" dirty="0" smtClean="0">
                          <a:effectLst/>
                          <a:latin typeface="Calibri" panose="020F0502020204030204" pitchFamily="34" charset="0"/>
                        </a:rPr>
                        <a:t> </a:t>
                      </a:r>
                      <a:r>
                        <a:rPr lang="en-GB" sz="1200" noProof="0" dirty="0" smtClean="0">
                          <a:effectLst/>
                          <a:latin typeface="Calibri" panose="020F0502020204030204" pitchFamily="34" charset="0"/>
                        </a:rPr>
                        <a:t>disabled</a:t>
                      </a:r>
                      <a:endParaRPr lang="en-GB"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extLst>
                  <a:ext uri="{0D108BD9-81ED-4DB2-BD59-A6C34878D82A}">
                    <a16:rowId xmlns="" xmlns:a16="http://schemas.microsoft.com/office/drawing/2014/main" val="10001"/>
                  </a:ext>
                </a:extLst>
              </a:tr>
              <a:tr h="728545">
                <a:tc>
                  <a:txBody>
                    <a:bodyPr/>
                    <a:lstStyle/>
                    <a:p>
                      <a:pPr algn="l">
                        <a:lnSpc>
                          <a:spcPct val="115000"/>
                        </a:lnSpc>
                        <a:spcAft>
                          <a:spcPts val="0"/>
                        </a:spcAft>
                      </a:pPr>
                      <a:r>
                        <a:rPr lang="fr-FR" sz="1200" dirty="0">
                          <a:effectLst/>
                          <a:latin typeface="Calibri" panose="020F0502020204030204" pitchFamily="34" charset="0"/>
                        </a:rPr>
                        <a:t>Catherine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29</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Nuchal</a:t>
                      </a:r>
                      <a:r>
                        <a:rPr lang="en-GB" sz="1200" baseline="0" dirty="0" smtClean="0">
                          <a:effectLst/>
                          <a:latin typeface="Calibri" panose="020F0502020204030204" pitchFamily="34" charset="0"/>
                          <a:ea typeface="Calibri" panose="020F0502020204030204" pitchFamily="34" charset="0"/>
                          <a:cs typeface="Times New Roman" panose="02020603050405020304" pitchFamily="18" charset="0"/>
                        </a:rPr>
                        <a:t> translucency</a:t>
                      </a: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 negative</a:t>
                      </a:r>
                      <a:r>
                        <a:rPr lang="en-GB"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Down’s</a:t>
                      </a:r>
                      <a:r>
                        <a:rPr lang="fr-FR" sz="1200" dirty="0" smtClean="0">
                          <a:effectLst/>
                          <a:latin typeface="Calibri" panose="020F0502020204030204" pitchFamily="34" charset="0"/>
                        </a:rPr>
                        <a:t> syndrome</a:t>
                      </a:r>
                      <a:endParaRPr lang="fr-FR" sz="1200" dirty="0">
                        <a:effectLst/>
                        <a:latin typeface="Calibri" panose="020F0502020204030204" pitchFamily="34" charset="0"/>
                      </a:endParaRPr>
                    </a:p>
                    <a:p>
                      <a:pPr algn="l">
                        <a:lnSpc>
                          <a:spcPct val="115000"/>
                        </a:lnSpc>
                        <a:spcAft>
                          <a:spcPts val="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200" noProof="0" dirty="0" smtClean="0">
                          <a:effectLst/>
                          <a:latin typeface="Calibri" panose="020F0502020204030204" pitchFamily="34" charset="0"/>
                        </a:rPr>
                        <a:t>diagnosed</a:t>
                      </a:r>
                      <a:r>
                        <a:rPr lang="fr-FR" sz="1200" dirty="0" smtClean="0">
                          <a:effectLst/>
                          <a:latin typeface="Calibri" panose="020F0502020204030204" pitchFamily="34" charset="0"/>
                        </a:rPr>
                        <a:t> at </a:t>
                      </a:r>
                      <a:r>
                        <a:rPr lang="en-GB" sz="1200" noProof="0" dirty="0" smtClean="0">
                          <a:effectLst/>
                          <a:latin typeface="Calibri" panose="020F0502020204030204" pitchFamily="34" charset="0"/>
                        </a:rPr>
                        <a:t>birth</a:t>
                      </a:r>
                      <a:r>
                        <a:rPr lang="fr-FR" sz="1200" baseline="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Yes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Down’s</a:t>
                      </a:r>
                      <a:r>
                        <a:rPr lang="fr-FR" sz="1200" dirty="0" smtClean="0">
                          <a:effectLst/>
                          <a:latin typeface="Calibri" panose="020F0502020204030204" pitchFamily="34" charset="0"/>
                        </a:rPr>
                        <a:t> syndrome</a:t>
                      </a:r>
                      <a:r>
                        <a:rPr lang="fr-FR" sz="1200" baseline="0" dirty="0" smtClean="0">
                          <a:effectLst/>
                          <a:latin typeface="Calibri" panose="020F0502020204030204" pitchFamily="34" charset="0"/>
                        </a:rPr>
                        <a:t> but no major </a:t>
                      </a:r>
                      <a:r>
                        <a:rPr lang="en-GB" sz="1200" baseline="0" noProof="0" dirty="0" smtClean="0">
                          <a:effectLst/>
                          <a:latin typeface="Calibri" panose="020F0502020204030204" pitchFamily="34" charset="0"/>
                        </a:rPr>
                        <a:t>co-morbidities</a:t>
                      </a:r>
                      <a:r>
                        <a:rPr lang="fr-FR" sz="1200" baseline="0" dirty="0" smtClean="0">
                          <a:effectLst/>
                          <a:latin typeface="Calibri" panose="020F0502020204030204" pitchFamily="34" charset="0"/>
                        </a:rPr>
                        <a:t> </a:t>
                      </a:r>
                      <a:endParaRPr lang="fr-FR" sz="1200" baseline="0" dirty="0">
                        <a:effectLst/>
                        <a:latin typeface="Calibri" panose="020F0502020204030204" pitchFamily="34" charset="0"/>
                      </a:endParaRPr>
                    </a:p>
                  </a:txBody>
                  <a:tcPr marL="43514" marR="43514" marT="0" marB="0"/>
                </a:tc>
                <a:extLst>
                  <a:ext uri="{0D108BD9-81ED-4DB2-BD59-A6C34878D82A}">
                    <a16:rowId xmlns="" xmlns:a16="http://schemas.microsoft.com/office/drawing/2014/main" val="10002"/>
                  </a:ext>
                </a:extLst>
              </a:tr>
              <a:tr h="728545">
                <a:tc>
                  <a:txBody>
                    <a:bodyPr/>
                    <a:lstStyle/>
                    <a:p>
                      <a:pPr algn="l">
                        <a:lnSpc>
                          <a:spcPct val="115000"/>
                        </a:lnSpc>
                        <a:spcAft>
                          <a:spcPts val="0"/>
                        </a:spcAft>
                      </a:pPr>
                      <a:r>
                        <a:rPr lang="fr-FR" sz="1200" dirty="0">
                          <a:effectLst/>
                          <a:latin typeface="Calibri" panose="020F0502020204030204" pitchFamily="34" charset="0"/>
                        </a:rPr>
                        <a:t>Julie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 35</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2,</a:t>
                      </a:r>
                    </a:p>
                    <a:p>
                      <a:pPr algn="l">
                        <a:lnSpc>
                          <a:spcPct val="115000"/>
                        </a:lnSpc>
                        <a:spcAft>
                          <a:spcPts val="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fr-FR" sz="1200" baseline="30000" dirty="0" smtClean="0">
                          <a:effectLst/>
                          <a:latin typeface="Calibri" panose="020F0502020204030204" pitchFamily="34" charset="0"/>
                          <a:ea typeface="Calibri" panose="020F0502020204030204" pitchFamily="34" charset="0"/>
                          <a:cs typeface="Times New Roman" panose="02020603050405020304" pitchFamily="18" charset="0"/>
                        </a:rPr>
                        <a:t>nd</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Pregnancy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Combined test: negative</a:t>
                      </a:r>
                    </a:p>
                    <a:p>
                      <a:pPr algn="l">
                        <a:lnSpc>
                          <a:spcPct val="115000"/>
                        </a:lnSpc>
                        <a:spcAft>
                          <a:spcPts val="0"/>
                        </a:spcAft>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Craniofacial</a:t>
                      </a:r>
                      <a:r>
                        <a:rPr lang="en-GB" sz="1200" baseline="0" noProof="0" dirty="0" smtClean="0">
                          <a:effectLst/>
                          <a:latin typeface="Calibri" panose="020F0502020204030204" pitchFamily="34" charset="0"/>
                        </a:rPr>
                        <a:t> </a:t>
                      </a:r>
                      <a:r>
                        <a:rPr lang="fr-FR" sz="1200" baseline="0" dirty="0" smtClean="0">
                          <a:effectLst/>
                          <a:latin typeface="Calibri" panose="020F0502020204030204" pitchFamily="34" charset="0"/>
                        </a:rPr>
                        <a:t>m</a:t>
                      </a:r>
                      <a:r>
                        <a:rPr lang="fr-FR" sz="1200" dirty="0" smtClean="0">
                          <a:effectLst/>
                          <a:latin typeface="Calibri" panose="020F0502020204030204" pitchFamily="34" charset="0"/>
                        </a:rPr>
                        <a:t>alformations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200" noProof="0" dirty="0" smtClean="0">
                          <a:effectLst/>
                          <a:latin typeface="Calibri" panose="020F0502020204030204" pitchFamily="34" charset="0"/>
                        </a:rPr>
                        <a:t>diagnosed</a:t>
                      </a:r>
                      <a:r>
                        <a:rPr lang="fr-FR" sz="1200" dirty="0" smtClean="0">
                          <a:effectLst/>
                          <a:latin typeface="Calibri" panose="020F0502020204030204" pitchFamily="34" charset="0"/>
                        </a:rPr>
                        <a:t> at </a:t>
                      </a:r>
                      <a:r>
                        <a:rPr lang="en-GB" sz="1200" noProof="0" dirty="0" smtClean="0">
                          <a:effectLst/>
                          <a:latin typeface="Calibri" panose="020F0502020204030204" pitchFamily="34" charset="0"/>
                        </a:rPr>
                        <a:t>birth</a:t>
                      </a:r>
                      <a:r>
                        <a:rPr lang="fr-FR" sz="1200" baseline="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fr-FR" sz="1200" dirty="0">
                          <a:effectLst/>
                          <a:latin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Yes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200" noProof="0" dirty="0" smtClean="0">
                          <a:effectLst/>
                          <a:latin typeface="Calibri" panose="020F0502020204030204" pitchFamily="34" charset="0"/>
                        </a:rPr>
                        <a:t>Surgery</a:t>
                      </a:r>
                      <a:r>
                        <a:rPr lang="fr-FR" sz="1200" dirty="0" smtClean="0">
                          <a:effectLst/>
                          <a:latin typeface="Calibri" panose="020F0502020204030204" pitchFamily="34" charset="0"/>
                        </a:rPr>
                        <a:t> </a:t>
                      </a:r>
                      <a:r>
                        <a:rPr lang="en-GB" sz="1200" noProof="0" dirty="0" smtClean="0">
                          <a:effectLst/>
                          <a:latin typeface="Calibri" panose="020F0502020204030204" pitchFamily="34" charset="0"/>
                        </a:rPr>
                        <a:t>performed</a:t>
                      </a:r>
                      <a:r>
                        <a:rPr lang="fr-FR" sz="1200" dirty="0" smtClean="0">
                          <a:effectLst/>
                          <a:latin typeface="Calibri" panose="020F0502020204030204" pitchFamily="34" charset="0"/>
                        </a:rPr>
                        <a:t> at 10 </a:t>
                      </a:r>
                      <a:r>
                        <a:rPr lang="en-GB" sz="1200" noProof="0" dirty="0" smtClean="0">
                          <a:effectLst/>
                          <a:latin typeface="Calibri" panose="020F0502020204030204" pitchFamily="34" charset="0"/>
                        </a:rPr>
                        <a:t>months</a:t>
                      </a:r>
                      <a:r>
                        <a:rPr lang="en-GB" sz="1200" dirty="0" smtClean="0">
                          <a:effectLst/>
                          <a:latin typeface="Calibri" panose="020F0502020204030204" pitchFamily="34" charset="0"/>
                        </a:rPr>
                        <a:t>; other surgeries</a:t>
                      </a:r>
                      <a:r>
                        <a:rPr lang="en-GB" sz="1200" baseline="0" dirty="0" smtClean="0">
                          <a:effectLst/>
                          <a:latin typeface="Calibri" panose="020F0502020204030204" pitchFamily="34" charset="0"/>
                        </a:rPr>
                        <a:t> planned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extLst>
                  <a:ext uri="{0D108BD9-81ED-4DB2-BD59-A6C34878D82A}">
                    <a16:rowId xmlns="" xmlns:a16="http://schemas.microsoft.com/office/drawing/2014/main" val="10003"/>
                  </a:ext>
                </a:extLst>
              </a:tr>
              <a:tr h="728545">
                <a:tc>
                  <a:txBody>
                    <a:bodyPr/>
                    <a:lstStyle/>
                    <a:p>
                      <a:pPr algn="l">
                        <a:lnSpc>
                          <a:spcPct val="115000"/>
                        </a:lnSpc>
                        <a:spcAft>
                          <a:spcPts val="0"/>
                        </a:spcAft>
                      </a:pPr>
                      <a:r>
                        <a:rPr lang="fr-FR" sz="1200" dirty="0">
                          <a:effectLst/>
                          <a:latin typeface="Calibri" panose="020F0502020204030204" pitchFamily="34" charset="0"/>
                        </a:rPr>
                        <a:t>Mathilde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 33</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2, </a:t>
                      </a:r>
                    </a:p>
                    <a:p>
                      <a:pPr marL="0" marR="0" lvl="0" indent="0" algn="l" defTabSz="914400" rtl="0" eaLnBrk="1" fontAlgn="auto" latinLnBrk="0" hangingPunct="1">
                        <a:lnSpc>
                          <a:spcPct val="115000"/>
                        </a:lnSpc>
                        <a:spcBef>
                          <a:spcPts val="0"/>
                        </a:spcBef>
                        <a:spcAft>
                          <a:spcPts val="0"/>
                        </a:spcAft>
                        <a:buClrTx/>
                        <a:buSzTx/>
                        <a:buFontTx/>
                        <a:buNone/>
                        <a:tabLst/>
                        <a:defRPr/>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fr-FR" sz="1200" baseline="30000" dirty="0" smtClean="0">
                          <a:effectLst/>
                          <a:latin typeface="Calibri" panose="020F0502020204030204" pitchFamily="34" charset="0"/>
                          <a:ea typeface="Calibri" panose="020F0502020204030204" pitchFamily="34" charset="0"/>
                          <a:cs typeface="Times New Roman" panose="02020603050405020304" pitchFamily="18" charset="0"/>
                        </a:rPr>
                        <a:t>nd</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Pregnancy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15000"/>
                        </a:lnSpc>
                        <a:spcAft>
                          <a:spcPts val="0"/>
                        </a:spcAft>
                      </a:pPr>
                      <a:r>
                        <a:rPr lang="fr-FR" sz="1200" dirty="0">
                          <a:effectLst/>
                          <a:latin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Combined test: negative</a:t>
                      </a:r>
                    </a:p>
                    <a:p>
                      <a:pPr algn="l">
                        <a:lnSpc>
                          <a:spcPct val="115000"/>
                        </a:lnSpc>
                        <a:spcAft>
                          <a:spcPts val="0"/>
                        </a:spcAft>
                      </a:pPr>
                      <a:r>
                        <a:rPr lang="en-GB" sz="1200" dirty="0" err="1" smtClean="0">
                          <a:effectLst/>
                          <a:latin typeface="Calibri" panose="020F0502020204030204" pitchFamily="34" charset="0"/>
                          <a:ea typeface="Calibri" panose="020F0502020204030204" pitchFamily="34" charset="0"/>
                          <a:cs typeface="Times New Roman" panose="02020603050405020304" pitchFamily="18" charset="0"/>
                        </a:rPr>
                        <a:t>Streptocoque</a:t>
                      </a:r>
                      <a:r>
                        <a:rPr lang="en-GB" sz="1200" baseline="0" dirty="0" smtClean="0">
                          <a:effectLst/>
                          <a:latin typeface="Calibri" panose="020F0502020204030204" pitchFamily="34" charset="0"/>
                          <a:ea typeface="Calibri" panose="020F0502020204030204" pitchFamily="34" charset="0"/>
                          <a:cs typeface="Times New Roman" panose="02020603050405020304" pitchFamily="18" charset="0"/>
                        </a:rPr>
                        <a:t> B</a:t>
                      </a:r>
                      <a:r>
                        <a:rPr lang="en-GB" sz="1200" baseline="0" dirty="0">
                          <a:effectLst/>
                          <a:latin typeface="Calibri" panose="020F0502020204030204" pitchFamily="34" charset="0"/>
                          <a:ea typeface="Calibri" panose="020F0502020204030204" pitchFamily="34" charset="0"/>
                          <a:cs typeface="Times New Roman" panose="02020603050405020304" pitchFamily="18" charset="0"/>
                        </a:rPr>
                        <a:t>: </a:t>
                      </a: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negative</a:t>
                      </a:r>
                      <a:r>
                        <a:rPr lang="en-GB" sz="1200"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Infection Streptocoque B</a:t>
                      </a:r>
                    </a:p>
                    <a:p>
                      <a:pPr marL="0" marR="0" indent="0" algn="l" defTabSz="914400" rtl="0" eaLnBrk="1" fontAlgn="auto" latinLnBrk="0" hangingPunct="1">
                        <a:lnSpc>
                          <a:spcPct val="115000"/>
                        </a:lnSpc>
                        <a:spcBef>
                          <a:spcPts val="0"/>
                        </a:spcBef>
                        <a:spcAft>
                          <a:spcPts val="0"/>
                        </a:spcAft>
                        <a:buClrTx/>
                        <a:buSzTx/>
                        <a:buFontTx/>
                        <a:buNone/>
                        <a:tabLst/>
                        <a:defRPr/>
                      </a:pPr>
                      <a:r>
                        <a:rPr lang="fr-FR" sz="1200" dirty="0" smtClean="0">
                          <a:effectLst/>
                          <a:latin typeface="Calibri" panose="020F0502020204030204" pitchFamily="34" charset="0"/>
                        </a:rPr>
                        <a:t>(</a:t>
                      </a:r>
                      <a:r>
                        <a:rPr lang="en-GB" sz="1200" noProof="0" dirty="0" smtClean="0">
                          <a:effectLst/>
                          <a:latin typeface="Calibri" panose="020F0502020204030204" pitchFamily="34" charset="0"/>
                          <a:ea typeface="Calibri" panose="020F0502020204030204" pitchFamily="34" charset="0"/>
                          <a:cs typeface="Times New Roman" panose="02020603050405020304" pitchFamily="18" charset="0"/>
                        </a:rPr>
                        <a:t>diagnosed</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Day 5</a:t>
                      </a:r>
                      <a:r>
                        <a:rPr lang="fr-FR" sz="1200" baseline="0" dirty="0" smtClean="0">
                          <a:effectLst/>
                          <a:latin typeface="Calibri" panose="020F0502020204030204" pitchFamily="34"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Yes</a:t>
                      </a:r>
                      <a:endParaRPr lang="fr-FR" sz="1200" dirty="0">
                        <a:effectLst/>
                        <a:latin typeface="Calibri" panose="020F0502020204030204" pitchFamily="34" charset="0"/>
                      </a:endParaRPr>
                    </a:p>
                  </a:txBody>
                  <a:tcPr marL="43514" marR="43514" marT="0" marB="0"/>
                </a:tc>
                <a:tc>
                  <a:txBody>
                    <a:bodyPr/>
                    <a:lstStyle/>
                    <a:p>
                      <a:pPr algn="l">
                        <a:lnSpc>
                          <a:spcPct val="115000"/>
                        </a:lnSpc>
                        <a:spcAft>
                          <a:spcPts val="0"/>
                        </a:spcAft>
                      </a:pPr>
                      <a:r>
                        <a:rPr lang="fr-FR" sz="1200" dirty="0" smtClean="0">
                          <a:effectLst/>
                          <a:latin typeface="Calibri" panose="020F0502020204030204" pitchFamily="34" charset="0"/>
                        </a:rPr>
                        <a:t>Intensive</a:t>
                      </a:r>
                      <a:r>
                        <a:rPr lang="fr-FR" sz="1200" baseline="0" dirty="0" smtClean="0">
                          <a:effectLst/>
                          <a:latin typeface="Calibri" panose="020F0502020204030204" pitchFamily="34" charset="0"/>
                        </a:rPr>
                        <a:t> care</a:t>
                      </a:r>
                      <a:r>
                        <a:rPr lang="fr-FR" sz="1200" dirty="0" smtClean="0">
                          <a:effectLst/>
                          <a:latin typeface="Calibri" panose="020F0502020204030204" pitchFamily="34" charset="0"/>
                        </a:rPr>
                        <a:t>, </a:t>
                      </a:r>
                      <a:r>
                        <a:rPr lang="en-GB" sz="1200" noProof="0" dirty="0" smtClean="0">
                          <a:effectLst/>
                          <a:latin typeface="Calibri" panose="020F0502020204030204" pitchFamily="34" charset="0"/>
                        </a:rPr>
                        <a:t>reanimation</a:t>
                      </a:r>
                      <a:r>
                        <a:rPr lang="fr-FR" sz="1200" dirty="0" smtClean="0">
                          <a:effectLst/>
                          <a:latin typeface="Calibri" panose="020F0502020204030204" pitchFamily="34" charset="0"/>
                        </a:rPr>
                        <a:t>  for  </a:t>
                      </a:r>
                      <a:r>
                        <a:rPr lang="fr-FR" sz="1200" dirty="0">
                          <a:effectLst/>
                          <a:latin typeface="Calibri" panose="020F0502020204030204" pitchFamily="34" charset="0"/>
                        </a:rPr>
                        <a:t>6 </a:t>
                      </a:r>
                      <a:r>
                        <a:rPr lang="en-GB" sz="1200" noProof="0" dirty="0" smtClean="0">
                          <a:effectLst/>
                          <a:latin typeface="Calibri" panose="020F0502020204030204" pitchFamily="34" charset="0"/>
                        </a:rPr>
                        <a:t>weeks</a:t>
                      </a:r>
                      <a:r>
                        <a:rPr lang="fr-FR" sz="1200" dirty="0" smtClean="0">
                          <a:effectLst/>
                          <a:latin typeface="Calibri" panose="020F0502020204030204" pitchFamily="34" charset="0"/>
                        </a:rPr>
                        <a:t>;</a:t>
                      </a:r>
                      <a:r>
                        <a:rPr lang="fr-FR" sz="1200" baseline="0" dirty="0" smtClean="0">
                          <a:effectLst/>
                          <a:latin typeface="Calibri" panose="020F0502020204030204" pitchFamily="34" charset="0"/>
                        </a:rPr>
                        <a:t> </a:t>
                      </a:r>
                      <a:r>
                        <a:rPr lang="en-GB" sz="1200" baseline="0" noProof="0" dirty="0" smtClean="0">
                          <a:effectLst/>
                          <a:latin typeface="Calibri" panose="020F0502020204030204" pitchFamily="34" charset="0"/>
                        </a:rPr>
                        <a:t>risk</a:t>
                      </a:r>
                      <a:r>
                        <a:rPr lang="fr-FR" sz="1200" baseline="0" dirty="0" smtClean="0">
                          <a:effectLst/>
                          <a:latin typeface="Calibri" panose="020F0502020204030204" pitchFamily="34" charset="0"/>
                        </a:rPr>
                        <a:t> of </a:t>
                      </a:r>
                      <a:r>
                        <a:rPr lang="en-GB" sz="1200" baseline="0" noProof="0" dirty="0" smtClean="0">
                          <a:effectLst/>
                          <a:latin typeface="Calibri" panose="020F0502020204030204" pitchFamily="34" charset="0"/>
                        </a:rPr>
                        <a:t>cognitive</a:t>
                      </a:r>
                      <a:r>
                        <a:rPr lang="fr-FR" sz="1200" baseline="0" dirty="0" smtClean="0">
                          <a:effectLst/>
                          <a:latin typeface="Calibri" panose="020F0502020204030204" pitchFamily="34" charset="0"/>
                        </a:rPr>
                        <a:t> </a:t>
                      </a:r>
                      <a:r>
                        <a:rPr lang="en-GB" sz="1200" baseline="0" noProof="0" dirty="0" smtClean="0">
                          <a:effectLst/>
                          <a:latin typeface="Calibri" panose="020F0502020204030204" pitchFamily="34" charset="0"/>
                        </a:rPr>
                        <a:t>delay</a:t>
                      </a:r>
                      <a:endParaRPr lang="en-GB" sz="1200" noProof="0" dirty="0">
                        <a:effectLst/>
                        <a:latin typeface="Calibri" panose="020F0502020204030204" pitchFamily="34" charset="0"/>
                      </a:endParaRPr>
                    </a:p>
                  </a:txBody>
                  <a:tcPr marL="43514" marR="43514" marT="0" marB="0"/>
                </a:tc>
                <a:extLst>
                  <a:ext uri="{0D108BD9-81ED-4DB2-BD59-A6C34878D82A}">
                    <a16:rowId xmlns="" xmlns:a16="http://schemas.microsoft.com/office/drawing/2014/main" val="10004"/>
                  </a:ext>
                </a:extLst>
              </a:tr>
              <a:tr h="546408">
                <a:tc>
                  <a:txBody>
                    <a:bodyPr/>
                    <a:lstStyle/>
                    <a:p>
                      <a:pPr algn="l">
                        <a:lnSpc>
                          <a:spcPct val="115000"/>
                        </a:lnSpc>
                        <a:spcAft>
                          <a:spcPts val="0"/>
                        </a:spcAft>
                      </a:pPr>
                      <a:r>
                        <a:rPr lang="en-GB" sz="1200" dirty="0">
                          <a:effectLst/>
                          <a:latin typeface="Calibri" panose="020F0502020204030204" pitchFamily="34" charset="0"/>
                        </a:rPr>
                        <a:t>Noémie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32</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a:effectLst/>
                          <a:latin typeface="Calibri" panose="020F0502020204030204" pitchFamily="34" charset="0"/>
                        </a:rPr>
                        <a:t>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Combined test: negative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Cardiac</a:t>
                      </a:r>
                      <a:r>
                        <a:rPr lang="fr-FR" sz="1200" dirty="0" smtClean="0">
                          <a:effectLst/>
                          <a:latin typeface="Calibri" panose="020F0502020204030204" pitchFamily="34" charset="0"/>
                        </a:rPr>
                        <a:t> anomalies</a:t>
                      </a:r>
                      <a:r>
                        <a:rPr lang="fr-FR" sz="1200" baseline="0" dirty="0" smtClean="0">
                          <a:effectLst/>
                          <a:latin typeface="Calibri" panose="020F0502020204030204" pitchFamily="34" charset="0"/>
                        </a:rPr>
                        <a:t>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200" noProof="0" dirty="0" smtClean="0">
                          <a:effectLst/>
                          <a:latin typeface="Calibri" panose="020F0502020204030204" pitchFamily="34" charset="0"/>
                        </a:rPr>
                        <a:t>diagnosed</a:t>
                      </a:r>
                      <a:r>
                        <a:rPr lang="fr-FR" sz="1200" dirty="0" smtClean="0">
                          <a:effectLst/>
                          <a:latin typeface="Calibri" panose="020F0502020204030204" pitchFamily="34" charset="0"/>
                        </a:rPr>
                        <a:t> at </a:t>
                      </a:r>
                      <a:r>
                        <a:rPr lang="en-GB" sz="1200" noProof="0" dirty="0" smtClean="0">
                          <a:effectLst/>
                          <a:latin typeface="Calibri" panose="020F0502020204030204" pitchFamily="34" charset="0"/>
                        </a:rPr>
                        <a:t>birth</a:t>
                      </a:r>
                      <a:r>
                        <a:rPr lang="fr-FR" sz="1200" baseline="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Yes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rPr>
                        <a:t>Surgery performed at 9 days,</a:t>
                      </a:r>
                      <a:r>
                        <a:rPr lang="en-GB" sz="1200" baseline="0" dirty="0" smtClean="0">
                          <a:effectLst/>
                          <a:latin typeface="Calibri" panose="020F0502020204030204" pitchFamily="34" charset="0"/>
                        </a:rPr>
                        <a:t> follow up for life. May need other surgical interventions </a:t>
                      </a:r>
                      <a:endParaRPr lang="en-GB" sz="1200" dirty="0">
                        <a:effectLst/>
                        <a:latin typeface="Calibri" panose="020F0502020204030204" pitchFamily="34" charset="0"/>
                      </a:endParaRPr>
                    </a:p>
                  </a:txBody>
                  <a:tcPr marL="43514" marR="43514" marT="0" marB="0"/>
                </a:tc>
                <a:extLst>
                  <a:ext uri="{0D108BD9-81ED-4DB2-BD59-A6C34878D82A}">
                    <a16:rowId xmlns="" xmlns:a16="http://schemas.microsoft.com/office/drawing/2014/main" val="10005"/>
                  </a:ext>
                </a:extLst>
              </a:tr>
              <a:tr h="728545">
                <a:tc>
                  <a:txBody>
                    <a:bodyPr/>
                    <a:lstStyle/>
                    <a:p>
                      <a:pPr algn="l">
                        <a:lnSpc>
                          <a:spcPct val="115000"/>
                        </a:lnSpc>
                        <a:spcAft>
                          <a:spcPts val="0"/>
                        </a:spcAft>
                      </a:pPr>
                      <a:r>
                        <a:rPr lang="fr-FR" sz="1200" dirty="0">
                          <a:effectLst/>
                          <a:latin typeface="Calibri" panose="020F0502020204030204" pitchFamily="34" charset="0"/>
                        </a:rPr>
                        <a:t>Sarah</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34</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Combined test: negative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Down’s</a:t>
                      </a:r>
                      <a:r>
                        <a:rPr lang="fr-FR" sz="1200" dirty="0" smtClean="0">
                          <a:effectLst/>
                          <a:latin typeface="Calibri" panose="020F0502020204030204" pitchFamily="34" charset="0"/>
                        </a:rPr>
                        <a:t> syndrome</a:t>
                      </a:r>
                    </a:p>
                    <a:p>
                      <a:pPr marL="0" marR="0" indent="0" algn="l" defTabSz="914400" rtl="0" eaLnBrk="1" fontAlgn="auto" latinLnBrk="0" hangingPunct="1">
                        <a:lnSpc>
                          <a:spcPct val="115000"/>
                        </a:lnSpc>
                        <a:spcBef>
                          <a:spcPts val="0"/>
                        </a:spcBef>
                        <a:spcAft>
                          <a:spcPts val="0"/>
                        </a:spcAft>
                        <a:buClrTx/>
                        <a:buSzTx/>
                        <a:buFontTx/>
                        <a:buNone/>
                        <a:tabLst/>
                        <a:defRPr/>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200" noProof="0" dirty="0" smtClean="0">
                          <a:effectLst/>
                          <a:latin typeface="Calibri" panose="020F0502020204030204" pitchFamily="34" charset="0"/>
                        </a:rPr>
                        <a:t>diagnosed</a:t>
                      </a:r>
                      <a:r>
                        <a:rPr lang="fr-FR" sz="1200" dirty="0" smtClean="0">
                          <a:effectLst/>
                          <a:latin typeface="Calibri" panose="020F0502020204030204" pitchFamily="34" charset="0"/>
                        </a:rPr>
                        <a:t> at </a:t>
                      </a:r>
                      <a:r>
                        <a:rPr lang="en-GB" sz="1200" noProof="0" dirty="0" smtClean="0">
                          <a:effectLst/>
                          <a:latin typeface="Calibri" panose="020F0502020204030204" pitchFamily="34" charset="0"/>
                        </a:rPr>
                        <a:t>birth</a:t>
                      </a:r>
                      <a:r>
                        <a:rPr lang="fr-FR" sz="1200" baseline="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Yes</a:t>
                      </a:r>
                      <a:endParaRPr lang="fr-FR" sz="1200" dirty="0">
                        <a:effectLst/>
                        <a:latin typeface="Calibri" panose="020F0502020204030204" pitchFamily="34" charset="0"/>
                      </a:endParaRPr>
                    </a:p>
                  </a:txBody>
                  <a:tcPr marL="43514" marR="43514"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200" noProof="0" dirty="0" smtClean="0">
                          <a:effectLst/>
                          <a:latin typeface="Calibri" panose="020F0502020204030204" pitchFamily="34" charset="0"/>
                        </a:rPr>
                        <a:t>Down’s</a:t>
                      </a:r>
                      <a:r>
                        <a:rPr lang="fr-FR" sz="1200" dirty="0" smtClean="0">
                          <a:effectLst/>
                          <a:latin typeface="Calibri" panose="020F0502020204030204" pitchFamily="34" charset="0"/>
                        </a:rPr>
                        <a:t> syndrome</a:t>
                      </a:r>
                      <a:r>
                        <a:rPr lang="fr-FR" sz="1200" baseline="0" dirty="0" smtClean="0">
                          <a:effectLst/>
                          <a:latin typeface="Calibri" panose="020F0502020204030204" pitchFamily="34" charset="0"/>
                        </a:rPr>
                        <a:t> but no major </a:t>
                      </a:r>
                      <a:r>
                        <a:rPr lang="en-GB" sz="1200" baseline="0" noProof="0" dirty="0" smtClean="0">
                          <a:effectLst/>
                          <a:latin typeface="Calibri" panose="020F0502020204030204" pitchFamily="34" charset="0"/>
                        </a:rPr>
                        <a:t>co-morbidities</a:t>
                      </a:r>
                      <a:r>
                        <a:rPr lang="fr-FR" sz="1200" baseline="0" dirty="0" smtClean="0">
                          <a:effectLst/>
                          <a:latin typeface="Calibri" panose="020F0502020204030204" pitchFamily="34" charset="0"/>
                        </a:rPr>
                        <a:t> </a:t>
                      </a:r>
                    </a:p>
                    <a:p>
                      <a:pPr algn="l">
                        <a:lnSpc>
                          <a:spcPct val="115000"/>
                        </a:lnSpc>
                        <a:spcAft>
                          <a:spcPts val="0"/>
                        </a:spcAft>
                      </a:pPr>
                      <a:endParaRPr lang="fr-FR" sz="1200" baseline="0" dirty="0">
                        <a:effectLst/>
                        <a:latin typeface="Calibri" panose="020F0502020204030204" pitchFamily="34" charset="0"/>
                      </a:endParaRPr>
                    </a:p>
                  </a:txBody>
                  <a:tcPr marL="43514" marR="43514" marT="0" marB="0"/>
                </a:tc>
                <a:extLst>
                  <a:ext uri="{0D108BD9-81ED-4DB2-BD59-A6C34878D82A}">
                    <a16:rowId xmlns="" xmlns:a16="http://schemas.microsoft.com/office/drawing/2014/main" val="10006"/>
                  </a:ext>
                </a:extLst>
              </a:tr>
              <a:tr h="502052">
                <a:tc>
                  <a:txBody>
                    <a:bodyPr/>
                    <a:lstStyle/>
                    <a:p>
                      <a:pPr algn="l">
                        <a:lnSpc>
                          <a:spcPct val="115000"/>
                        </a:lnSpc>
                        <a:spcAft>
                          <a:spcPts val="0"/>
                        </a:spcAft>
                      </a:pPr>
                      <a:r>
                        <a:rPr lang="fr-FR" sz="1200" dirty="0">
                          <a:effectLst/>
                          <a:latin typeface="Calibri" panose="020F0502020204030204" pitchFamily="34" charset="0"/>
                        </a:rPr>
                        <a:t>Ariane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35</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3, </a:t>
                      </a:r>
                    </a:p>
                    <a:p>
                      <a:pPr algn="l">
                        <a:lnSpc>
                          <a:spcPct val="115000"/>
                        </a:lnSpc>
                        <a:spcAft>
                          <a:spcPts val="0"/>
                        </a:spcAft>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2</a:t>
                      </a:r>
                      <a:r>
                        <a:rPr lang="fr-FR" sz="1200" baseline="30000" dirty="0" smtClean="0">
                          <a:effectLst/>
                          <a:latin typeface="Calibri" panose="020F0502020204030204" pitchFamily="34" charset="0"/>
                          <a:ea typeface="Calibri" panose="020F0502020204030204" pitchFamily="34" charset="0"/>
                          <a:cs typeface="Times New Roman" panose="02020603050405020304" pitchFamily="18" charset="0"/>
                        </a:rPr>
                        <a:t>nd</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 Pregnancy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Combined test: negative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effectLst/>
                          <a:latin typeface="Calibri" panose="020F0502020204030204" pitchFamily="34" charset="0"/>
                        </a:rPr>
                        <a:t>Trisomy</a:t>
                      </a:r>
                      <a:r>
                        <a:rPr lang="fr-FR" sz="1200" dirty="0" smtClean="0">
                          <a:effectLst/>
                          <a:latin typeface="Calibri" panose="020F0502020204030204" pitchFamily="34" charset="0"/>
                        </a:rPr>
                        <a:t> 13 </a:t>
                      </a:r>
                      <a:endParaRPr lang="fr-FR" sz="1200" dirty="0">
                        <a:effectLst/>
                        <a:latin typeface="Calibri" panose="020F0502020204030204" pitchFamily="34" charset="0"/>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200" noProof="0" dirty="0" smtClean="0">
                          <a:effectLst/>
                          <a:latin typeface="Calibri" panose="020F0502020204030204" pitchFamily="34" charset="0"/>
                        </a:rPr>
                        <a:t>diagnosed</a:t>
                      </a:r>
                      <a:r>
                        <a:rPr lang="fr-FR" sz="1200" dirty="0" smtClean="0">
                          <a:effectLst/>
                          <a:latin typeface="Calibri" panose="020F0502020204030204" pitchFamily="34" charset="0"/>
                        </a:rPr>
                        <a:t> at </a:t>
                      </a:r>
                      <a:r>
                        <a:rPr lang="en-GB" sz="1200" noProof="0" dirty="0" smtClean="0">
                          <a:effectLst/>
                          <a:latin typeface="Calibri" panose="020F0502020204030204" pitchFamily="34" charset="0"/>
                        </a:rPr>
                        <a:t>birth</a:t>
                      </a:r>
                      <a:r>
                        <a:rPr lang="fr-FR" sz="1200" baseline="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Yes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fr-FR" sz="1200" dirty="0" smtClean="0">
                          <a:effectLst/>
                          <a:latin typeface="Calibri" panose="020F0502020204030204" pitchFamily="34" charset="0"/>
                        </a:rPr>
                        <a:t>Palliative care – </a:t>
                      </a:r>
                      <a:r>
                        <a:rPr lang="en-GB" sz="1200" noProof="0" dirty="0" smtClean="0">
                          <a:effectLst/>
                          <a:latin typeface="Calibri" panose="020F0502020204030204" pitchFamily="34" charset="0"/>
                          <a:ea typeface="+mn-ea"/>
                          <a:cs typeface="+mn-cs"/>
                        </a:rPr>
                        <a:t>Deceased</a:t>
                      </a:r>
                      <a:r>
                        <a:rPr lang="fr-FR" sz="1200" baseline="0" dirty="0" smtClean="0">
                          <a:effectLst/>
                          <a:latin typeface="Calibri" panose="020F0502020204030204" pitchFamily="34" charset="0"/>
                          <a:ea typeface="+mn-ea"/>
                          <a:cs typeface="+mn-cs"/>
                        </a:rPr>
                        <a:t> 8 </a:t>
                      </a:r>
                      <a:r>
                        <a:rPr lang="en-GB" sz="1200" baseline="0" noProof="0" dirty="0" smtClean="0">
                          <a:effectLst/>
                          <a:latin typeface="Calibri" panose="020F0502020204030204" pitchFamily="34" charset="0"/>
                          <a:ea typeface="+mn-ea"/>
                          <a:cs typeface="+mn-cs"/>
                        </a:rPr>
                        <a:t>days</a:t>
                      </a:r>
                      <a:r>
                        <a:rPr lang="fr-FR" sz="1200" baseline="0" dirty="0" smtClean="0">
                          <a:effectLst/>
                          <a:latin typeface="Calibri" panose="020F0502020204030204" pitchFamily="34" charset="0"/>
                          <a:ea typeface="+mn-ea"/>
                          <a:cs typeface="+mn-cs"/>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extLst>
                  <a:ext uri="{0D108BD9-81ED-4DB2-BD59-A6C34878D82A}">
                    <a16:rowId xmlns="" xmlns:a16="http://schemas.microsoft.com/office/drawing/2014/main" val="10007"/>
                  </a:ext>
                </a:extLst>
              </a:tr>
              <a:tr h="728545">
                <a:tc>
                  <a:txBody>
                    <a:bodyPr/>
                    <a:lstStyle/>
                    <a:p>
                      <a:pPr algn="l">
                        <a:lnSpc>
                          <a:spcPct val="115000"/>
                        </a:lnSpc>
                        <a:spcAft>
                          <a:spcPts val="0"/>
                        </a:spcAft>
                      </a:pPr>
                      <a:r>
                        <a:rPr lang="fr-FR" sz="1200" dirty="0">
                          <a:effectLst/>
                          <a:latin typeface="Calibri" panose="020F0502020204030204" pitchFamily="34" charset="0"/>
                        </a:rPr>
                        <a:t>Lise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41</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fr-FR" sz="1200" dirty="0">
                          <a:effectLst/>
                          <a:latin typeface="Calibri" panose="020F0502020204030204" pitchFamily="34" charset="0"/>
                        </a:rPr>
                        <a:t>2, </a:t>
                      </a:r>
                    </a:p>
                    <a:p>
                      <a:pPr algn="l">
                        <a:lnSpc>
                          <a:spcPct val="115000"/>
                        </a:lnSpc>
                        <a:spcAft>
                          <a:spcPts val="0"/>
                        </a:spcAft>
                      </a:pPr>
                      <a:r>
                        <a:rPr lang="fr-FR" sz="1200" baseline="0" dirty="0" smtClean="0">
                          <a:effectLst/>
                          <a:latin typeface="Calibri" panose="020F0502020204030204" pitchFamily="34" charset="0"/>
                          <a:ea typeface="Calibri" panose="020F0502020204030204" pitchFamily="34" charset="0"/>
                          <a:cs typeface="Times New Roman" panose="02020603050405020304" pitchFamily="18" charset="0"/>
                        </a:rPr>
                        <a:t>4th </a:t>
                      </a:r>
                      <a:r>
                        <a:rPr lang="fr-FR" sz="1200" dirty="0" smtClean="0">
                          <a:effectLst/>
                          <a:latin typeface="Calibri" panose="020F0502020204030204" pitchFamily="34" charset="0"/>
                          <a:ea typeface="Calibri" panose="020F0502020204030204" pitchFamily="34" charset="0"/>
                          <a:cs typeface="Times New Roman" panose="02020603050405020304" pitchFamily="18" charset="0"/>
                        </a:rPr>
                        <a:t>Pregnancy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Combined test: negative</a:t>
                      </a:r>
                    </a:p>
                    <a:p>
                      <a:pPr algn="l">
                        <a:lnSpc>
                          <a:spcPct val="115000"/>
                        </a:lnSpc>
                        <a:spcAft>
                          <a:spcPts val="0"/>
                        </a:spcAft>
                      </a:pP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noProof="0" dirty="0" smtClean="0">
                          <a:solidFill>
                            <a:schemeClr val="tx1"/>
                          </a:solidFill>
                          <a:effectLst/>
                          <a:latin typeface="Calibri" panose="020F0502020204030204" pitchFamily="34" charset="0"/>
                        </a:rPr>
                        <a:t>Oesophagus</a:t>
                      </a:r>
                      <a:r>
                        <a:rPr lang="fr-FR" sz="1200" baseline="0" dirty="0" smtClean="0">
                          <a:solidFill>
                            <a:schemeClr val="tx1"/>
                          </a:solidFill>
                          <a:effectLst/>
                          <a:latin typeface="Calibri" panose="020F0502020204030204" pitchFamily="34" charset="0"/>
                        </a:rPr>
                        <a:t> </a:t>
                      </a:r>
                      <a:r>
                        <a:rPr lang="en-GB" sz="1200" baseline="0" noProof="0" dirty="0" smtClean="0">
                          <a:solidFill>
                            <a:schemeClr val="tx1"/>
                          </a:solidFill>
                          <a:effectLst/>
                          <a:latin typeface="Calibri" panose="020F0502020204030204" pitchFamily="34" charset="0"/>
                        </a:rPr>
                        <a:t>atresy</a:t>
                      </a:r>
                      <a:endParaRPr lang="en-GB" sz="1200" noProof="0" dirty="0" smtClean="0">
                        <a:solidFill>
                          <a:schemeClr val="tx1"/>
                        </a:solidFill>
                        <a:effectLst/>
                        <a:latin typeface="Calibri" panose="020F0502020204030204" pitchFamily="34" charset="0"/>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GB" sz="1200" noProof="0" dirty="0" smtClean="0">
                          <a:solidFill>
                            <a:schemeClr val="tx1"/>
                          </a:solidFill>
                          <a:effectLst/>
                          <a:latin typeface="Calibri" panose="020F0502020204030204" pitchFamily="34" charset="0"/>
                        </a:rPr>
                        <a:t>diagnosed</a:t>
                      </a:r>
                      <a:r>
                        <a:rPr lang="fr-FR" sz="1200" dirty="0" smtClean="0">
                          <a:solidFill>
                            <a:schemeClr val="tx1"/>
                          </a:solidFill>
                          <a:effectLst/>
                          <a:latin typeface="Calibri" panose="020F0502020204030204" pitchFamily="34" charset="0"/>
                        </a:rPr>
                        <a:t> at </a:t>
                      </a:r>
                      <a:r>
                        <a:rPr lang="en-GB" sz="1200" noProof="0" dirty="0" smtClean="0">
                          <a:solidFill>
                            <a:schemeClr val="tx1"/>
                          </a:solidFill>
                          <a:effectLst/>
                          <a:latin typeface="Calibri" panose="020F0502020204030204" pitchFamily="34" charset="0"/>
                        </a:rPr>
                        <a:t>birth</a:t>
                      </a:r>
                      <a:r>
                        <a:rPr lang="fr-FR" sz="12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algn="l">
                        <a:lnSpc>
                          <a:spcPct val="115000"/>
                        </a:lnSpc>
                        <a:spcAft>
                          <a:spcPts val="0"/>
                        </a:spcAft>
                      </a:pP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Yes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200" noProof="0" dirty="0" smtClean="0">
                          <a:effectLst/>
                          <a:latin typeface="Calibri" panose="020F0502020204030204" pitchFamily="34" charset="0"/>
                        </a:rPr>
                        <a:t>Surgery</a:t>
                      </a:r>
                      <a:r>
                        <a:rPr lang="fr-FR" sz="1200" dirty="0" smtClean="0">
                          <a:effectLst/>
                          <a:latin typeface="Calibri" panose="020F0502020204030204" pitchFamily="34" charset="0"/>
                        </a:rPr>
                        <a:t> at </a:t>
                      </a:r>
                      <a:r>
                        <a:rPr lang="en-GB" sz="1200" noProof="0" dirty="0" smtClean="0">
                          <a:effectLst/>
                          <a:latin typeface="Calibri" panose="020F0502020204030204" pitchFamily="34" charset="0"/>
                        </a:rPr>
                        <a:t>birth</a:t>
                      </a:r>
                      <a:r>
                        <a:rPr lang="fr-FR" sz="1200" dirty="0" smtClean="0">
                          <a:effectLst/>
                          <a:latin typeface="Calibri" panose="020F0502020204030204" pitchFamily="34" charset="0"/>
                        </a:rPr>
                        <a:t>, palliative</a:t>
                      </a:r>
                      <a:r>
                        <a:rPr lang="fr-FR" sz="1200" baseline="0" dirty="0" smtClean="0">
                          <a:effectLst/>
                          <a:latin typeface="Calibri" panose="020F0502020204030204" pitchFamily="34" charset="0"/>
                        </a:rPr>
                        <a:t> care and </a:t>
                      </a:r>
                      <a:r>
                        <a:rPr lang="en-GB" sz="1200" baseline="0" noProof="0" dirty="0" smtClean="0">
                          <a:effectLst/>
                          <a:latin typeface="Calibri" panose="020F0502020204030204" pitchFamily="34" charset="0"/>
                        </a:rPr>
                        <a:t>deceased</a:t>
                      </a:r>
                      <a:r>
                        <a:rPr lang="fr-FR" sz="1200" baseline="0" dirty="0" smtClean="0">
                          <a:effectLst/>
                          <a:latin typeface="Calibri" panose="020F0502020204030204" pitchFamily="34" charset="0"/>
                        </a:rPr>
                        <a:t> at 30 </a:t>
                      </a:r>
                      <a:r>
                        <a:rPr lang="en-GB" sz="1200" baseline="0" noProof="0" dirty="0" smtClean="0">
                          <a:effectLst/>
                          <a:latin typeface="Calibri" panose="020F0502020204030204" pitchFamily="34" charset="0"/>
                        </a:rPr>
                        <a:t>days</a:t>
                      </a:r>
                      <a:endParaRPr lang="en-GB" sz="1200" noProof="0" dirty="0">
                        <a:effectLst/>
                        <a:latin typeface="Calibri" panose="020F0502020204030204" pitchFamily="34" charset="0"/>
                        <a:ea typeface="Calibri" panose="020F0502020204030204" pitchFamily="34" charset="0"/>
                        <a:cs typeface="Times New Roman" panose="02020603050405020304" pitchFamily="18" charset="0"/>
                      </a:endParaRPr>
                    </a:p>
                  </a:txBody>
                  <a:tcPr marL="43514" marR="43514" marT="0" marB="0"/>
                </a:tc>
                <a:extLst>
                  <a:ext uri="{0D108BD9-81ED-4DB2-BD59-A6C34878D82A}">
                    <a16:rowId xmlns="" xmlns:a16="http://schemas.microsoft.com/office/drawing/2014/main" val="10008"/>
                  </a:ext>
                </a:extLst>
              </a:tr>
            </a:tbl>
          </a:graphicData>
        </a:graphic>
      </p:graphicFrame>
    </p:spTree>
    <p:extLst>
      <p:ext uri="{BB962C8B-B14F-4D97-AF65-F5344CB8AC3E}">
        <p14:creationId xmlns:p14="http://schemas.microsoft.com/office/powerpoint/2010/main" val="315195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974854" y="4207597"/>
            <a:ext cx="2230336" cy="1300222"/>
          </a:xfrm>
          <a:prstGeom prst="ellipse">
            <a:avLst/>
          </a:prstGeom>
          <a:solidFill>
            <a:schemeClr val="bg2"/>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Calibri" pitchFamily="34" charset="0"/>
                <a:cs typeface="Calibri" pitchFamily="34" charset="0"/>
              </a:rPr>
              <a:t>Entering the new world of disability</a:t>
            </a:r>
            <a:endParaRPr lang="en-US" dirty="0">
              <a:solidFill>
                <a:schemeClr val="tx1"/>
              </a:solidFill>
              <a:latin typeface="Calibri" pitchFamily="34" charset="0"/>
              <a:cs typeface="Calibri" pitchFamily="34" charset="0"/>
            </a:endParaRPr>
          </a:p>
        </p:txBody>
      </p:sp>
      <p:sp>
        <p:nvSpPr>
          <p:cNvPr id="3" name="Oval 2"/>
          <p:cNvSpPr/>
          <p:nvPr/>
        </p:nvSpPr>
        <p:spPr>
          <a:xfrm>
            <a:off x="2125640" y="1696730"/>
            <a:ext cx="2230336" cy="1300222"/>
          </a:xfrm>
          <a:prstGeom prst="ellipse">
            <a:avLst/>
          </a:prstGeom>
          <a:solidFill>
            <a:schemeClr val="bg2"/>
          </a:solidFill>
          <a:ln>
            <a:solidFill>
              <a:schemeClr val="bg2">
                <a:lumMod val="9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Calibri" pitchFamily="34" charset="0"/>
                <a:cs typeface="Calibri" pitchFamily="34" charset="0"/>
              </a:rPr>
              <a:t>Internal earthquake</a:t>
            </a:r>
            <a:endParaRPr lang="en-US" dirty="0">
              <a:solidFill>
                <a:schemeClr val="tx1"/>
              </a:solidFill>
              <a:latin typeface="Calibri" pitchFamily="34" charset="0"/>
              <a:cs typeface="Calibri" pitchFamily="34" charset="0"/>
            </a:endParaRPr>
          </a:p>
        </p:txBody>
      </p:sp>
      <p:sp>
        <p:nvSpPr>
          <p:cNvPr id="4" name="Oval 3"/>
          <p:cNvSpPr/>
          <p:nvPr/>
        </p:nvSpPr>
        <p:spPr>
          <a:xfrm>
            <a:off x="5698040" y="3429000"/>
            <a:ext cx="2319548" cy="1300222"/>
          </a:xfrm>
          <a:prstGeom prst="ellipse">
            <a:avLst/>
          </a:prstGeom>
          <a:solidFill>
            <a:schemeClr val="bg2"/>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Calibri" pitchFamily="34" charset="0"/>
                <a:cs typeface="Calibri" pitchFamily="34" charset="0"/>
              </a:rPr>
              <a:t>Complex relationship with health professionals</a:t>
            </a:r>
            <a:endParaRPr lang="en-US" dirty="0">
              <a:solidFill>
                <a:schemeClr val="tx1"/>
              </a:solidFill>
              <a:latin typeface="Calibri" pitchFamily="34" charset="0"/>
              <a:cs typeface="Calibri" pitchFamily="34" charset="0"/>
            </a:endParaRPr>
          </a:p>
        </p:txBody>
      </p:sp>
      <p:sp>
        <p:nvSpPr>
          <p:cNvPr id="5" name="Oval 4"/>
          <p:cNvSpPr/>
          <p:nvPr/>
        </p:nvSpPr>
        <p:spPr>
          <a:xfrm>
            <a:off x="791793" y="3028285"/>
            <a:ext cx="2319548" cy="1300222"/>
          </a:xfrm>
          <a:prstGeom prst="ellipse">
            <a:avLst/>
          </a:prstGeom>
          <a:solidFill>
            <a:schemeClr val="bg2"/>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Calibri" pitchFamily="34" charset="0"/>
                <a:cs typeface="Calibri" pitchFamily="34" charset="0"/>
              </a:rPr>
              <a:t>Action against powerlessness</a:t>
            </a:r>
            <a:endParaRPr lang="en-US" dirty="0">
              <a:solidFill>
                <a:schemeClr val="tx1"/>
              </a:solidFill>
              <a:latin typeface="Calibri" pitchFamily="34" charset="0"/>
              <a:cs typeface="Calibri" pitchFamily="34" charset="0"/>
            </a:endParaRPr>
          </a:p>
        </p:txBody>
      </p:sp>
      <p:sp>
        <p:nvSpPr>
          <p:cNvPr id="10" name="Oval 9"/>
          <p:cNvSpPr/>
          <p:nvPr/>
        </p:nvSpPr>
        <p:spPr>
          <a:xfrm>
            <a:off x="4988756" y="1656648"/>
            <a:ext cx="2319548" cy="1300222"/>
          </a:xfrm>
          <a:prstGeom prst="ellipse">
            <a:avLst/>
          </a:prstGeom>
          <a:solidFill>
            <a:schemeClr val="bg2"/>
          </a:solidFill>
          <a:ln>
            <a:solidFill>
              <a:schemeClr val="bg2">
                <a:lumMod val="9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Calibri" pitchFamily="34" charset="0"/>
                <a:cs typeface="Calibri" pitchFamily="34" charset="0"/>
              </a:rPr>
              <a:t>A new narrative</a:t>
            </a:r>
            <a:endParaRPr lang="en-US" dirty="0">
              <a:solidFill>
                <a:schemeClr val="tx1"/>
              </a:solidFill>
              <a:latin typeface="Calibri" pitchFamily="34" charset="0"/>
              <a:cs typeface="Calibri" pitchFamily="34" charset="0"/>
            </a:endParaRPr>
          </a:p>
        </p:txBody>
      </p:sp>
      <p:sp>
        <p:nvSpPr>
          <p:cNvPr id="11" name="Title 1"/>
          <p:cNvSpPr txBox="1">
            <a:spLocks/>
          </p:cNvSpPr>
          <p:nvPr/>
        </p:nvSpPr>
        <p:spPr>
          <a:xfrm>
            <a:off x="457200" y="773832"/>
            <a:ext cx="8229600" cy="1143000"/>
          </a:xfrm>
          <a:prstGeom prst="rect">
            <a:avLst/>
          </a:prstGeom>
        </p:spPr>
        <p:txBody>
          <a:bodyPr>
            <a:normAutofit/>
          </a:bodyPr>
          <a:lst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stStyle>
          <a:p>
            <a:pPr algn="l"/>
            <a:r>
              <a:rPr lang="en-GB" sz="4000" b="1" dirty="0" smtClean="0">
                <a:solidFill>
                  <a:schemeClr val="bg1">
                    <a:lumMod val="50000"/>
                  </a:schemeClr>
                </a:solidFill>
                <a:effectLst/>
                <a:latin typeface="Calibri" pitchFamily="34" charset="0"/>
                <a:cs typeface="Calibri" pitchFamily="34" charset="0"/>
              </a:rPr>
              <a:t>Findings </a:t>
            </a:r>
            <a:endParaRPr lang="en-GB" sz="4000" b="1" dirty="0">
              <a:solidFill>
                <a:schemeClr val="bg1">
                  <a:lumMod val="50000"/>
                </a:schemeClr>
              </a:solidFill>
              <a:effectLst/>
              <a:latin typeface="Calibri" pitchFamily="34" charset="0"/>
              <a:cs typeface="Calibri" pitchFamily="34" charset="0"/>
            </a:endParaRPr>
          </a:p>
        </p:txBody>
      </p:sp>
      <p:sp>
        <p:nvSpPr>
          <p:cNvPr id="12" name="Oval 11"/>
          <p:cNvSpPr/>
          <p:nvPr/>
        </p:nvSpPr>
        <p:spPr>
          <a:xfrm rot="20002433">
            <a:off x="5394478" y="3028664"/>
            <a:ext cx="3112975" cy="2402700"/>
          </a:xfrm>
          <a:prstGeom prst="ellipse">
            <a:avLst/>
          </a:prstGeom>
          <a:noFill/>
          <a:ln>
            <a:solidFill>
              <a:schemeClr val="bg1">
                <a:lumMod val="6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4631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0" grpId="0" animBg="1"/>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1CD4B839E6E044EBC1C3559D6F5F9F9" ma:contentTypeVersion="2" ma:contentTypeDescription="Create a new document." ma:contentTypeScope="" ma:versionID="b61c29d5acf332c6ffe38381fa99b264">
  <xsd:schema xmlns:xsd="http://www.w3.org/2001/XMLSchema" xmlns:xs="http://www.w3.org/2001/XMLSchema" xmlns:p="http://schemas.microsoft.com/office/2006/metadata/properties" xmlns:ns1="http://schemas.microsoft.com/sharepoint/v3" targetNamespace="http://schemas.microsoft.com/office/2006/metadata/properties" ma:root="true" ma:fieldsID="58beda3639128f09face6fac63f93ec5"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C84732-FFDB-4B0F-9B20-94249A7F49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6CBECC-0B2F-4356-8454-73ADC328A15C}">
  <ds:schemaRef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purl.org/dc/elements/1.1/"/>
    <ds:schemaRef ds:uri="http://www.w3.org/XML/1998/namespace"/>
    <ds:schemaRef ds:uri="http://schemas.microsoft.com/sharepoint/v3"/>
    <ds:schemaRef ds:uri="http://purl.org/dc/terms/"/>
  </ds:schemaRefs>
</ds:datastoreItem>
</file>

<file path=customXml/itemProps3.xml><?xml version="1.0" encoding="utf-8"?>
<ds:datastoreItem xmlns:ds="http://schemas.openxmlformats.org/officeDocument/2006/customXml" ds:itemID="{639745DE-2262-46E8-8A01-ECA4D66D33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TC101790490[[fn=Decatur]]</Template>
  <TotalTime>6149</TotalTime>
  <Words>2843</Words>
  <Application>Microsoft Office PowerPoint</Application>
  <PresentationFormat>On-screen Show (4:3)</PresentationFormat>
  <Paragraphs>335</Paragraphs>
  <Slides>20</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Bodoni MT Condensed</vt:lpstr>
      <vt:lpstr>Calibri</vt:lpstr>
      <vt:lpstr>Courier New</vt:lpstr>
      <vt:lpstr>Franklin Gothic Book</vt:lpstr>
      <vt:lpstr>Times New Roman</vt:lpstr>
      <vt:lpstr>Wingdings</vt:lpstr>
      <vt:lpstr>Decatur</vt:lpstr>
      <vt:lpstr>PowerPoint Presentation</vt:lpstr>
      <vt:lpstr>Content</vt:lpstr>
      <vt:lpstr>Introduction</vt:lpstr>
      <vt:lpstr>Introduction</vt:lpstr>
      <vt:lpstr>Research background</vt:lpstr>
      <vt:lpstr>Objective </vt:lpstr>
      <vt:lpstr>Methods</vt:lpstr>
      <vt:lpstr>Participants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Conclusions</vt:lpstr>
      <vt:lpstr>Conclusions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Phil</dc:creator>
  <cp:lastModifiedBy>Caroline Lafarge</cp:lastModifiedBy>
  <cp:revision>336</cp:revision>
  <cp:lastPrinted>2012-09-05T12:21:12Z</cp:lastPrinted>
  <dcterms:created xsi:type="dcterms:W3CDTF">2010-09-16T10:15:26Z</dcterms:created>
  <dcterms:modified xsi:type="dcterms:W3CDTF">2017-07-06T17:03:24Z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0x010100D1CD4B839E6E044EBC1C3559D6F5F9F9</vt:lpwstr>
  </property>
</Properties>
</file>