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6" r:id="rId10"/>
    <p:sldId id="265" r:id="rId11"/>
    <p:sldId id="264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C8E80-4BA0-4DF8-80EA-8525FB9E47BB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6DE76-4BF5-4FCF-BAFA-329B1E6DDC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33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796CB-8ED8-4D43-9B0D-C3AEC00A899F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95F53-7FBC-4D50-940A-71E48DD3CB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6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040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330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84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753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418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42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82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567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09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456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95F53-7FBC-4D50-940A-71E48DD3CB0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8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EA4-B9B8-41F2-AC44-E8F466438283}" type="datetime1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578D-0C9F-4B8E-99A1-EB85991B0173}" type="datetime1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3923-EF5E-4419-81A6-1FEA5463A542}" type="datetime1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C585-A5D8-474E-B91F-3170AB22EF2A}" type="datetime1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C04A9-2E86-431C-B29B-E0A9C0F67B9C}" type="datetime1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5003C-C388-4A71-A164-EC8C61C1CB43}" type="datetime1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7B09-FE17-48C7-9502-0AF5B0F152ED}" type="datetime1">
              <a:rPr lang="en-GB" smtClean="0"/>
              <a:t>05/07/2017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E9D-8B55-4E5D-A3B2-C7A76D915650}" type="datetime1">
              <a:rPr lang="en-GB" smtClean="0"/>
              <a:t>05/07/2017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DFBD3-69E1-479F-B843-AC50CCD711A6}" type="datetime1">
              <a:rPr lang="en-GB" smtClean="0"/>
              <a:t>05/07/2017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8E4A-FAA6-4126-9C69-4F7D7DAB09A7}" type="datetime1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7E8C-3B1F-4830-A924-56C8442B7C82}" type="datetime1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A8314-F963-48ED-A19B-6E59AD00EA22}" type="datetime1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4EE34-4B98-4A3B-888E-46A5DCF15C7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389" y="1664603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GB" sz="4900" b="1" dirty="0"/>
              <a:t>Retention</a:t>
            </a:r>
            <a:r>
              <a:rPr lang="en-GB" sz="4900" b="1" dirty="0" smtClean="0"/>
              <a:t> of learning: student perceptions of assessment methods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2200" b="1" dirty="0"/>
              <a:t/>
            </a:r>
            <a:br>
              <a:rPr lang="en-GB" sz="2200" b="1" dirty="0"/>
            </a:br>
            <a:r>
              <a:rPr lang="en-GB" sz="4900" b="1" dirty="0" smtClean="0">
                <a:solidFill>
                  <a:srgbClr val="0070C0"/>
                </a:solidFill>
              </a:rPr>
              <a:t>Workshop</a:t>
            </a:r>
            <a:endParaRPr lang="en-GB" sz="49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7426" y="4101859"/>
            <a:ext cx="8534400" cy="224718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 </a:t>
            </a:r>
            <a:r>
              <a:rPr lang="en-GB" dirty="0" smtClean="0">
                <a:solidFill>
                  <a:schemeClr val="tx1"/>
                </a:solidFill>
              </a:rPr>
              <a:t>Joseph Rizzuto and Indira Chauhan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3000" dirty="0" smtClean="0">
                <a:solidFill>
                  <a:schemeClr val="tx1"/>
                </a:solidFill>
              </a:rPr>
              <a:t>School of Computing &amp; Engineering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sz="20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400" b="1" dirty="0" smtClean="0">
                <a:solidFill>
                  <a:srgbClr val="0070C0"/>
                </a:solidFill>
              </a:rPr>
              <a:t>UWL Teaching and Learning  Conference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2000" b="1" dirty="0" smtClean="0">
                <a:solidFill>
                  <a:srgbClr val="0070C0"/>
                </a:solidFill>
              </a:rPr>
              <a:t>29 June 2017</a:t>
            </a:r>
            <a:endParaRPr lang="en-GB" sz="20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2865" y="304201"/>
            <a:ext cx="3060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853" y="1496688"/>
            <a:ext cx="10972800" cy="4525963"/>
          </a:xfrm>
        </p:spPr>
        <p:txBody>
          <a:bodyPr>
            <a:normAutofit fontScale="55000" lnSpcReduction="20000"/>
          </a:bodyPr>
          <a:lstStyle/>
          <a:p>
            <a:r>
              <a:rPr lang="en-GB" b="1" dirty="0" smtClean="0"/>
              <a:t>Bond, D.</a:t>
            </a:r>
            <a:r>
              <a:rPr lang="en-GB" dirty="0" smtClean="0"/>
              <a:t> (2007) </a:t>
            </a:r>
            <a:r>
              <a:rPr lang="en-GB" i="1" dirty="0" smtClean="0"/>
              <a:t>Rethinking Assessment in Higher Education, Learning for the Longer Term,</a:t>
            </a:r>
            <a:r>
              <a:rPr lang="en-GB" dirty="0" smtClean="0"/>
              <a:t> Routledge, Oxon.</a:t>
            </a:r>
          </a:p>
          <a:p>
            <a:r>
              <a:rPr lang="en-GB" b="1" dirty="0" smtClean="0"/>
              <a:t>Brown, S. and </a:t>
            </a:r>
            <a:r>
              <a:rPr lang="en-GB" b="1" dirty="0" err="1" smtClean="0"/>
              <a:t>Glasner</a:t>
            </a:r>
            <a:r>
              <a:rPr lang="en-GB" b="1" dirty="0" smtClean="0"/>
              <a:t> A</a:t>
            </a:r>
            <a:r>
              <a:rPr lang="en-GB" dirty="0" smtClean="0"/>
              <a:t>. (2003) </a:t>
            </a:r>
            <a:r>
              <a:rPr lang="en-GB" i="1" dirty="0" smtClean="0"/>
              <a:t>Assessment matters in Higher Education.</a:t>
            </a:r>
            <a:r>
              <a:rPr lang="en-GB" dirty="0" smtClean="0"/>
              <a:t> </a:t>
            </a:r>
            <a:r>
              <a:rPr lang="en-GB" i="1" dirty="0" smtClean="0"/>
              <a:t>Choosing and Using Diverse Approaches</a:t>
            </a:r>
            <a:r>
              <a:rPr lang="en-GB" dirty="0" smtClean="0"/>
              <a:t>, SRHE and Open University Press, Buckingham.</a:t>
            </a:r>
          </a:p>
          <a:p>
            <a:r>
              <a:rPr lang="en-GB" b="1" dirty="0" err="1" smtClean="0"/>
              <a:t>Carles</a:t>
            </a:r>
            <a:r>
              <a:rPr lang="en-GB" b="1" dirty="0" smtClean="0"/>
              <a:t> D., </a:t>
            </a:r>
            <a:r>
              <a:rPr lang="en-GB" b="1" dirty="0" err="1" smtClean="0"/>
              <a:t>Bridges,S</a:t>
            </a:r>
            <a:r>
              <a:rPr lang="en-GB" b="1" dirty="0" smtClean="0"/>
              <a:t>. and Yuk Chan, C.</a:t>
            </a:r>
            <a:r>
              <a:rPr lang="en-GB" dirty="0" smtClean="0"/>
              <a:t> (2016) </a:t>
            </a:r>
            <a:r>
              <a:rPr lang="en-GB" i="1" dirty="0" smtClean="0"/>
              <a:t>Scaling up Assessment for Learning in Higher Education</a:t>
            </a:r>
            <a:r>
              <a:rPr lang="en-GB" dirty="0" smtClean="0"/>
              <a:t>, Springer, Singapore</a:t>
            </a:r>
          </a:p>
          <a:p>
            <a:r>
              <a:rPr lang="en-GB" dirty="0" smtClean="0"/>
              <a:t> </a:t>
            </a:r>
            <a:r>
              <a:rPr lang="en-GB" b="1" dirty="0" smtClean="0"/>
              <a:t>Gibbs, G. and Simpson, C.</a:t>
            </a:r>
            <a:r>
              <a:rPr lang="en-GB" dirty="0" smtClean="0"/>
              <a:t> (2005) </a:t>
            </a:r>
            <a:r>
              <a:rPr lang="en-GB" i="1" dirty="0" smtClean="0"/>
              <a:t>Conditions Under Which Assessment Supports Students’ Learning.</a:t>
            </a:r>
            <a:r>
              <a:rPr lang="en-GB" dirty="0" smtClean="0"/>
              <a:t> Learning and Teaching in Higher Education (1). pp. 3-31. ISSN 1742-240X</a:t>
            </a:r>
          </a:p>
          <a:p>
            <a:r>
              <a:rPr lang="en-GB" dirty="0" smtClean="0"/>
              <a:t> </a:t>
            </a:r>
            <a:r>
              <a:rPr lang="en-GB" b="1" dirty="0" smtClean="0"/>
              <a:t>Gibbs, G.</a:t>
            </a:r>
            <a:r>
              <a:rPr lang="en-GB" dirty="0" smtClean="0"/>
              <a:t> (2010) </a:t>
            </a:r>
            <a:r>
              <a:rPr lang="en-GB" i="1" dirty="0" smtClean="0"/>
              <a:t>Using Assessment methods to support student learning</a:t>
            </a:r>
            <a:r>
              <a:rPr lang="en-GB" dirty="0" smtClean="0"/>
              <a:t>. Available at: https://portal.uea.ac.uk/documents/6207125/8588523/using-assessment-to-support-student-learning.pdf  [Accessed 5 May 2017]</a:t>
            </a:r>
          </a:p>
          <a:p>
            <a:r>
              <a:rPr lang="en-GB" b="1" dirty="0"/>
              <a:t>Rosario, H. </a:t>
            </a:r>
            <a:r>
              <a:rPr lang="en-GB" dirty="0"/>
              <a:t>(2012) </a:t>
            </a:r>
            <a:r>
              <a:rPr lang="en-GB" i="1" dirty="0"/>
              <a:t>Does continuous assessment in higher education support student learning? </a:t>
            </a:r>
            <a:r>
              <a:rPr lang="en-GB" dirty="0"/>
              <a:t>Higher Education,</a:t>
            </a:r>
            <a:r>
              <a:rPr lang="en-GB" i="1" dirty="0"/>
              <a:t> </a:t>
            </a:r>
            <a:r>
              <a:rPr lang="en-GB" dirty="0"/>
              <a:t>64:489–502 DOI </a:t>
            </a:r>
            <a:r>
              <a:rPr lang="en-GB" dirty="0" smtClean="0"/>
              <a:t>10.1007/s10734-012-9506-7</a:t>
            </a:r>
            <a:endParaRPr lang="en-GB" dirty="0"/>
          </a:p>
          <a:p>
            <a:r>
              <a:rPr lang="en-GB" b="1" dirty="0" err="1"/>
              <a:t>Scouller</a:t>
            </a:r>
            <a:r>
              <a:rPr lang="en-GB" b="1" dirty="0"/>
              <a:t>, K.</a:t>
            </a:r>
            <a:r>
              <a:rPr lang="en-GB" dirty="0"/>
              <a:t> (1998) </a:t>
            </a:r>
            <a:r>
              <a:rPr lang="en-GB" i="1" dirty="0"/>
              <a:t>The influence of assessment method on students’ learning</a:t>
            </a:r>
            <a:endParaRPr lang="en-GB" dirty="0"/>
          </a:p>
          <a:p>
            <a:r>
              <a:rPr lang="en-GB" i="1" dirty="0"/>
              <a:t>approaches: multiple choice question examination versus assignment essay</a:t>
            </a:r>
            <a:r>
              <a:rPr lang="en-GB" dirty="0"/>
              <a:t>, Higher Education</a:t>
            </a:r>
            <a:r>
              <a:rPr lang="en-GB" i="1" dirty="0"/>
              <a:t> </a:t>
            </a:r>
            <a:r>
              <a:rPr lang="en-GB" dirty="0"/>
              <a:t>35: pp.453–472, 1998. </a:t>
            </a:r>
            <a:r>
              <a:rPr lang="en-GB" i="1" dirty="0" err="1"/>
              <a:t>Kluwer</a:t>
            </a:r>
            <a:r>
              <a:rPr lang="en-GB" i="1" dirty="0"/>
              <a:t> Academic Publishers. </a:t>
            </a:r>
            <a:endParaRPr lang="en-GB" dirty="0"/>
          </a:p>
          <a:p>
            <a:r>
              <a:rPr lang="en-GB" b="1" dirty="0" err="1"/>
              <a:t>Struyven</a:t>
            </a:r>
            <a:r>
              <a:rPr lang="en-GB" b="1" dirty="0"/>
              <a:t> K., </a:t>
            </a:r>
            <a:r>
              <a:rPr lang="en-GB" b="1" dirty="0" err="1"/>
              <a:t>Dochy</a:t>
            </a:r>
            <a:r>
              <a:rPr lang="en-GB" b="1" dirty="0"/>
              <a:t> F., and </a:t>
            </a:r>
            <a:r>
              <a:rPr lang="en-GB" b="1" dirty="0" err="1"/>
              <a:t>Janssens</a:t>
            </a:r>
            <a:r>
              <a:rPr lang="en-GB" b="1" dirty="0"/>
              <a:t>, S.</a:t>
            </a:r>
            <a:r>
              <a:rPr lang="en-GB" dirty="0"/>
              <a:t> (2005) </a:t>
            </a:r>
            <a:r>
              <a:rPr lang="en-GB" i="1" dirty="0"/>
              <a:t>Students’ perceptions about evaluation and assessment in higher education: A review</a:t>
            </a:r>
            <a:r>
              <a:rPr lang="en-GB" dirty="0"/>
              <a:t>. Available </a:t>
            </a:r>
            <a:r>
              <a:rPr lang="en-GB" dirty="0" smtClean="0"/>
              <a:t>at: https</a:t>
            </a:r>
            <a:r>
              <a:rPr lang="en-GB" dirty="0"/>
              <a:t>://perswww.kuleuven.be/~u0015308/Publications/Proof%20CAEH300401.pdf </a:t>
            </a:r>
            <a:r>
              <a:rPr lang="en-GB" dirty="0" smtClean="0"/>
              <a:t>[</a:t>
            </a:r>
            <a:r>
              <a:rPr lang="en-GB" dirty="0"/>
              <a:t>Accessed 3 May 2017]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90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Brainstorming sessions - Group activity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Develop plan that will result in improving retention of learning</a:t>
            </a:r>
          </a:p>
          <a:p>
            <a:pPr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Questions:</a:t>
            </a:r>
          </a:p>
          <a:p>
            <a:pPr marL="0" indent="0">
              <a:buNone/>
            </a:pPr>
            <a:r>
              <a:rPr lang="en-GB" dirty="0" smtClean="0"/>
              <a:t>1. Determine what is required to ensure that assessments are made a useful tool for retaining learning. </a:t>
            </a:r>
          </a:p>
          <a:p>
            <a:pPr marL="0" indent="0">
              <a:buNone/>
            </a:pPr>
            <a:r>
              <a:rPr lang="en-GB" dirty="0" smtClean="0"/>
              <a:t>2. Determine what are the most demanding aspects of how assessment design, type, complexity and frequency influence learning</a:t>
            </a:r>
            <a:r>
              <a:rPr lang="en-GB" dirty="0" smtClean="0"/>
              <a:t>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3. Determine what the factors are that influence students’ perception of favourable and unfavourable methods of assessments.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0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348" y="1384545"/>
            <a:ext cx="10972800" cy="4525963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GB" dirty="0" smtClean="0"/>
              <a:t> Introduction to Workshop</a:t>
            </a:r>
          </a:p>
          <a:p>
            <a:pPr marL="0" indent="0"/>
            <a:r>
              <a:rPr lang="en-GB" dirty="0"/>
              <a:t> </a:t>
            </a:r>
            <a:r>
              <a:rPr lang="en-GB" dirty="0" smtClean="0"/>
              <a:t>Short presentation (10 minutes)</a:t>
            </a:r>
          </a:p>
          <a:p>
            <a:pPr marL="0" indent="0"/>
            <a:r>
              <a:rPr lang="en-GB" dirty="0"/>
              <a:t> </a:t>
            </a:r>
            <a:r>
              <a:rPr lang="en-GB" dirty="0" smtClean="0"/>
              <a:t>Break up into groups</a:t>
            </a:r>
          </a:p>
          <a:p>
            <a:pPr marL="400050" lvl="1" indent="0"/>
            <a:r>
              <a:rPr lang="en-GB" dirty="0"/>
              <a:t> </a:t>
            </a:r>
            <a:r>
              <a:rPr lang="en-GB" dirty="0" smtClean="0"/>
              <a:t>min 3 groups required with min 3 per group </a:t>
            </a:r>
          </a:p>
          <a:p>
            <a:pPr marL="400050" lvl="1" indent="0"/>
            <a:r>
              <a:rPr lang="en-GB" dirty="0"/>
              <a:t> </a:t>
            </a:r>
            <a:r>
              <a:rPr lang="en-GB" dirty="0" smtClean="0"/>
              <a:t>select a spokesperson</a:t>
            </a:r>
          </a:p>
          <a:p>
            <a:r>
              <a:rPr lang="en-GB" dirty="0" smtClean="0"/>
              <a:t>Groups brainstorming sessions (15 minutes)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pen and paper required</a:t>
            </a:r>
          </a:p>
          <a:p>
            <a:r>
              <a:rPr lang="en-GB" dirty="0" smtClean="0"/>
              <a:t>Groups spokesperson to present group discussions/findings ( 10 minutes)</a:t>
            </a:r>
          </a:p>
          <a:p>
            <a:r>
              <a:rPr lang="en-GB" dirty="0" smtClean="0"/>
              <a:t>Summary and final comments ( 5 minutes)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64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aims to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Understand students’ perceptions of assessment methods</a:t>
            </a:r>
          </a:p>
          <a:p>
            <a:r>
              <a:rPr lang="en-GB" dirty="0" smtClean="0"/>
              <a:t>Consider the factors that affect/influence shallow surface and deeper learning</a:t>
            </a:r>
          </a:p>
          <a:p>
            <a:r>
              <a:rPr lang="en-GB" dirty="0" smtClean="0"/>
              <a:t>Consider ways to design and deliver curriculum and assessment methods to maximise student learning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52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Insight on students’ perceptions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Assessment methods influence how students learn and what they retain.</a:t>
            </a:r>
          </a:p>
          <a:p>
            <a:r>
              <a:rPr lang="en-GB" dirty="0" smtClean="0"/>
              <a:t>Students views about assessment methods and their retention of learning.</a:t>
            </a:r>
          </a:p>
          <a:p>
            <a:r>
              <a:rPr lang="en-GB" dirty="0" smtClean="0"/>
              <a:t>What type of assessment methods impact meaningful learning.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33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Understanding students‘ perceptions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e-survey pilot study was carried out to improve the understanding of student perception of assessment methods currently used</a:t>
            </a:r>
          </a:p>
          <a:p>
            <a:r>
              <a:rPr lang="en-GB" dirty="0" smtClean="0"/>
              <a:t>Target population :  Students on Civil Engineering and Built Environment courses in SCE</a:t>
            </a:r>
          </a:p>
          <a:p>
            <a:r>
              <a:rPr lang="en-GB" dirty="0" smtClean="0"/>
              <a:t>N=229 for students studying at undergraduate levels 4 to 6</a:t>
            </a:r>
          </a:p>
          <a:p>
            <a:r>
              <a:rPr lang="en-GB" dirty="0" smtClean="0"/>
              <a:t>Sample size randomly chosen, n = 46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82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47% of the sample valued a combination of traditional assessments (coursework and examinations) </a:t>
            </a:r>
          </a:p>
          <a:p>
            <a:pPr lvl="1"/>
            <a:r>
              <a:rPr lang="en-GB" dirty="0" smtClean="0"/>
              <a:t>Supplemented by project type coursework including </a:t>
            </a:r>
            <a:r>
              <a:rPr lang="en-GB" dirty="0"/>
              <a:t>time-controlled assignments </a:t>
            </a:r>
            <a:r>
              <a:rPr lang="en-GB" dirty="0" smtClean="0"/>
              <a:t>and alternative </a:t>
            </a:r>
            <a:r>
              <a:rPr lang="en-GB" dirty="0"/>
              <a:t>modes of assessments </a:t>
            </a:r>
            <a:r>
              <a:rPr lang="en-GB" dirty="0" smtClean="0"/>
              <a:t>that </a:t>
            </a:r>
            <a:r>
              <a:rPr lang="en-GB" dirty="0"/>
              <a:t>encourage more student-centred learning</a:t>
            </a:r>
            <a:r>
              <a:rPr lang="en-GB" i="1" dirty="0"/>
              <a:t>.</a:t>
            </a:r>
            <a:endParaRPr lang="en-GB" dirty="0" smtClean="0"/>
          </a:p>
          <a:p>
            <a:r>
              <a:rPr lang="en-GB" dirty="0" smtClean="0"/>
              <a:t>This promotes deeper learning.</a:t>
            </a:r>
          </a:p>
          <a:p>
            <a:r>
              <a:rPr lang="en-GB" dirty="0" smtClean="0"/>
              <a:t>67% stated that they preferred assessments at shorter interval,</a:t>
            </a:r>
          </a:p>
          <a:p>
            <a:r>
              <a:rPr lang="en-GB" dirty="0" smtClean="0"/>
              <a:t>This was perceived as being better for retention of learning.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853" y="835355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Subjective comments on assessment methods and retention of learning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974" y="2178175"/>
            <a:ext cx="109728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Believe assessments based on projects are extremely beneficial </a:t>
            </a:r>
          </a:p>
          <a:p>
            <a:pPr lvl="1"/>
            <a:r>
              <a:rPr lang="en-GB" dirty="0" smtClean="0"/>
              <a:t>Believe it is better to have industry professionals to run the workshops for them. </a:t>
            </a:r>
          </a:p>
          <a:p>
            <a:r>
              <a:rPr lang="en-GB" dirty="0" smtClean="0"/>
              <a:t>Practical sessions required to consolidate the theory learnt. </a:t>
            </a:r>
          </a:p>
          <a:p>
            <a:pPr lvl="1"/>
            <a:r>
              <a:rPr lang="en-GB" dirty="0" smtClean="0"/>
              <a:t>That is what the memory will store.</a:t>
            </a:r>
          </a:p>
          <a:p>
            <a:r>
              <a:rPr lang="en-GB" dirty="0" smtClean="0"/>
              <a:t>Short coursework throughout the module delivery</a:t>
            </a:r>
          </a:p>
          <a:p>
            <a:pPr lvl="1"/>
            <a:r>
              <a:rPr lang="en-GB" dirty="0" smtClean="0"/>
              <a:t>Rather than one big one. </a:t>
            </a:r>
          </a:p>
          <a:p>
            <a:pPr lvl="1"/>
            <a:r>
              <a:rPr lang="en-GB" dirty="0" smtClean="0"/>
              <a:t>This reduces exam pressure.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69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Subjective comments on assessment methods and retention of learning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 think I will remember all group project work for a long time in my career </a:t>
            </a:r>
          </a:p>
          <a:p>
            <a:r>
              <a:rPr lang="en-GB" dirty="0" smtClean="0"/>
              <a:t>I would retain the knowledge gained from group projects. </a:t>
            </a:r>
          </a:p>
          <a:p>
            <a:r>
              <a:rPr lang="en-GB" dirty="0" smtClean="0"/>
              <a:t>This is because we had to think about the possible solutions ourselves.</a:t>
            </a:r>
          </a:p>
          <a:p>
            <a:r>
              <a:rPr lang="en-GB" dirty="0" smtClean="0"/>
              <a:t>Projects and case study style assignments help me retain knowledge. </a:t>
            </a:r>
          </a:p>
          <a:p>
            <a:r>
              <a:rPr lang="en-GB" dirty="0" smtClean="0"/>
              <a:t>I don’t think exam questions will be remembered in the future.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54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1672"/>
            <a:ext cx="10972800" cy="1143000"/>
          </a:xfrm>
        </p:spPr>
        <p:txBody>
          <a:bodyPr/>
          <a:lstStyle/>
          <a:p>
            <a:r>
              <a:rPr lang="en-GB" dirty="0" smtClean="0"/>
              <a:t>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Students conveyed that case-study style assignments had a more beneficial impact on long-term retention of </a:t>
            </a:r>
            <a:r>
              <a:rPr lang="en-GB" dirty="0" smtClean="0"/>
              <a:t>knowledge.</a:t>
            </a:r>
          </a:p>
          <a:p>
            <a:r>
              <a:rPr lang="en-GB" dirty="0" smtClean="0"/>
              <a:t>Assessment </a:t>
            </a:r>
            <a:r>
              <a:rPr lang="en-GB" dirty="0"/>
              <a:t>design and criteria </a:t>
            </a:r>
            <a:r>
              <a:rPr lang="en-GB" dirty="0" smtClean="0"/>
              <a:t>orients </a:t>
            </a:r>
            <a:r>
              <a:rPr lang="en-GB" dirty="0"/>
              <a:t>student learning </a:t>
            </a:r>
            <a:r>
              <a:rPr lang="en-GB" dirty="0" smtClean="0"/>
              <a:t>patterns.</a:t>
            </a:r>
          </a:p>
          <a:p>
            <a:r>
              <a:rPr lang="en-GB" dirty="0" smtClean="0"/>
              <a:t>Frequent </a:t>
            </a:r>
            <a:r>
              <a:rPr lang="en-GB" dirty="0"/>
              <a:t>in-class tests were an apparent favoured method of assessment.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however requires further careful consideration to ensure that shallow surface learning is avoided. </a:t>
            </a:r>
            <a:endParaRPr lang="en-GB" dirty="0" smtClean="0"/>
          </a:p>
          <a:p>
            <a:r>
              <a:rPr lang="en-GB" dirty="0" smtClean="0"/>
              <a:t>Rethinking </a:t>
            </a:r>
            <a:r>
              <a:rPr lang="en-GB" dirty="0"/>
              <a:t>and redesigning assessment methods can promote, influence and foster deeper and more productive learning without significant changes in teaching methods.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challenge is therefore to seek ways to design and implement curriculum and assessment methods to maximise student learning.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EE34-4B98-4A3B-888E-46A5DCF15C7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5944</TotalTime>
  <Words>694</Words>
  <Application>Microsoft Office PowerPoint</Application>
  <PresentationFormat>Widescreen</PresentationFormat>
  <Paragraphs>97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Retention of learning: student perceptions of assessment methods  Workshop</vt:lpstr>
      <vt:lpstr>Overview</vt:lpstr>
      <vt:lpstr>Workshop aims to</vt:lpstr>
      <vt:lpstr>Insight on students’ perceptions</vt:lpstr>
      <vt:lpstr>Understanding students‘ perceptions </vt:lpstr>
      <vt:lpstr>Survey findings</vt:lpstr>
      <vt:lpstr>Subjective comments on assessment methods and retention of learning </vt:lpstr>
      <vt:lpstr>Subjective comments on assessment methods and retention of learning </vt:lpstr>
      <vt:lpstr>Review</vt:lpstr>
      <vt:lpstr>References</vt:lpstr>
      <vt:lpstr>Brainstorming sessions - Group activity questions</vt:lpstr>
    </vt:vector>
  </TitlesOfParts>
  <Company>University of West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Retention of learning: student perceptions of assessment methods</dc:title>
  <dc:creator>Indira Chauhan</dc:creator>
  <cp:lastModifiedBy>Indira Chauhan</cp:lastModifiedBy>
  <cp:revision>27</cp:revision>
  <cp:lastPrinted>2017-06-29T10:23:34Z</cp:lastPrinted>
  <dcterms:created xsi:type="dcterms:W3CDTF">2017-06-28T14:39:22Z</dcterms:created>
  <dcterms:modified xsi:type="dcterms:W3CDTF">2017-07-05T09:24:45Z</dcterms:modified>
</cp:coreProperties>
</file>