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9" r:id="rId3"/>
    <p:sldId id="323" r:id="rId4"/>
    <p:sldId id="325" r:id="rId5"/>
    <p:sldId id="311" r:id="rId6"/>
    <p:sldId id="335" r:id="rId7"/>
    <p:sldId id="337" r:id="rId8"/>
    <p:sldId id="338" r:id="rId9"/>
    <p:sldId id="314" r:id="rId10"/>
    <p:sldId id="339" r:id="rId11"/>
    <p:sldId id="340" r:id="rId12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D2489"/>
    <a:srgbClr val="6D279A"/>
    <a:srgbClr val="FF33CC"/>
    <a:srgbClr val="70105B"/>
    <a:srgbClr val="855239"/>
    <a:srgbClr val="32BEAE"/>
    <a:srgbClr val="0A6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77"/>
  </p:normalViewPr>
  <p:slideViewPr>
    <p:cSldViewPr>
      <p:cViewPr varScale="1">
        <p:scale>
          <a:sx n="108" d="100"/>
          <a:sy n="108" d="100"/>
        </p:scale>
        <p:origin x="98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728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AACF9302-6A91-4D44-B052-D508C89C0BE8}" type="datetimeFigureOut">
              <a:rPr lang="en-GB" smtClean="0"/>
              <a:t>24/06/2017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728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743A693D-9DEE-4CD9-A374-D695800F8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316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28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8FFEFD95-C9D4-4F30-8A16-A23C40CCD906}" type="datetimeFigureOut">
              <a:rPr lang="en-GB" smtClean="0"/>
              <a:t>24/06/2017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6F1DC442-A8CC-4F5D-ACA3-2F375B00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4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Apprentices in public health meeting – employers went into a separate room – the employers were local authority staff.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DC442-A8CC-4F5D-ACA3-2F375B00AD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8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DC442-A8CC-4F5D-ACA3-2F375B00AD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04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Employers should not interview with untrained panel members. Conflated questions. Pre and post discussion. Theme of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DC442-A8CC-4F5D-ACA3-2F375B00AD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4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Line managing staff -- Providing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DC442-A8CC-4F5D-ACA3-2F375B00AD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1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Team 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DC442-A8CC-4F5D-ACA3-2F375B00AD8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71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What’s over and underspend; recurring/non-recurring; staff/non-staff; on-costs and capping/efficiency savings; accruals; reporting cycle.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DC442-A8CC-4F5D-ACA3-2F375B00AD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97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5434"/>
            <a:ext cx="7086600" cy="1470025"/>
          </a:xfrm>
        </p:spPr>
        <p:txBody>
          <a:bodyPr/>
          <a:lstStyle>
            <a:lvl1pPr algn="l">
              <a:defRPr>
                <a:solidFill>
                  <a:srgbClr val="BD0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35459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36484" y="3229751"/>
            <a:ext cx="9593249" cy="4795501"/>
            <a:chOff x="436483" y="2422313"/>
            <a:chExt cx="9593249" cy="3596626"/>
          </a:xfrm>
        </p:grpSpPr>
        <p:cxnSp>
          <p:nvCxnSpPr>
            <p:cNvPr id="30" name="Straight Connector 29"/>
            <p:cNvCxnSpPr>
              <a:stCxn id="32" idx="2"/>
            </p:cNvCxnSpPr>
            <p:nvPr/>
          </p:nvCxnSpPr>
          <p:spPr>
            <a:xfrm>
              <a:off x="436483" y="4577796"/>
              <a:ext cx="5996623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433106" y="2422313"/>
              <a:ext cx="3596626" cy="35966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36483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7B006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MASTER_Nursing_Pattern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07" y="3355371"/>
            <a:ext cx="3407963" cy="4543951"/>
          </a:xfrm>
          <a:prstGeom prst="rect">
            <a:avLst/>
          </a:prstGeom>
        </p:spPr>
      </p:pic>
      <p:pic>
        <p:nvPicPr>
          <p:cNvPr id="5" name="Picture 4" descr="UWL+School_NURSING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3" y="405583"/>
            <a:ext cx="2522823" cy="7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4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D008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6834220" cy="3848348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40404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39338" y="4696876"/>
            <a:ext cx="8958661" cy="2858577"/>
            <a:chOff x="439337" y="3522656"/>
            <a:chExt cx="8958661" cy="214393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7B006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MASTER_Nursing_Pattern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0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979" y="5326592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BD00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39338" y="4696876"/>
            <a:ext cx="8958661" cy="2858577"/>
            <a:chOff x="439337" y="3522656"/>
            <a:chExt cx="8958661" cy="214393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7B006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MASTER_Nursing_Pattern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0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D008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2573"/>
            <a:ext cx="4038600" cy="3394075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2573"/>
            <a:ext cx="4038600" cy="3394075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39338" y="4696876"/>
            <a:ext cx="8958661" cy="2858577"/>
            <a:chOff x="439337" y="3522656"/>
            <a:chExt cx="8958661" cy="214393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7B006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MASTER_Nursing_Pattern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rgbClr val="BD008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rgbClr val="7B006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024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7B0068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768024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39338" y="4696876"/>
            <a:ext cx="8958661" cy="2858577"/>
            <a:chOff x="439337" y="3522656"/>
            <a:chExt cx="8958661" cy="214393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7B006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MASTER_Nursing_Pattern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3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D008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39338" y="4696876"/>
            <a:ext cx="8958661" cy="2858577"/>
            <a:chOff x="439337" y="3522656"/>
            <a:chExt cx="8958661" cy="214393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7B006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MASTER_Nursing_Pattern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3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39338" y="4696876"/>
            <a:ext cx="8958661" cy="2858577"/>
            <a:chOff x="439337" y="3522656"/>
            <a:chExt cx="8958661" cy="2143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7B006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MASTER_Nursing_Pattern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3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80519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31846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39338" y="4696876"/>
            <a:ext cx="8958661" cy="2858577"/>
            <a:chOff x="439337" y="3522656"/>
            <a:chExt cx="8958661" cy="214393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7B006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MASTER_Nursing_Pattern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4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BD008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0711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39338" y="4696876"/>
            <a:ext cx="8958661" cy="2858577"/>
            <a:chOff x="439337" y="3522656"/>
            <a:chExt cx="8958661" cy="214393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7B006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MASTER_Nursing_Pattern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8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1C555-924B-42BA-A48A-7946E7430034}" type="datetimeFigureOut">
              <a:rPr lang="en-GB" smtClean="0"/>
              <a:t>24/06/2017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AF77-B747-4D7D-8D43-458FB3EA5A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9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ebmail.uwl.ac.uk/owa/redir.aspx?C=4c5602d0449f40b09150e49fe651cba7&amp;URL=http%3a%2f%2factivelearningps.com%2f2017%2f04%2f11%2fdesigning-curricula-when-you-have-a-blank-sheet-of-paper%2f%23more-700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086600" cy="2448272"/>
          </a:xfrm>
        </p:spPr>
        <p:txBody>
          <a:bodyPr>
            <a:normAutofit/>
          </a:bodyPr>
          <a:lstStyle/>
          <a:p>
            <a:r>
              <a:rPr lang="en-GB" sz="3600" b="1" dirty="0"/>
              <a:t>UWL Learning and Teaching Conference </a:t>
            </a:r>
            <a:br>
              <a:rPr lang="en-GB" sz="3600" b="1" dirty="0"/>
            </a:br>
            <a:r>
              <a:rPr lang="en-GB" sz="3600" b="1" dirty="0"/>
              <a:t>June 29</a:t>
            </a:r>
            <a:r>
              <a:rPr lang="en-GB" sz="3600" b="1" baseline="30000" dirty="0"/>
              <a:t>th</a:t>
            </a:r>
            <a:r>
              <a:rPr lang="en-GB" sz="3600" b="1" dirty="0"/>
              <a:t> 2017 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34753" y="3501008"/>
            <a:ext cx="7086600" cy="2520280"/>
          </a:xfrm>
        </p:spPr>
        <p:txBody>
          <a:bodyPr>
            <a:normAutofit fontScale="92500" lnSpcReduction="10000"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Lecturer as Employer: 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busting the myths</a:t>
            </a:r>
          </a:p>
          <a:p>
            <a:endParaRPr lang="en-GB" sz="4000" dirty="0">
              <a:solidFill>
                <a:srgbClr val="7030A0"/>
              </a:solidFill>
            </a:endParaRPr>
          </a:p>
          <a:p>
            <a:r>
              <a:rPr lang="en-GB" sz="4000" dirty="0">
                <a:solidFill>
                  <a:srgbClr val="7030A0"/>
                </a:solidFill>
              </a:rPr>
              <a:t>Dr Jane Thomas</a:t>
            </a:r>
          </a:p>
          <a:p>
            <a:endParaRPr lang="en-GB" sz="4000" b="1" dirty="0">
              <a:solidFill>
                <a:srgbClr val="7030A0"/>
              </a:solidFill>
            </a:endParaRPr>
          </a:p>
          <a:p>
            <a:endParaRPr lang="en-GB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3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8209-052A-4DEE-B8FA-3030C377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4. Use organisations’ online financial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86200-3310-4759-96F9-E781A0EE7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7859216" cy="4608512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1. Whole group discuss top 5 tips on managing budgets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2. Small group work apply tips to £75,000 refurbishment of A&amp;E waiting room</a:t>
            </a:r>
          </a:p>
        </p:txBody>
      </p:sp>
    </p:spTree>
    <p:extLst>
      <p:ext uri="{BB962C8B-B14F-4D97-AF65-F5344CB8AC3E}">
        <p14:creationId xmlns:p14="http://schemas.microsoft.com/office/powerpoint/2010/main" val="338683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BFD2-A078-4F25-82D0-61F76275F5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55862-4638-43B6-8946-783E54EF79C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b="1" u="sng" dirty="0"/>
              <a:t>References 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Atkins, M. (1999) Oven-ready and self-basting: Taking stock of employability skills, </a:t>
            </a:r>
            <a:r>
              <a:rPr lang="en-GB" b="1" i="1" dirty="0"/>
              <a:t>Teaching in Higher Education</a:t>
            </a:r>
            <a:r>
              <a:rPr lang="en-GB" b="1" dirty="0"/>
              <a:t>, Vol 4, Issue 2, p267-274.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Faculty of Public Health (2016) CPD Guidance for Academics, London, FPH.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Foley, P. (1999) Transferable skills teaching: contextual pressures and personal dilemmas, </a:t>
            </a:r>
            <a:r>
              <a:rPr lang="en-GB" b="1" i="1" dirty="0"/>
              <a:t>Teaching in Higher Education</a:t>
            </a:r>
            <a:r>
              <a:rPr lang="en-GB" b="1" dirty="0"/>
              <a:t>, Vol 4, Issue 1, p5-21.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Gibbs, G. (2015) Maximising student learning gain. In Fry, H., </a:t>
            </a:r>
            <a:r>
              <a:rPr lang="en-GB" b="1" dirty="0" err="1"/>
              <a:t>Ketteridge</a:t>
            </a:r>
            <a:r>
              <a:rPr lang="en-GB" b="1" dirty="0"/>
              <a:t>, S. and Marshall. S. (eds.) (2015) (4th ed.) A Handbook for Teaching and Learning in Higher Education. London: Routledge. pp.193-208.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Ishiyama, J., Miller, W.J., Simon, E. (</a:t>
            </a:r>
            <a:r>
              <a:rPr lang="en-GB" b="1" dirty="0" err="1"/>
              <a:t>eds</a:t>
            </a:r>
            <a:r>
              <a:rPr lang="en-GB" b="1" dirty="0"/>
              <a:t>) (2016) Handbook on Teaching and Learning in Political Science and International Relations, Cheltenham: Edward Elgar Publishing Limited. 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Public Health England (2016) Public Health Knowledge and Skills Framework User Guide, London, PHE.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Siebert, S. and Walsh, A. (2013) Reflection in work-based learning: self-regulation or self-liberation? </a:t>
            </a:r>
            <a:r>
              <a:rPr lang="en-GB" b="1" i="1" dirty="0"/>
              <a:t>Teaching in Higher Education,</a:t>
            </a:r>
            <a:r>
              <a:rPr lang="en-GB" b="1" dirty="0"/>
              <a:t> Vol 18, No 2, 167-178.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Stevens, R. (2015) Role-play and student engagement: reflections from the classroom, </a:t>
            </a:r>
            <a:r>
              <a:rPr lang="en-GB" b="1" i="1" dirty="0"/>
              <a:t>Teaching in Higher Education,</a:t>
            </a:r>
            <a:r>
              <a:rPr lang="en-GB" b="1" dirty="0"/>
              <a:t> Vol 20, Issue 5, p481-492.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 err="1"/>
              <a:t>Usherwood</a:t>
            </a:r>
            <a:r>
              <a:rPr lang="en-GB" b="1" dirty="0"/>
              <a:t>, S. (2017) Active Learning in Political Science (ALSP) </a:t>
            </a:r>
            <a:r>
              <a:rPr lang="en-GB" b="1" u="sng" dirty="0">
                <a:hlinkClick r:id="rId2"/>
              </a:rPr>
              <a:t>http://activelearningps.com/2017/04/11/designing-curricula-when-you-have-a-blank-sheet-of-paper/#more-7005</a:t>
            </a:r>
            <a:r>
              <a:rPr lang="en-GB" dirty="0"/>
              <a:t>  [downloaded: 29.4.17]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73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Our experience as employers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6834220" cy="50405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Lecturers’ experience (student experience)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2. Active learning employment-  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    related exercises</a:t>
            </a:r>
          </a:p>
          <a:p>
            <a:pPr marL="0" indent="0">
              <a:buNone/>
            </a:pP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3. Concluding slide: references</a:t>
            </a:r>
          </a:p>
          <a:p>
            <a:pPr marL="514350" indent="-514350">
              <a:buFont typeface="+mj-lt"/>
              <a:buAutoNum type="arabicPeriod"/>
            </a:pP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2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 Public health staff experience 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7632848" cy="511256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b="1" dirty="0"/>
              <a:t>sit on an interview panel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100%</a:t>
            </a:r>
          </a:p>
          <a:p>
            <a:pPr marL="0" indent="0">
              <a:buNone/>
            </a:pPr>
            <a:r>
              <a:rPr lang="en-GB" b="1" dirty="0"/>
              <a:t>2. line-manage staff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100%</a:t>
            </a:r>
          </a:p>
          <a:p>
            <a:pPr marL="0" indent="0">
              <a:buNone/>
            </a:pPr>
            <a:r>
              <a:rPr lang="en-GB" b="1" dirty="0"/>
              <a:t>3. lead a team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100%</a:t>
            </a:r>
          </a:p>
          <a:p>
            <a:pPr marL="0" indent="0">
              <a:buNone/>
            </a:pPr>
            <a:r>
              <a:rPr lang="en-GB" b="1" dirty="0"/>
              <a:t>4. manage budgets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38677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NHS role: </a:t>
            </a:r>
            <a:br>
              <a:rPr lang="en-GB" b="1" dirty="0"/>
            </a:br>
            <a:r>
              <a:rPr lang="en-GB" b="1" dirty="0"/>
              <a:t>on-site training and assessment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5152001" cy="38481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261" y="3356992"/>
            <a:ext cx="5151566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8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0727"/>
          </a:xfrm>
        </p:spPr>
        <p:txBody>
          <a:bodyPr>
            <a:normAutofit/>
          </a:bodyPr>
          <a:lstStyle/>
          <a:p>
            <a:r>
              <a:rPr lang="en-GB" sz="3600" b="1" dirty="0"/>
              <a:t>MSc students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3"/>
            <a:ext cx="6805292" cy="4928220"/>
          </a:xfrm>
        </p:spPr>
      </p:pic>
    </p:spTree>
    <p:extLst>
      <p:ext uri="{BB962C8B-B14F-4D97-AF65-F5344CB8AC3E}">
        <p14:creationId xmlns:p14="http://schemas.microsoft.com/office/powerpoint/2010/main" val="382206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1. Develop and answer interview questions in groups of three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2"/>
            <a:ext cx="6264696" cy="449309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5435EB-0565-42D7-9985-5C1ECA75BB05}"/>
              </a:ext>
            </a:extLst>
          </p:cNvPr>
          <p:cNvSpPr/>
          <p:nvPr/>
        </p:nvSpPr>
        <p:spPr>
          <a:xfrm>
            <a:off x="1691680" y="2100977"/>
            <a:ext cx="1152127" cy="10205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Group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E2C12B5-6B41-4AD4-A6D5-531BFC4D4211}"/>
              </a:ext>
            </a:extLst>
          </p:cNvPr>
          <p:cNvSpPr/>
          <p:nvPr/>
        </p:nvSpPr>
        <p:spPr>
          <a:xfrm>
            <a:off x="3480072" y="2768172"/>
            <a:ext cx="1236123" cy="7165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Question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FC1A0C-85BB-42C0-8D9E-9B4992F179EB}"/>
              </a:ext>
            </a:extLst>
          </p:cNvPr>
          <p:cNvSpPr/>
          <p:nvPr/>
        </p:nvSpPr>
        <p:spPr>
          <a:xfrm>
            <a:off x="5148064" y="1988840"/>
            <a:ext cx="1224136" cy="11327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Group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05F9E6E-08ED-46BA-AC98-6C98713933AC}"/>
              </a:ext>
            </a:extLst>
          </p:cNvPr>
          <p:cNvSpPr/>
          <p:nvPr/>
        </p:nvSpPr>
        <p:spPr>
          <a:xfrm>
            <a:off x="5434956" y="3504923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16DBDA-0570-4C7C-8638-D4E22BAD7E1F}"/>
              </a:ext>
            </a:extLst>
          </p:cNvPr>
          <p:cNvSpPr/>
          <p:nvPr/>
        </p:nvSpPr>
        <p:spPr>
          <a:xfrm>
            <a:off x="5220071" y="4826374"/>
            <a:ext cx="1381965" cy="11229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Group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C1BECF1A-2908-4609-8207-74CF2885C474}"/>
              </a:ext>
            </a:extLst>
          </p:cNvPr>
          <p:cNvSpPr/>
          <p:nvPr/>
        </p:nvSpPr>
        <p:spPr>
          <a:xfrm>
            <a:off x="3593592" y="488498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5E4918-6B86-4B96-9C05-AE9B0E3FC3D8}"/>
              </a:ext>
            </a:extLst>
          </p:cNvPr>
          <p:cNvSpPr/>
          <p:nvPr/>
        </p:nvSpPr>
        <p:spPr>
          <a:xfrm>
            <a:off x="1585540" y="4823667"/>
            <a:ext cx="1188187" cy="10156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Group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64E60740-0F0C-4AC3-A700-F02489DD9B70}"/>
              </a:ext>
            </a:extLst>
          </p:cNvPr>
          <p:cNvSpPr/>
          <p:nvPr/>
        </p:nvSpPr>
        <p:spPr>
          <a:xfrm>
            <a:off x="2275312" y="3538043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F2E3390-7BCF-416E-9B13-88F05B59B56E}"/>
              </a:ext>
            </a:extLst>
          </p:cNvPr>
          <p:cNvSpPr/>
          <p:nvPr/>
        </p:nvSpPr>
        <p:spPr>
          <a:xfrm>
            <a:off x="3387014" y="2126628"/>
            <a:ext cx="1184986" cy="484632"/>
          </a:xfrm>
          <a:prstGeom prst="leftArrow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DCF564B-08CA-4523-A201-26F183A6AE97}"/>
              </a:ext>
            </a:extLst>
          </p:cNvPr>
          <p:cNvSpPr/>
          <p:nvPr/>
        </p:nvSpPr>
        <p:spPr>
          <a:xfrm>
            <a:off x="3622686" y="5464647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D7EB354-16F3-4CF8-8A43-FEB9FF9BCC38}"/>
              </a:ext>
            </a:extLst>
          </p:cNvPr>
          <p:cNvSpPr/>
          <p:nvPr/>
        </p:nvSpPr>
        <p:spPr>
          <a:xfrm>
            <a:off x="1585540" y="3579195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956626F5-48E2-4216-8AC5-5CF906DCC529}"/>
              </a:ext>
            </a:extLst>
          </p:cNvPr>
          <p:cNvSpPr/>
          <p:nvPr/>
        </p:nvSpPr>
        <p:spPr>
          <a:xfrm>
            <a:off x="6117405" y="3484756"/>
            <a:ext cx="484632" cy="978408"/>
          </a:xfrm>
          <a:prstGeom prst="up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58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2. Journalist interviews </a:t>
            </a:r>
            <a:br>
              <a:rPr lang="en-GB" b="1" dirty="0"/>
            </a:br>
            <a:r>
              <a:rPr lang="en-GB" b="1" dirty="0"/>
              <a:t>staff 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2"/>
            <a:ext cx="6264696" cy="449309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16DBDA-0570-4C7C-8638-D4E22BAD7E1F}"/>
              </a:ext>
            </a:extLst>
          </p:cNvPr>
          <p:cNvSpPr/>
          <p:nvPr/>
        </p:nvSpPr>
        <p:spPr>
          <a:xfrm>
            <a:off x="2195737" y="4076480"/>
            <a:ext cx="4320480" cy="19448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2. Whole Group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F2E3390-7BCF-416E-9B13-88F05B59B56E}"/>
              </a:ext>
            </a:extLst>
          </p:cNvPr>
          <p:cNvSpPr/>
          <p:nvPr/>
        </p:nvSpPr>
        <p:spPr>
          <a:xfrm>
            <a:off x="3688560" y="5330344"/>
            <a:ext cx="1184986" cy="484632"/>
          </a:xfrm>
          <a:prstGeom prst="leftArrow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1AD6CEC-1FEC-46AE-8961-74F798060EE4}"/>
              </a:ext>
            </a:extLst>
          </p:cNvPr>
          <p:cNvSpPr/>
          <p:nvPr/>
        </p:nvSpPr>
        <p:spPr>
          <a:xfrm>
            <a:off x="3746153" y="4218780"/>
            <a:ext cx="1282899" cy="484632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Question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9D766C-BACC-4C82-A116-A3671BA7F5DD}"/>
              </a:ext>
            </a:extLst>
          </p:cNvPr>
          <p:cNvSpPr/>
          <p:nvPr/>
        </p:nvSpPr>
        <p:spPr>
          <a:xfrm>
            <a:off x="2693963" y="1700808"/>
            <a:ext cx="3174181" cy="219310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1. Groups two, prepare 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60368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3. Student debates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6552728" cy="449309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16DBDA-0570-4C7C-8638-D4E22BAD7E1F}"/>
              </a:ext>
            </a:extLst>
          </p:cNvPr>
          <p:cNvSpPr/>
          <p:nvPr/>
        </p:nvSpPr>
        <p:spPr>
          <a:xfrm>
            <a:off x="4968410" y="1844824"/>
            <a:ext cx="2267885" cy="3744417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Group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</a:rPr>
              <a:t>‘against’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F2E3390-7BCF-416E-9B13-88F05B59B56E}"/>
              </a:ext>
            </a:extLst>
          </p:cNvPr>
          <p:cNvSpPr/>
          <p:nvPr/>
        </p:nvSpPr>
        <p:spPr>
          <a:xfrm>
            <a:off x="3387014" y="4150828"/>
            <a:ext cx="1184986" cy="646324"/>
          </a:xfrm>
          <a:prstGeom prst="lef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Evidence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1AD6CEC-1FEC-46AE-8961-74F798060EE4}"/>
              </a:ext>
            </a:extLst>
          </p:cNvPr>
          <p:cNvSpPr/>
          <p:nvPr/>
        </p:nvSpPr>
        <p:spPr>
          <a:xfrm>
            <a:off x="3444680" y="2754356"/>
            <a:ext cx="1282899" cy="60263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Evidence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9D766C-BACC-4C82-A116-A3671BA7F5DD}"/>
              </a:ext>
            </a:extLst>
          </p:cNvPr>
          <p:cNvSpPr/>
          <p:nvPr/>
        </p:nvSpPr>
        <p:spPr>
          <a:xfrm>
            <a:off x="1213421" y="1844825"/>
            <a:ext cx="1990427" cy="374441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Group ‘for’</a:t>
            </a:r>
          </a:p>
        </p:txBody>
      </p:sp>
    </p:spTree>
    <p:extLst>
      <p:ext uri="{BB962C8B-B14F-4D97-AF65-F5344CB8AC3E}">
        <p14:creationId xmlns:p14="http://schemas.microsoft.com/office/powerpoint/2010/main" val="74851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3. Student debates: </a:t>
            </a:r>
            <a:br>
              <a:rPr lang="en-GB" b="1" dirty="0"/>
            </a:br>
            <a:r>
              <a:rPr lang="en-GB" b="1" dirty="0"/>
              <a:t>    Heathrow expansion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5152001" cy="3848100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10A1130-C33A-4DF7-91D7-13861E148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5152001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7582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2342</TotalTime>
  <Words>252</Words>
  <Application>Microsoft Office PowerPoint</Application>
  <PresentationFormat>On-screen Show (4:3)</PresentationFormat>
  <Paragraphs>74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Theme3</vt:lpstr>
      <vt:lpstr>UWL Learning and Teaching Conference  June 29th 2017  </vt:lpstr>
      <vt:lpstr>Our experience as employers </vt:lpstr>
      <vt:lpstr> Public health staff experience  </vt:lpstr>
      <vt:lpstr>NHS role:  on-site training and assessment </vt:lpstr>
      <vt:lpstr>MSc students</vt:lpstr>
      <vt:lpstr>1. Develop and answer interview questions in groups of three</vt:lpstr>
      <vt:lpstr>2. Journalist interviews  staff member</vt:lpstr>
      <vt:lpstr>3. Student debates</vt:lpstr>
      <vt:lpstr>3. Student debates:      Heathrow expansion </vt:lpstr>
      <vt:lpstr>4. Use organisations’ online financial information</vt:lpstr>
      <vt:lpstr>The End</vt:lpstr>
    </vt:vector>
  </TitlesOfParts>
  <Company>University of West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</dc:title>
  <dc:creator>Helen Matthews</dc:creator>
  <cp:lastModifiedBy>Jane Thomas</cp:lastModifiedBy>
  <cp:revision>169</cp:revision>
  <cp:lastPrinted>2017-05-31T19:46:27Z</cp:lastPrinted>
  <dcterms:created xsi:type="dcterms:W3CDTF">2015-09-29T19:31:05Z</dcterms:created>
  <dcterms:modified xsi:type="dcterms:W3CDTF">2017-06-24T15:45:05Z</dcterms:modified>
</cp:coreProperties>
</file>