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8" r:id="rId3"/>
    <p:sldId id="257" r:id="rId4"/>
    <p:sldId id="269" r:id="rId5"/>
    <p:sldId id="270" r:id="rId6"/>
    <p:sldId id="271" r:id="rId7"/>
    <p:sldId id="272" r:id="rId8"/>
    <p:sldId id="273" r:id="rId9"/>
    <p:sldId id="274" r:id="rId10"/>
    <p:sldId id="275" r:id="rId11"/>
    <p:sldId id="276" r:id="rId12"/>
    <p:sldId id="278" r:id="rId13"/>
    <p:sldId id="277" r:id="rId14"/>
    <p:sldId id="258" r:id="rId15"/>
    <p:sldId id="259" r:id="rId16"/>
    <p:sldId id="260" r:id="rId17"/>
    <p:sldId id="261" r:id="rId18"/>
    <p:sldId id="262" r:id="rId19"/>
    <p:sldId id="263" r:id="rId20"/>
    <p:sldId id="264" r:id="rId21"/>
    <p:sldId id="265" r:id="rId22"/>
    <p:sldId id="266" r:id="rId23"/>
    <p:sldId id="26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68"/>
    <p:restoredTop sz="94683"/>
  </p:normalViewPr>
  <p:slideViewPr>
    <p:cSldViewPr snapToGrid="0" snapToObjects="1">
      <p:cViewPr varScale="1">
        <p:scale>
          <a:sx n="87" d="100"/>
          <a:sy n="87" d="100"/>
        </p:scale>
        <p:origin x="224" y="1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1F76E-E0C1-6148-AFD9-B6663B78C054}" type="datetimeFigureOut">
              <a:rPr lang="en-US" smtClean="0"/>
              <a:t>6/6/17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BB275-38CF-914F-A4C1-72D20CE41A3B}" type="slidenum">
              <a:rPr lang="en-US" smtClean="0"/>
              <a:t>‹#›</a:t>
            </a:fld>
            <a:endParaRPr lang="en-US"/>
          </a:p>
        </p:txBody>
      </p:sp>
    </p:spTree>
    <p:extLst>
      <p:ext uri="{BB962C8B-B14F-4D97-AF65-F5344CB8AC3E}">
        <p14:creationId xmlns:p14="http://schemas.microsoft.com/office/powerpoint/2010/main" val="36981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on answers</a:t>
            </a:r>
          </a:p>
          <a:p>
            <a:endParaRPr lang="en-US" dirty="0" smtClean="0"/>
          </a:p>
          <a:p>
            <a:r>
              <a:rPr lang="en-US" dirty="0" smtClean="0"/>
              <a:t>I asked my first year psychology students this question</a:t>
            </a:r>
            <a:r>
              <a:rPr lang="en-US" baseline="0" dirty="0" smtClean="0"/>
              <a:t> and they produced this answer</a:t>
            </a:r>
          </a:p>
          <a:p>
            <a:endParaRPr lang="en-US" baseline="0" dirty="0" smtClean="0"/>
          </a:p>
          <a:p>
            <a:r>
              <a:rPr lang="en-US" baseline="0" dirty="0" smtClean="0"/>
              <a:t>Strong, intimidating male, aggressively physically assaulting/abusing a weaker, smaller female. This may be the image of domestic violence that some of you hold in your mind, and this is not without cause. But we will come to that. First we need to look and see what the actual pattern of domestic violence looks like in the UK at present, and the definition as used by the government and in legislation.</a:t>
            </a:r>
            <a:endParaRPr lang="en-US" dirty="0"/>
          </a:p>
        </p:txBody>
      </p:sp>
      <p:sp>
        <p:nvSpPr>
          <p:cNvPr id="4" name="Slide Number Placeholder 3"/>
          <p:cNvSpPr>
            <a:spLocks noGrp="1"/>
          </p:cNvSpPr>
          <p:nvPr>
            <p:ph type="sldNum" sz="quarter" idx="10"/>
          </p:nvPr>
        </p:nvSpPr>
        <p:spPr/>
        <p:txBody>
          <a:bodyPr/>
          <a:lstStyle/>
          <a:p>
            <a:fld id="{D6DAC6CA-E053-4EC7-B801-A64BBB9841B3}" type="slidenum">
              <a:rPr lang="en-US" smtClean="0"/>
              <a:t>2</a:t>
            </a:fld>
            <a:endParaRPr lang="en-US"/>
          </a:p>
        </p:txBody>
      </p:sp>
    </p:spTree>
    <p:extLst>
      <p:ext uri="{BB962C8B-B14F-4D97-AF65-F5344CB8AC3E}">
        <p14:creationId xmlns:p14="http://schemas.microsoft.com/office/powerpoint/2010/main" val="207424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BB275-38CF-914F-A4C1-72D20CE41A3B}" type="slidenum">
              <a:rPr lang="en-US" smtClean="0"/>
              <a:t>14</a:t>
            </a:fld>
            <a:endParaRPr lang="en-US"/>
          </a:p>
        </p:txBody>
      </p:sp>
    </p:spTree>
    <p:extLst>
      <p:ext uri="{BB962C8B-B14F-4D97-AF65-F5344CB8AC3E}">
        <p14:creationId xmlns:p14="http://schemas.microsoft.com/office/powerpoint/2010/main" val="66267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6/6/17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6/6/17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6/6/17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91440" indent="-91440">
              <a:buFont typeface="Arial" charset="0"/>
              <a:buChar char="•"/>
              <a:defRPr/>
            </a:lvl1pPr>
            <a:lvl2pPr marL="384048" indent="-182880">
              <a:buFont typeface="Arial" charset="0"/>
              <a:buChar char="•"/>
              <a:defRPr/>
            </a:lvl2pPr>
            <a:lvl3pPr marL="566928" indent="-182880">
              <a:buFont typeface="Arial" charset="0"/>
              <a:buChar char="•"/>
              <a:defRPr/>
            </a:lvl3pPr>
            <a:lvl4pPr marL="749808" indent="-182880">
              <a:buFont typeface="Arial" charset="0"/>
              <a:buChar char="•"/>
              <a:defRPr/>
            </a:lvl4pPr>
            <a:lvl5pPr marL="932688" indent="-182880">
              <a:buFont typeface="Arial"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6/6/17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6/6/17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6/6/17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6/6/17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6/6/17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6/6/17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6/6/17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6/6/17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6/6/17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a:t>‘But she can’t really hurt him though, can she?’: Investigating variations in judgements towards domestic violence scenarios varying </a:t>
            </a:r>
            <a:r>
              <a:rPr lang="en-US" sz="4400" dirty="0" smtClean="0"/>
              <a:t>by </a:t>
            </a:r>
            <a:r>
              <a:rPr lang="en-US" sz="4400" dirty="0"/>
              <a:t>perpetrator and victim gender, and type of </a:t>
            </a:r>
            <a:r>
              <a:rPr lang="en-US" sz="4400" dirty="0" smtClean="0"/>
              <a:t>abuse</a:t>
            </a:r>
            <a:endParaRPr lang="en-US" sz="4400" dirty="0"/>
          </a:p>
        </p:txBody>
      </p:sp>
      <p:sp>
        <p:nvSpPr>
          <p:cNvPr id="3" name="Subtitle 2"/>
          <p:cNvSpPr>
            <a:spLocks noGrp="1"/>
          </p:cNvSpPr>
          <p:nvPr>
            <p:ph type="subTitle" idx="1"/>
          </p:nvPr>
        </p:nvSpPr>
        <p:spPr/>
        <p:txBody>
          <a:bodyPr/>
          <a:lstStyle/>
          <a:p>
            <a:r>
              <a:rPr lang="en-US" dirty="0" err="1" smtClean="0"/>
              <a:t>Dr</a:t>
            </a:r>
            <a:r>
              <a:rPr lang="en-US" dirty="0" smtClean="0"/>
              <a:t> Ben Hine</a:t>
            </a:r>
          </a:p>
          <a:p>
            <a:r>
              <a:rPr lang="en-US" dirty="0" smtClean="0"/>
              <a:t>Senior lecturer, University of West London</a:t>
            </a:r>
            <a:endParaRPr lang="en-US" dirty="0"/>
          </a:p>
        </p:txBody>
      </p:sp>
    </p:spTree>
    <p:extLst>
      <p:ext uri="{BB962C8B-B14F-4D97-AF65-F5344CB8AC3E}">
        <p14:creationId xmlns:p14="http://schemas.microsoft.com/office/powerpoint/2010/main" val="56274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Perceptions &amp; Experiences</a:t>
            </a:r>
          </a:p>
        </p:txBody>
      </p:sp>
      <p:sp>
        <p:nvSpPr>
          <p:cNvPr id="3" name="Content Placeholder 2"/>
          <p:cNvSpPr>
            <a:spLocks noGrp="1"/>
          </p:cNvSpPr>
          <p:nvPr>
            <p:ph idx="1"/>
          </p:nvPr>
        </p:nvSpPr>
        <p:spPr/>
        <p:txBody>
          <a:bodyPr>
            <a:normAutofit fontScale="85000" lnSpcReduction="10000"/>
          </a:bodyPr>
          <a:lstStyle/>
          <a:p>
            <a:r>
              <a:rPr lang="en-US" dirty="0"/>
              <a:t>Male victims report poor satisfaction with care from officers (</a:t>
            </a:r>
            <a:r>
              <a:rPr lang="en-US" dirty="0" err="1"/>
              <a:t>Buzawa</a:t>
            </a:r>
            <a:r>
              <a:rPr lang="en-US" dirty="0"/>
              <a:t> &amp; Austin, 1993)</a:t>
            </a:r>
          </a:p>
          <a:p>
            <a:r>
              <a:rPr lang="en-US" dirty="0"/>
              <a:t>Female perpetrators are more likely to receive lower sentences or have their cases dismissed (Henning &amp; </a:t>
            </a:r>
            <a:r>
              <a:rPr lang="en-US" dirty="0" err="1"/>
              <a:t>Feder</a:t>
            </a:r>
            <a:r>
              <a:rPr lang="en-US" dirty="0"/>
              <a:t>, 2005)</a:t>
            </a:r>
          </a:p>
          <a:p>
            <a:r>
              <a:rPr lang="en-US" dirty="0"/>
              <a:t>Male victims are more likely to be blamed for their victimization than female victims (Stewart &amp; </a:t>
            </a:r>
            <a:r>
              <a:rPr lang="en-US" dirty="0" err="1"/>
              <a:t>Maddren</a:t>
            </a:r>
            <a:r>
              <a:rPr lang="en-US" dirty="0"/>
              <a:t>, </a:t>
            </a:r>
            <a:r>
              <a:rPr lang="en-US" dirty="0" smtClean="0"/>
              <a:t>1997)</a:t>
            </a:r>
          </a:p>
          <a:p>
            <a:r>
              <a:rPr lang="en-US" dirty="0" smtClean="0"/>
              <a:t>Male </a:t>
            </a:r>
            <a:r>
              <a:rPr lang="en-US" dirty="0"/>
              <a:t>victims believe that officers won’t be able to help to a greater extent than female ones (</a:t>
            </a:r>
            <a:r>
              <a:rPr lang="en-US" dirty="0" err="1"/>
              <a:t>Drijber</a:t>
            </a:r>
            <a:r>
              <a:rPr lang="en-US" dirty="0"/>
              <a:t>, </a:t>
            </a:r>
            <a:r>
              <a:rPr lang="en-US" dirty="0" err="1"/>
              <a:t>Reijnders</a:t>
            </a:r>
            <a:r>
              <a:rPr lang="en-US" dirty="0"/>
              <a:t>, &amp; </a:t>
            </a:r>
            <a:r>
              <a:rPr lang="en-US" dirty="0" err="1"/>
              <a:t>Ceelen</a:t>
            </a:r>
            <a:r>
              <a:rPr lang="en-US" dirty="0"/>
              <a:t>, 2013)</a:t>
            </a:r>
          </a:p>
          <a:p>
            <a:r>
              <a:rPr lang="en-US" dirty="0"/>
              <a:t>Prejudice against men is extreme, and has link to underreporting (George, 2007), and more men being put into the system if counter charges are made</a:t>
            </a:r>
          </a:p>
          <a:p>
            <a:r>
              <a:rPr lang="en-US" dirty="0"/>
              <a:t>The same actions are judged as actionable when performed by men as opposed to women (Sorenson &amp; Taylor, </a:t>
            </a:r>
            <a:r>
              <a:rPr lang="en-US" dirty="0" smtClean="0"/>
              <a:t>2005)</a:t>
            </a:r>
          </a:p>
          <a:p>
            <a:r>
              <a:rPr lang="en-US" dirty="0" smtClean="0"/>
              <a:t>Male </a:t>
            </a:r>
            <a:r>
              <a:rPr lang="en-US" dirty="0"/>
              <a:t>victims are sometimes completely ignore by police and other services (George &amp; </a:t>
            </a:r>
            <a:r>
              <a:rPr lang="en-US" dirty="0" err="1"/>
              <a:t>Yarwood</a:t>
            </a:r>
            <a:r>
              <a:rPr lang="en-US" dirty="0"/>
              <a:t>, </a:t>
            </a:r>
            <a:r>
              <a:rPr lang="en-US" dirty="0" smtClean="0"/>
              <a:t>2004)</a:t>
            </a:r>
          </a:p>
          <a:p>
            <a:r>
              <a:rPr lang="en-US" dirty="0" smtClean="0"/>
              <a:t>Lack </a:t>
            </a:r>
            <a:r>
              <a:rPr lang="en-US" dirty="0"/>
              <a:t>of funding for male services (Pizzey, 2000)</a:t>
            </a:r>
          </a:p>
          <a:p>
            <a:endParaRPr lang="en-US" dirty="0"/>
          </a:p>
        </p:txBody>
      </p:sp>
    </p:spTree>
    <p:extLst>
      <p:ext uri="{BB962C8B-B14F-4D97-AF65-F5344CB8AC3E}">
        <p14:creationId xmlns:p14="http://schemas.microsoft.com/office/powerpoint/2010/main" val="22409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Perceptions &amp; Experiences</a:t>
            </a:r>
            <a:endParaRPr lang="en-US" dirty="0"/>
          </a:p>
        </p:txBody>
      </p:sp>
      <p:sp>
        <p:nvSpPr>
          <p:cNvPr id="3" name="Content Placeholder 2"/>
          <p:cNvSpPr>
            <a:spLocks noGrp="1"/>
          </p:cNvSpPr>
          <p:nvPr>
            <p:ph idx="1"/>
          </p:nvPr>
        </p:nvSpPr>
        <p:spPr/>
        <p:txBody>
          <a:bodyPr>
            <a:normAutofit lnSpcReduction="10000"/>
          </a:bodyPr>
          <a:lstStyle/>
          <a:p>
            <a:r>
              <a:rPr lang="en-US" dirty="0"/>
              <a:t>Research by Harris &amp; Cook (1994) &amp; </a:t>
            </a:r>
            <a:r>
              <a:rPr lang="en-US" dirty="0" err="1"/>
              <a:t>Seelau</a:t>
            </a:r>
            <a:r>
              <a:rPr lang="en-US" dirty="0"/>
              <a:t>, </a:t>
            </a:r>
            <a:r>
              <a:rPr lang="en-US" dirty="0" err="1"/>
              <a:t>Seelau</a:t>
            </a:r>
            <a:r>
              <a:rPr lang="en-US" dirty="0"/>
              <a:t> &amp; </a:t>
            </a:r>
            <a:r>
              <a:rPr lang="en-US" dirty="0" err="1"/>
              <a:t>Poorman</a:t>
            </a:r>
            <a:r>
              <a:rPr lang="en-US" dirty="0"/>
              <a:t> (2003 &amp; 2005)</a:t>
            </a:r>
          </a:p>
          <a:p>
            <a:pPr lvl="1"/>
            <a:r>
              <a:rPr lang="en-US" dirty="0"/>
              <a:t>Severity</a:t>
            </a:r>
          </a:p>
          <a:p>
            <a:pPr lvl="1"/>
            <a:r>
              <a:rPr lang="en-US" dirty="0"/>
              <a:t>Resolution</a:t>
            </a:r>
          </a:p>
          <a:p>
            <a:pPr lvl="1"/>
            <a:r>
              <a:rPr lang="en-US" dirty="0"/>
              <a:t>Action by Police</a:t>
            </a:r>
          </a:p>
          <a:p>
            <a:pPr lvl="1"/>
            <a:r>
              <a:rPr lang="en-US" dirty="0"/>
              <a:t>Responsibility</a:t>
            </a:r>
          </a:p>
          <a:p>
            <a:pPr lvl="1"/>
            <a:r>
              <a:rPr lang="en-US" dirty="0"/>
              <a:t>Sentencing</a:t>
            </a:r>
          </a:p>
          <a:p>
            <a:r>
              <a:rPr lang="en-US" dirty="0" err="1"/>
              <a:t>Letellier</a:t>
            </a:r>
            <a:r>
              <a:rPr lang="en-US" dirty="0"/>
              <a:t> (1994), Brown &amp; </a:t>
            </a:r>
            <a:r>
              <a:rPr lang="en-US" dirty="0" err="1"/>
              <a:t>Groscup</a:t>
            </a:r>
            <a:r>
              <a:rPr lang="en-US" dirty="0"/>
              <a:t> (2009), </a:t>
            </a:r>
            <a:r>
              <a:rPr lang="en-US" dirty="0" err="1"/>
              <a:t>Renzetti</a:t>
            </a:r>
            <a:r>
              <a:rPr lang="en-US" dirty="0"/>
              <a:t> &amp; Miley (2014)</a:t>
            </a:r>
          </a:p>
          <a:p>
            <a:pPr lvl="1"/>
            <a:r>
              <a:rPr lang="en-US" dirty="0"/>
              <a:t>Just as common in these relationships</a:t>
            </a:r>
          </a:p>
          <a:p>
            <a:pPr lvl="1"/>
            <a:r>
              <a:rPr lang="en-US" dirty="0"/>
              <a:t>Chronically misunderstood</a:t>
            </a:r>
          </a:p>
          <a:p>
            <a:pPr lvl="1"/>
            <a:r>
              <a:rPr lang="en-US" dirty="0"/>
              <a:t>Chronically under investigated (heterosexism)</a:t>
            </a:r>
          </a:p>
          <a:p>
            <a:pPr lvl="1"/>
            <a:r>
              <a:rPr lang="en-US" dirty="0"/>
              <a:t>Influenced by Gendered Beliefs</a:t>
            </a:r>
          </a:p>
          <a:p>
            <a:pPr lvl="1"/>
            <a:r>
              <a:rPr lang="en-US" dirty="0"/>
              <a:t>Perceived as less serious</a:t>
            </a:r>
          </a:p>
          <a:p>
            <a:endParaRPr lang="en-US" dirty="0"/>
          </a:p>
        </p:txBody>
      </p:sp>
    </p:spTree>
    <p:extLst>
      <p:ext uri="{BB962C8B-B14F-4D97-AF65-F5344CB8AC3E}">
        <p14:creationId xmlns:p14="http://schemas.microsoft.com/office/powerpoint/2010/main" val="1871076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Perceptions &amp; Experiences</a:t>
            </a:r>
            <a:endParaRPr lang="en-US" dirty="0"/>
          </a:p>
        </p:txBody>
      </p:sp>
      <p:sp>
        <p:nvSpPr>
          <p:cNvPr id="3" name="Content Placeholder 2"/>
          <p:cNvSpPr>
            <a:spLocks noGrp="1"/>
          </p:cNvSpPr>
          <p:nvPr>
            <p:ph idx="1"/>
          </p:nvPr>
        </p:nvSpPr>
        <p:spPr/>
        <p:txBody>
          <a:bodyPr/>
          <a:lstStyle/>
          <a:p>
            <a:r>
              <a:rPr lang="en-US" sz="2400" dirty="0" smtClean="0"/>
              <a:t>Lack of research exploring perceptions based on the type of abuse</a:t>
            </a:r>
          </a:p>
          <a:p>
            <a:r>
              <a:rPr lang="en-US" sz="2400" dirty="0" err="1" smtClean="0"/>
              <a:t>Capezza</a:t>
            </a:r>
            <a:r>
              <a:rPr lang="en-US" sz="2400" dirty="0" smtClean="0"/>
              <a:t> &amp; Arriaga, 2008</a:t>
            </a:r>
          </a:p>
          <a:p>
            <a:pPr lvl="1"/>
            <a:r>
              <a:rPr lang="en-US" sz="2000" dirty="0" smtClean="0"/>
              <a:t>More negative perceptions of abuse involving physical as opposed to psychological aggression</a:t>
            </a:r>
          </a:p>
          <a:p>
            <a:r>
              <a:rPr lang="en-US" sz="2400" dirty="0" smtClean="0"/>
              <a:t>This is surprising considering the serious impact of psychological aggression (Corker et al., 2002; Johnson, 1995) and that emotional abuse is more difficult to cope with (Herbert, Silver, &amp; Ellard, 1991)</a:t>
            </a:r>
          </a:p>
          <a:p>
            <a:r>
              <a:rPr lang="en-US" sz="2400" dirty="0" smtClean="0"/>
              <a:t>Furthermore, studies suggest that tolerance and acceptance of psychological then allows for physical abuse to develop (</a:t>
            </a:r>
            <a:r>
              <a:rPr lang="en-US" sz="2400" dirty="0" err="1" smtClean="0"/>
              <a:t>Capezza</a:t>
            </a:r>
            <a:r>
              <a:rPr lang="en-US" sz="2400" dirty="0" smtClean="0"/>
              <a:t> &amp; Arriaga, 2008)</a:t>
            </a:r>
          </a:p>
          <a:p>
            <a:r>
              <a:rPr lang="en-US" sz="2400" dirty="0" smtClean="0"/>
              <a:t>Even less is known about financial abuse</a:t>
            </a:r>
            <a:r>
              <a:rPr lang="mr-IN" sz="2400" dirty="0" smtClean="0"/>
              <a:t>…</a:t>
            </a:r>
            <a:endParaRPr lang="en-US" sz="2400" dirty="0" smtClean="0"/>
          </a:p>
          <a:p>
            <a:endParaRPr lang="en-US" dirty="0"/>
          </a:p>
        </p:txBody>
      </p:sp>
    </p:spTree>
    <p:extLst>
      <p:ext uri="{BB962C8B-B14F-4D97-AF65-F5344CB8AC3E}">
        <p14:creationId xmlns:p14="http://schemas.microsoft.com/office/powerpoint/2010/main" val="1111142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Present Study</a:t>
            </a:r>
            <a:endParaRPr lang="en-US" dirty="0"/>
          </a:p>
        </p:txBody>
      </p:sp>
      <p:sp>
        <p:nvSpPr>
          <p:cNvPr id="3" name="Content Placeholder 2"/>
          <p:cNvSpPr>
            <a:spLocks noGrp="1"/>
          </p:cNvSpPr>
          <p:nvPr>
            <p:ph idx="1"/>
          </p:nvPr>
        </p:nvSpPr>
        <p:spPr/>
        <p:txBody>
          <a:bodyPr>
            <a:normAutofit/>
          </a:bodyPr>
          <a:lstStyle/>
          <a:p>
            <a:r>
              <a:rPr lang="en-US" sz="2800" dirty="0" smtClean="0"/>
              <a:t>Aimed to examine the influence of abuse type and perpetrator-victim pairing on judgements of domestic abuse</a:t>
            </a:r>
          </a:p>
          <a:p>
            <a:r>
              <a:rPr lang="en-US" sz="2800" dirty="0" smtClean="0"/>
              <a:t>H1: Physical abuse would be judged differently to psychological and financial abuse across all questions</a:t>
            </a:r>
          </a:p>
          <a:p>
            <a:r>
              <a:rPr lang="en-US" sz="2800" dirty="0" smtClean="0"/>
              <a:t>H2: Scenarios involving male perpetrators and female victims (M-F) would be judged differently to those involving female perpetrators and male victims (F-M) and homosexual pairings (M-M and F-F)</a:t>
            </a:r>
          </a:p>
          <a:p>
            <a:r>
              <a:rPr lang="en-US" sz="2800" dirty="0" smtClean="0"/>
              <a:t>Interactions between factors would also be examined</a:t>
            </a:r>
          </a:p>
        </p:txBody>
      </p:sp>
    </p:spTree>
    <p:extLst>
      <p:ext uri="{BB962C8B-B14F-4D97-AF65-F5344CB8AC3E}">
        <p14:creationId xmlns:p14="http://schemas.microsoft.com/office/powerpoint/2010/main" val="1295536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Autofit/>
          </a:bodyPr>
          <a:lstStyle/>
          <a:p>
            <a:r>
              <a:rPr lang="en-US" sz="2400" dirty="0" smtClean="0"/>
              <a:t>Design</a:t>
            </a:r>
          </a:p>
          <a:p>
            <a:pPr lvl="1"/>
            <a:r>
              <a:rPr lang="en-US" sz="2000" dirty="0" smtClean="0"/>
              <a:t>Two independent variables </a:t>
            </a:r>
            <a:r>
              <a:rPr lang="mr-IN" sz="2000" dirty="0" smtClean="0"/>
              <a:t>–</a:t>
            </a:r>
            <a:r>
              <a:rPr lang="en-US" sz="2000" dirty="0" smtClean="0"/>
              <a:t> Abuse Type (Physical, Psychological/Emotional, Financial), Scenario (M-M, M-F, F-M, F-F)</a:t>
            </a:r>
          </a:p>
          <a:p>
            <a:pPr lvl="1"/>
            <a:r>
              <a:rPr lang="en-US" sz="2000" dirty="0" smtClean="0"/>
              <a:t>Twenty-three dependent variables - Questions on seriousness, </a:t>
            </a:r>
            <a:r>
              <a:rPr lang="en-US" sz="2000" dirty="0" err="1" smtClean="0"/>
              <a:t>humour</a:t>
            </a:r>
            <a:r>
              <a:rPr lang="en-US" sz="2000" dirty="0" smtClean="0"/>
              <a:t>, </a:t>
            </a:r>
            <a:r>
              <a:rPr lang="en-US" sz="2000" dirty="0" err="1" smtClean="0"/>
              <a:t>reponsibility</a:t>
            </a:r>
            <a:r>
              <a:rPr lang="en-US" sz="2000" dirty="0" smtClean="0"/>
              <a:t> etc.</a:t>
            </a:r>
          </a:p>
          <a:p>
            <a:r>
              <a:rPr lang="en-US" sz="2400" dirty="0" smtClean="0"/>
              <a:t>Participants</a:t>
            </a:r>
          </a:p>
          <a:p>
            <a:pPr lvl="1"/>
            <a:r>
              <a:rPr lang="en-US" sz="2000" dirty="0" smtClean="0"/>
              <a:t>242 undergraduates (</a:t>
            </a:r>
            <a:r>
              <a:rPr lang="en-US" sz="2000" i="1" dirty="0" smtClean="0"/>
              <a:t>M</a:t>
            </a:r>
            <a:r>
              <a:rPr lang="en-US" sz="2000" dirty="0" smtClean="0"/>
              <a:t> = 22.84, min = 18, max = 54, 137 women)</a:t>
            </a:r>
          </a:p>
          <a:p>
            <a:pPr lvl="1"/>
            <a:r>
              <a:rPr lang="en-US" sz="2000" dirty="0" smtClean="0"/>
              <a:t>102 were third-year undergraduates</a:t>
            </a:r>
          </a:p>
          <a:p>
            <a:pPr lvl="1"/>
            <a:r>
              <a:rPr lang="en-US" sz="2000" dirty="0" smtClean="0"/>
              <a:t>53 (21% reported previous history of abuse)</a:t>
            </a:r>
          </a:p>
          <a:p>
            <a:pPr lvl="1"/>
            <a:r>
              <a:rPr lang="en-US" sz="2000" dirty="0" smtClean="0"/>
              <a:t>63% were White, 19% were Black</a:t>
            </a:r>
          </a:p>
        </p:txBody>
      </p:sp>
    </p:spTree>
    <p:extLst>
      <p:ext uri="{BB962C8B-B14F-4D97-AF65-F5344CB8AC3E}">
        <p14:creationId xmlns:p14="http://schemas.microsoft.com/office/powerpoint/2010/main" val="8361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Materials</a:t>
            </a:r>
          </a:p>
          <a:p>
            <a:pPr lvl="1"/>
            <a:r>
              <a:rPr lang="en-US" dirty="0" smtClean="0"/>
              <a:t>Vignettes were created depicting an incident of domestic violence</a:t>
            </a:r>
          </a:p>
          <a:p>
            <a:pPr lvl="1"/>
            <a:r>
              <a:rPr lang="en-US" dirty="0" smtClean="0"/>
              <a:t>These varied on perpetrator gender, victim gender, and type of abuse</a:t>
            </a:r>
            <a:endParaRPr lang="en-US" dirty="0"/>
          </a:p>
          <a:p>
            <a:r>
              <a:rPr lang="en-US" dirty="0"/>
              <a:t>Please read the following account of a dispute involving a romantically involved couple, Tom, a 26-year old male, and Anna, a 26-year old female. They have been together for approximately two years. They both weigh roughly 11 stone, are both around 5 foot 10 inches tall, and both have full-time jobs</a:t>
            </a:r>
            <a:r>
              <a:rPr lang="en-US" dirty="0" smtClean="0"/>
              <a:t>.</a:t>
            </a:r>
            <a:endParaRPr lang="en-US" dirty="0"/>
          </a:p>
          <a:p>
            <a:r>
              <a:rPr lang="en-US" dirty="0"/>
              <a:t>One night, Anna returns home late after stopping off at a local bar after work and drinking with friends. Tom is suspicious of Anna, and begins yelling at her and accusing her of being unfaithful. Anna says that Tom is being stupid, that she hasn’t been unfaithful, and that she is tired and wants to go to bed. Tom insists that they continue to talk, again accusing Anna of being more interested in her friends than in him. As the argument escalates, Anna decides she has had enough and goes to leave the room. Tom grabs Anna by the shoulder to stop her leaving. Anna pushes Tom off and heads for the bedroom. Tom grabs Anna again, and holds her tightly enough on the arms to leave bruises. When Anna struggles, Tom pushes Anna violently into the door frame of the bedroom. Anna hits her face on the door frame and stumbles into the bedroom. Anna shuts the door, and Tom stays in the main room</a:t>
            </a:r>
            <a:r>
              <a:rPr lang="en-US" dirty="0" smtClean="0"/>
              <a:t>.</a:t>
            </a:r>
            <a:endParaRPr lang="en-US" dirty="0"/>
          </a:p>
          <a:p>
            <a:r>
              <a:rPr lang="en-US" dirty="0"/>
              <a:t>Please now answer the questions below to the best of your ability.</a:t>
            </a:r>
          </a:p>
          <a:p>
            <a:pPr lvl="1"/>
            <a:endParaRPr lang="en-US" dirty="0" smtClean="0"/>
          </a:p>
        </p:txBody>
      </p:sp>
    </p:spTree>
    <p:extLst>
      <p:ext uri="{BB962C8B-B14F-4D97-AF65-F5344CB8AC3E}">
        <p14:creationId xmlns:p14="http://schemas.microsoft.com/office/powerpoint/2010/main" val="866495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numCol="2">
            <a:normAutofit fontScale="92500" lnSpcReduction="20000"/>
          </a:bodyPr>
          <a:lstStyle/>
          <a:p>
            <a:r>
              <a:rPr lang="en-US" b="1" dirty="0" smtClean="0"/>
              <a:t>Questions</a:t>
            </a:r>
          </a:p>
          <a:p>
            <a:r>
              <a:rPr lang="en-US" dirty="0" smtClean="0"/>
              <a:t>Seriousness</a:t>
            </a:r>
          </a:p>
          <a:p>
            <a:r>
              <a:rPr lang="en-US" dirty="0" smtClean="0"/>
              <a:t>Humorous</a:t>
            </a:r>
          </a:p>
          <a:p>
            <a:r>
              <a:rPr lang="en-US" dirty="0" smtClean="0"/>
              <a:t>Overhead </a:t>
            </a:r>
            <a:r>
              <a:rPr lang="mr-IN" dirty="0" smtClean="0"/>
              <a:t>–</a:t>
            </a:r>
            <a:r>
              <a:rPr lang="en-US" dirty="0" smtClean="0"/>
              <a:t> Likely to intervene</a:t>
            </a:r>
          </a:p>
          <a:p>
            <a:r>
              <a:rPr lang="en-US" dirty="0" smtClean="0"/>
              <a:t>How much help should police give</a:t>
            </a:r>
          </a:p>
          <a:p>
            <a:r>
              <a:rPr lang="en-US" dirty="0" smtClean="0"/>
              <a:t>Sorry for victim</a:t>
            </a:r>
          </a:p>
          <a:p>
            <a:r>
              <a:rPr lang="en-US" dirty="0" smtClean="0"/>
              <a:t>Sorry for perpetrator</a:t>
            </a:r>
          </a:p>
          <a:p>
            <a:r>
              <a:rPr lang="en-US" dirty="0" smtClean="0"/>
              <a:t>Responsibility </a:t>
            </a:r>
            <a:r>
              <a:rPr lang="mr-IN" dirty="0" smtClean="0"/>
              <a:t>–</a:t>
            </a:r>
            <a:r>
              <a:rPr lang="en-US" dirty="0" smtClean="0"/>
              <a:t> victim and perpetrator</a:t>
            </a:r>
          </a:p>
          <a:p>
            <a:r>
              <a:rPr lang="en-US" dirty="0" smtClean="0"/>
              <a:t>Reasonability of action </a:t>
            </a:r>
            <a:r>
              <a:rPr lang="mr-IN" dirty="0" smtClean="0"/>
              <a:t>–</a:t>
            </a:r>
            <a:r>
              <a:rPr lang="en-US" dirty="0" smtClean="0"/>
              <a:t> victim</a:t>
            </a:r>
            <a:r>
              <a:rPr lang="en-GB" dirty="0" smtClean="0"/>
              <a:t> and perpetrator</a:t>
            </a:r>
          </a:p>
          <a:p>
            <a:r>
              <a:rPr lang="en-GB" dirty="0" smtClean="0"/>
              <a:t>Justified in action </a:t>
            </a:r>
            <a:r>
              <a:rPr lang="mr-IN" dirty="0" smtClean="0"/>
              <a:t>–</a:t>
            </a:r>
            <a:r>
              <a:rPr lang="en-GB" dirty="0" smtClean="0"/>
              <a:t> victim and perpetrator</a:t>
            </a:r>
          </a:p>
          <a:p>
            <a:r>
              <a:rPr lang="en-GB" dirty="0" smtClean="0"/>
              <a:t>Capable of serious injury</a:t>
            </a:r>
          </a:p>
          <a:p>
            <a:r>
              <a:rPr lang="en-GB" dirty="0" smtClean="0"/>
              <a:t>Seriousness of injury</a:t>
            </a:r>
          </a:p>
          <a:p>
            <a:r>
              <a:rPr lang="en-GB" dirty="0" smtClean="0"/>
              <a:t>Aggression of victim and perpetrator in daily life</a:t>
            </a:r>
          </a:p>
          <a:p>
            <a:r>
              <a:rPr lang="en-GB" dirty="0" smtClean="0"/>
              <a:t>Closeness of couple</a:t>
            </a:r>
          </a:p>
          <a:p>
            <a:r>
              <a:rPr lang="en-GB" dirty="0" smtClean="0"/>
              <a:t>Couple stay together</a:t>
            </a:r>
          </a:p>
          <a:p>
            <a:r>
              <a:rPr lang="en-GB" dirty="0" smtClean="0"/>
              <a:t>Future domestic problem</a:t>
            </a:r>
          </a:p>
          <a:p>
            <a:r>
              <a:rPr lang="en-GB" dirty="0" smtClean="0"/>
              <a:t>Future perpetrator and victim abuse in new relationships</a:t>
            </a:r>
          </a:p>
          <a:p>
            <a:r>
              <a:rPr lang="en-US" dirty="0" smtClean="0"/>
              <a:t>Severity of punishment</a:t>
            </a:r>
          </a:p>
          <a:p>
            <a:r>
              <a:rPr lang="en-US" dirty="0" smtClean="0"/>
              <a:t>Also - appropriateness of intervention</a:t>
            </a:r>
          </a:p>
          <a:p>
            <a:endParaRPr lang="en-US" dirty="0" smtClean="0"/>
          </a:p>
        </p:txBody>
      </p:sp>
    </p:spTree>
    <p:extLst>
      <p:ext uri="{BB962C8B-B14F-4D97-AF65-F5344CB8AC3E}">
        <p14:creationId xmlns:p14="http://schemas.microsoft.com/office/powerpoint/2010/main" val="110692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Very few!</a:t>
            </a:r>
          </a:p>
          <a:p>
            <a:r>
              <a:rPr lang="en-US" dirty="0" smtClean="0"/>
              <a:t>Seriousness</a:t>
            </a:r>
          </a:p>
          <a:p>
            <a:pPr lvl="1"/>
            <a:r>
              <a:rPr lang="en-US" dirty="0" smtClean="0"/>
              <a:t>Borderline significance (p = .56) for Scenario</a:t>
            </a:r>
          </a:p>
          <a:p>
            <a:pPr lvl="1"/>
            <a:r>
              <a:rPr lang="en-US" dirty="0" smtClean="0"/>
              <a:t>5.09 (M-F) and 4.94 (F-F) vs. 4.57 (M-M) and 4.48 (F-M)</a:t>
            </a:r>
          </a:p>
          <a:p>
            <a:r>
              <a:rPr lang="en-US" dirty="0" smtClean="0"/>
              <a:t>Overheard</a:t>
            </a:r>
          </a:p>
          <a:p>
            <a:pPr lvl="1"/>
            <a:r>
              <a:rPr lang="en-US" dirty="0" smtClean="0"/>
              <a:t>Abuse Type (p &lt; 0.05)</a:t>
            </a:r>
          </a:p>
          <a:p>
            <a:pPr lvl="1"/>
            <a:r>
              <a:rPr lang="en-US" dirty="0" smtClean="0"/>
              <a:t>4.09 (Physical) vs. 3.63 (Psychological) and 3.41 (Financial)</a:t>
            </a:r>
          </a:p>
          <a:p>
            <a:r>
              <a:rPr lang="en-US" dirty="0" smtClean="0"/>
              <a:t>Police Help</a:t>
            </a:r>
          </a:p>
          <a:p>
            <a:pPr lvl="1"/>
            <a:r>
              <a:rPr lang="en-US" dirty="0" smtClean="0"/>
              <a:t>Abuse Type (p &lt; 0.001)</a:t>
            </a:r>
          </a:p>
          <a:p>
            <a:pPr lvl="1"/>
            <a:r>
              <a:rPr lang="en-US" dirty="0" smtClean="0"/>
              <a:t>3.62 (Physical) vs. 2.73 (Psychological) and 2.91 (Financial)</a:t>
            </a:r>
            <a:endParaRPr lang="en-US" dirty="0"/>
          </a:p>
        </p:txBody>
      </p:sp>
    </p:spTree>
    <p:extLst>
      <p:ext uri="{BB962C8B-B14F-4D97-AF65-F5344CB8AC3E}">
        <p14:creationId xmlns:p14="http://schemas.microsoft.com/office/powerpoint/2010/main" val="1582787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Capable Harm</a:t>
            </a:r>
          </a:p>
          <a:p>
            <a:pPr lvl="1"/>
            <a:r>
              <a:rPr lang="en-US" dirty="0" smtClean="0"/>
              <a:t>Abuse Type (p &lt; 0.001)</a:t>
            </a:r>
          </a:p>
          <a:p>
            <a:pPr lvl="1"/>
            <a:r>
              <a:rPr lang="en-US" dirty="0" smtClean="0"/>
              <a:t>5.58 </a:t>
            </a:r>
            <a:r>
              <a:rPr lang="en-US" dirty="0"/>
              <a:t>(Physical) vs. </a:t>
            </a:r>
            <a:r>
              <a:rPr lang="en-US" dirty="0" smtClean="0"/>
              <a:t>4.58 </a:t>
            </a:r>
            <a:r>
              <a:rPr lang="en-US" dirty="0"/>
              <a:t>(Psychological) and </a:t>
            </a:r>
            <a:r>
              <a:rPr lang="en-US" dirty="0" smtClean="0"/>
              <a:t>4.69 </a:t>
            </a:r>
            <a:r>
              <a:rPr lang="en-US" dirty="0"/>
              <a:t>(Financial)</a:t>
            </a:r>
          </a:p>
          <a:p>
            <a:r>
              <a:rPr lang="en-US" dirty="0" smtClean="0"/>
              <a:t>Seriousness of Injury</a:t>
            </a:r>
          </a:p>
          <a:p>
            <a:pPr lvl="1"/>
            <a:r>
              <a:rPr lang="en-US" dirty="0" smtClean="0"/>
              <a:t>Abuse Type (p &lt; 0.001)</a:t>
            </a:r>
          </a:p>
          <a:p>
            <a:pPr lvl="1"/>
            <a:r>
              <a:rPr lang="en-US" dirty="0" smtClean="0"/>
              <a:t>4.37 </a:t>
            </a:r>
            <a:r>
              <a:rPr lang="en-US" dirty="0"/>
              <a:t>(Physical) vs. </a:t>
            </a:r>
            <a:r>
              <a:rPr lang="en-US" dirty="0" smtClean="0"/>
              <a:t>3.77 </a:t>
            </a:r>
            <a:r>
              <a:rPr lang="en-US" dirty="0"/>
              <a:t>(Psychological) and </a:t>
            </a:r>
            <a:r>
              <a:rPr lang="en-US" dirty="0" smtClean="0"/>
              <a:t>3.30 </a:t>
            </a:r>
            <a:r>
              <a:rPr lang="en-US" dirty="0"/>
              <a:t>(</a:t>
            </a:r>
            <a:r>
              <a:rPr lang="en-US" dirty="0" smtClean="0"/>
              <a:t>Financial</a:t>
            </a:r>
            <a:r>
              <a:rPr lang="en-US" dirty="0"/>
              <a:t>)</a:t>
            </a:r>
            <a:endParaRPr lang="en-US" dirty="0" smtClean="0"/>
          </a:p>
          <a:p>
            <a:r>
              <a:rPr lang="en-US" dirty="0" smtClean="0"/>
              <a:t>Appropriateness of Intervention by police</a:t>
            </a:r>
          </a:p>
          <a:p>
            <a:pPr lvl="1"/>
            <a:r>
              <a:rPr lang="en-US" dirty="0" smtClean="0"/>
              <a:t>p &lt; 0.001</a:t>
            </a:r>
          </a:p>
          <a:p>
            <a:pPr lvl="1"/>
            <a:r>
              <a:rPr lang="en-US" dirty="0" smtClean="0"/>
              <a:t>6.16 (M-F) vs. 6.04 (M-M), 6.03 (F-M), 6.00 (F-F)</a:t>
            </a:r>
          </a:p>
          <a:p>
            <a:endParaRPr lang="en-US" dirty="0"/>
          </a:p>
        </p:txBody>
      </p:sp>
    </p:spTree>
    <p:extLst>
      <p:ext uri="{BB962C8B-B14F-4D97-AF65-F5344CB8AC3E}">
        <p14:creationId xmlns:p14="http://schemas.microsoft.com/office/powerpoint/2010/main" val="1025308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sz="2400" dirty="0" smtClean="0"/>
              <a:t>Whilst some results suggest differences in judgements of scenarios involving different gender perpetrators and victims (seriousness)</a:t>
            </a:r>
          </a:p>
          <a:p>
            <a:r>
              <a:rPr lang="en-US" sz="2400" dirty="0" smtClean="0"/>
              <a:t>Differences were mainly found for type of abuse</a:t>
            </a:r>
          </a:p>
          <a:p>
            <a:r>
              <a:rPr lang="en-US" sz="2400" dirty="0" smtClean="0"/>
              <a:t>Therefore doesn’t support previous work on gender</a:t>
            </a:r>
          </a:p>
          <a:p>
            <a:r>
              <a:rPr lang="en-US" sz="2400" dirty="0" smtClean="0"/>
              <a:t>But does support previous work on type of abuse</a:t>
            </a:r>
            <a:endParaRPr lang="en-US" sz="2400" dirty="0"/>
          </a:p>
        </p:txBody>
      </p:sp>
    </p:spTree>
    <p:extLst>
      <p:ext uri="{BB962C8B-B14F-4D97-AF65-F5344CB8AC3E}">
        <p14:creationId xmlns:p14="http://schemas.microsoft.com/office/powerpoint/2010/main" val="94500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What does Domestic Violence look like?</a:t>
            </a:r>
            <a:endParaRPr lang="en-US" dirty="0"/>
          </a:p>
        </p:txBody>
      </p:sp>
      <p:pic>
        <p:nvPicPr>
          <p:cNvPr id="4" name="Picture 3"/>
          <p:cNvPicPr>
            <a:picLocks noChangeAspect="1"/>
          </p:cNvPicPr>
          <p:nvPr/>
        </p:nvPicPr>
        <p:blipFill>
          <a:blip r:embed="rId3"/>
          <a:stretch>
            <a:fillRect/>
          </a:stretch>
        </p:blipFill>
        <p:spPr>
          <a:xfrm>
            <a:off x="2823726" y="1902371"/>
            <a:ext cx="6605508" cy="4407003"/>
          </a:xfrm>
          <a:prstGeom prst="rect">
            <a:avLst/>
          </a:prstGeom>
        </p:spPr>
      </p:pic>
    </p:spTree>
    <p:extLst>
      <p:ext uri="{BB962C8B-B14F-4D97-AF65-F5344CB8AC3E}">
        <p14:creationId xmlns:p14="http://schemas.microsoft.com/office/powerpoint/2010/main" val="24046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This could suggest a change in attitudes towards domestic violence occurring towards traditionally ‘overlooked’ victims</a:t>
            </a:r>
          </a:p>
          <a:p>
            <a:r>
              <a:rPr lang="en-US" dirty="0" smtClean="0"/>
              <a:t>Could this be a result of increased public discourse, advocacy work, awareness campaigns?</a:t>
            </a:r>
          </a:p>
          <a:p>
            <a:r>
              <a:rPr lang="en-US" dirty="0" smtClean="0"/>
              <a:t>However, this is largely not supported by colloquial evidence from practitioners etc.</a:t>
            </a:r>
          </a:p>
          <a:p>
            <a:r>
              <a:rPr lang="en-US" dirty="0" smtClean="0"/>
              <a:t>Attitude change is usually not this quick, especially when intertwined with such deeply ingrained gender beliefs</a:t>
            </a:r>
            <a:endParaRPr lang="en-US" dirty="0"/>
          </a:p>
        </p:txBody>
      </p:sp>
    </p:spTree>
    <p:extLst>
      <p:ext uri="{BB962C8B-B14F-4D97-AF65-F5344CB8AC3E}">
        <p14:creationId xmlns:p14="http://schemas.microsoft.com/office/powerpoint/2010/main" val="694501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sz="2800" b="1" dirty="0" smtClean="0"/>
              <a:t>Limitations</a:t>
            </a:r>
          </a:p>
          <a:p>
            <a:pPr lvl="1"/>
            <a:r>
              <a:rPr lang="en-US" sz="2400" dirty="0" smtClean="0"/>
              <a:t>Undergraduate population</a:t>
            </a:r>
          </a:p>
          <a:p>
            <a:pPr lvl="1"/>
            <a:r>
              <a:rPr lang="en-US" sz="2400" dirty="0" smtClean="0"/>
              <a:t>Large proportion of third years </a:t>
            </a:r>
            <a:r>
              <a:rPr lang="mr-IN" sz="2400" dirty="0" smtClean="0"/>
              <a:t>–</a:t>
            </a:r>
            <a:r>
              <a:rPr lang="en-US" sz="2400" dirty="0" smtClean="0"/>
              <a:t> many from psychology course with options such as Gender Psychology and Violent Relationships</a:t>
            </a:r>
          </a:p>
          <a:p>
            <a:pPr lvl="1"/>
            <a:r>
              <a:rPr lang="en-US" sz="2400" dirty="0" smtClean="0"/>
              <a:t>20% of sample reported experiencing previous abuse</a:t>
            </a:r>
          </a:p>
          <a:p>
            <a:pPr lvl="1"/>
            <a:r>
              <a:rPr lang="en-US" sz="2400" dirty="0" smtClean="0"/>
              <a:t>Higher numbers of participants may strengthen some results</a:t>
            </a:r>
          </a:p>
          <a:p>
            <a:pPr lvl="1"/>
            <a:r>
              <a:rPr lang="en-US" sz="2400" dirty="0" smtClean="0"/>
              <a:t>Similar pitfalls to other studies of this nature </a:t>
            </a:r>
            <a:r>
              <a:rPr lang="mr-IN" sz="2400" dirty="0" smtClean="0"/>
              <a:t>–</a:t>
            </a:r>
            <a:r>
              <a:rPr lang="en-US" sz="2400" dirty="0" smtClean="0"/>
              <a:t> presents abuse as one-time, with distinct victim and perpetrator</a:t>
            </a:r>
            <a:endParaRPr lang="en-US" sz="2400" dirty="0"/>
          </a:p>
        </p:txBody>
      </p:sp>
    </p:spTree>
    <p:extLst>
      <p:ext uri="{BB962C8B-B14F-4D97-AF65-F5344CB8AC3E}">
        <p14:creationId xmlns:p14="http://schemas.microsoft.com/office/powerpoint/2010/main" val="91665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400" dirty="0" smtClean="0"/>
              <a:t>Results from this study suggest that abuse type is more influential than the gender of perpetrator or victim in influencing judgements of DV</a:t>
            </a:r>
          </a:p>
          <a:p>
            <a:r>
              <a:rPr lang="en-US" sz="2400" dirty="0" smtClean="0"/>
              <a:t>This is surprising, and further research is needed to confirm these findings and explore this area further</a:t>
            </a:r>
          </a:p>
          <a:p>
            <a:r>
              <a:rPr lang="en-US" sz="2400" dirty="0" smtClean="0"/>
              <a:t>Important considerations include representative samples, accurate presentation of abuse, and larger sample sizes</a:t>
            </a:r>
          </a:p>
          <a:p>
            <a:r>
              <a:rPr lang="en-US" sz="2400" dirty="0" smtClean="0"/>
              <a:t>Further mixed-methods work is also called for</a:t>
            </a:r>
          </a:p>
          <a:p>
            <a:endParaRPr lang="en-US" sz="2400" dirty="0" smtClean="0"/>
          </a:p>
          <a:p>
            <a:endParaRPr lang="en-US" dirty="0" smtClean="0"/>
          </a:p>
        </p:txBody>
      </p:sp>
    </p:spTree>
    <p:extLst>
      <p:ext uri="{BB962C8B-B14F-4D97-AF65-F5344CB8AC3E}">
        <p14:creationId xmlns:p14="http://schemas.microsoft.com/office/powerpoint/2010/main" val="126832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Any Questions?</a:t>
            </a:r>
            <a:endParaRPr lang="en-US" dirty="0"/>
          </a:p>
        </p:txBody>
      </p:sp>
      <p:sp>
        <p:nvSpPr>
          <p:cNvPr id="3" name="Content Placeholder 2"/>
          <p:cNvSpPr>
            <a:spLocks noGrp="1"/>
          </p:cNvSpPr>
          <p:nvPr>
            <p:ph idx="1"/>
          </p:nvPr>
        </p:nvSpPr>
        <p:spPr/>
        <p:txBody>
          <a:bodyPr>
            <a:normAutofit lnSpcReduction="10000"/>
          </a:bodyPr>
          <a:lstStyle/>
          <a:p>
            <a:endParaRPr lang="en-US" b="1" dirty="0" smtClean="0"/>
          </a:p>
          <a:p>
            <a:endParaRPr lang="en-US" b="1" dirty="0"/>
          </a:p>
          <a:p>
            <a:endParaRPr lang="en-US" b="1" dirty="0" smtClean="0"/>
          </a:p>
          <a:p>
            <a:endParaRPr lang="en-US" b="1" dirty="0"/>
          </a:p>
          <a:p>
            <a:endParaRPr lang="en-US" b="1" dirty="0" smtClean="0"/>
          </a:p>
          <a:p>
            <a:endParaRPr lang="en-US" b="1" dirty="0"/>
          </a:p>
          <a:p>
            <a:r>
              <a:rPr lang="en-US" b="1" dirty="0" err="1" smtClean="0"/>
              <a:t>Ben.Hine@uwl.ac.uk</a:t>
            </a:r>
            <a:endParaRPr lang="en-US" b="1" dirty="0" smtClean="0"/>
          </a:p>
          <a:p>
            <a:r>
              <a:rPr lang="en-US" b="1" dirty="0" smtClean="0"/>
              <a:t>Acknowledgements</a:t>
            </a:r>
            <a:endParaRPr lang="en-US" b="1" dirty="0"/>
          </a:p>
          <a:p>
            <a:pPr lvl="1"/>
            <a:r>
              <a:rPr lang="en-US" dirty="0" smtClean="0"/>
              <a:t>Undergraduate Students</a:t>
            </a:r>
          </a:p>
          <a:p>
            <a:pPr lvl="1"/>
            <a:r>
              <a:rPr lang="en-US" dirty="0" smtClean="0"/>
              <a:t>Maria </a:t>
            </a:r>
            <a:r>
              <a:rPr lang="en-US" dirty="0" err="1" smtClean="0"/>
              <a:t>Amenabar</a:t>
            </a:r>
            <a:r>
              <a:rPr lang="en-US" dirty="0" smtClean="0"/>
              <a:t>, Harry King, William Hopkin, Kirsty Williams, Kate </a:t>
            </a:r>
            <a:r>
              <a:rPr lang="en-US" dirty="0" err="1" smtClean="0"/>
              <a:t>Clemmings</a:t>
            </a:r>
            <a:endParaRPr lang="en-US" dirty="0"/>
          </a:p>
        </p:txBody>
      </p:sp>
      <p:pic>
        <p:nvPicPr>
          <p:cNvPr id="4" name="Picture 3"/>
          <p:cNvPicPr>
            <a:picLocks noChangeAspect="1"/>
          </p:cNvPicPr>
          <p:nvPr/>
        </p:nvPicPr>
        <p:blipFill>
          <a:blip r:embed="rId2"/>
          <a:stretch>
            <a:fillRect/>
          </a:stretch>
        </p:blipFill>
        <p:spPr>
          <a:xfrm>
            <a:off x="4046673" y="1845734"/>
            <a:ext cx="4159614" cy="2773076"/>
          </a:xfrm>
          <a:prstGeom prst="rect">
            <a:avLst/>
          </a:prstGeom>
        </p:spPr>
      </p:pic>
    </p:spTree>
    <p:extLst>
      <p:ext uri="{BB962C8B-B14F-4D97-AF65-F5344CB8AC3E}">
        <p14:creationId xmlns:p14="http://schemas.microsoft.com/office/powerpoint/2010/main" val="2858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a:t>“Any incident or pattern of incidents of controlling, coercive or threatening behaviour, violence or abuse between those aged 16 or over who are or have been intimate partners or family members regardless of </a:t>
            </a:r>
            <a:r>
              <a:rPr lang="en-US" b="1" dirty="0"/>
              <a:t>gender or sexuality</a:t>
            </a:r>
            <a:r>
              <a:rPr lang="en-US" dirty="0"/>
              <a:t>. This can encompass but is not limited to the following types of </a:t>
            </a:r>
            <a:r>
              <a:rPr lang="en-US" dirty="0" smtClean="0"/>
              <a:t>abuse:</a:t>
            </a:r>
          </a:p>
          <a:p>
            <a:r>
              <a:rPr lang="en-US" dirty="0" smtClean="0"/>
              <a:t>Psychological</a:t>
            </a:r>
          </a:p>
          <a:p>
            <a:r>
              <a:rPr lang="en-US" dirty="0" smtClean="0"/>
              <a:t>Physical</a:t>
            </a:r>
          </a:p>
          <a:p>
            <a:r>
              <a:rPr lang="en-US" dirty="0" smtClean="0"/>
              <a:t>Sexual</a:t>
            </a:r>
          </a:p>
          <a:p>
            <a:r>
              <a:rPr lang="en-US" dirty="0" smtClean="0"/>
              <a:t>Financial</a:t>
            </a:r>
          </a:p>
          <a:p>
            <a:r>
              <a:rPr lang="en-US" dirty="0" smtClean="0"/>
              <a:t>Emotional</a:t>
            </a:r>
            <a:r>
              <a:rPr lang="en-US" dirty="0"/>
              <a:t>”</a:t>
            </a:r>
          </a:p>
          <a:p>
            <a:pPr>
              <a:buFont typeface="Arial" charset="0"/>
              <a:buChar char="•"/>
            </a:pPr>
            <a:endParaRPr lang="en-US" dirty="0" smtClean="0"/>
          </a:p>
        </p:txBody>
      </p:sp>
      <p:sp>
        <p:nvSpPr>
          <p:cNvPr id="4" name="TextBox 3"/>
          <p:cNvSpPr txBox="1"/>
          <p:nvPr/>
        </p:nvSpPr>
        <p:spPr>
          <a:xfrm>
            <a:off x="6475160" y="5250340"/>
            <a:ext cx="4680520" cy="461665"/>
          </a:xfrm>
          <a:prstGeom prst="rect">
            <a:avLst/>
          </a:prstGeom>
          <a:noFill/>
        </p:spPr>
        <p:txBody>
          <a:bodyPr wrap="square" rtlCol="0">
            <a:spAutoFit/>
          </a:bodyPr>
          <a:lstStyle/>
          <a:p>
            <a:r>
              <a:rPr lang="en-US" sz="1200" dirty="0" smtClean="0"/>
              <a:t>Domestic Violence in England and Wales </a:t>
            </a:r>
            <a:r>
              <a:rPr lang="mr-IN" sz="1200" dirty="0" smtClean="0"/>
              <a:t>–</a:t>
            </a:r>
            <a:r>
              <a:rPr lang="en-US" sz="1200" dirty="0" smtClean="0"/>
              <a:t> House of Commons Briefing Paper 2016</a:t>
            </a:r>
            <a:endParaRPr lang="en-US" sz="1200" dirty="0"/>
          </a:p>
        </p:txBody>
      </p:sp>
    </p:spTree>
    <p:extLst>
      <p:ext uri="{BB962C8B-B14F-4D97-AF65-F5344CB8AC3E}">
        <p14:creationId xmlns:p14="http://schemas.microsoft.com/office/powerpoint/2010/main" val="135079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800" dirty="0"/>
              <a:t>ONS CSEW Focus on Violent Crime and Sexual Offences 2014/15</a:t>
            </a:r>
          </a:p>
          <a:p>
            <a:pPr lvl="1"/>
            <a:r>
              <a:rPr lang="en-US" sz="2400" dirty="0"/>
              <a:t>27.1% of women (4.5m) and 13.2% (2.2m) of men say they have been a victim of domestic abuse since they were 16</a:t>
            </a:r>
          </a:p>
          <a:p>
            <a:pPr lvl="1"/>
            <a:r>
              <a:rPr lang="mr-IN" sz="2400" dirty="0"/>
              <a:t>1/4</a:t>
            </a:r>
            <a:r>
              <a:rPr lang="en-GB" sz="2400" dirty="0"/>
              <a:t> women and 1/6 men will suffer from domestic abuse in their lifetime</a:t>
            </a:r>
          </a:p>
          <a:p>
            <a:pPr lvl="1"/>
            <a:r>
              <a:rPr lang="en-GB" sz="2400" dirty="0"/>
              <a:t>Year ending March 2015 1.3 million women (8.2%) and 600,000 men (4%) had experienced domestic </a:t>
            </a:r>
            <a:r>
              <a:rPr lang="en-GB" sz="2400" dirty="0" smtClean="0"/>
              <a:t>abuse</a:t>
            </a:r>
          </a:p>
          <a:p>
            <a:pPr lvl="1"/>
            <a:r>
              <a:rPr lang="en-US" sz="2400" dirty="0" smtClean="0"/>
              <a:t>1.1m </a:t>
            </a:r>
            <a:r>
              <a:rPr lang="en-US" sz="2400" dirty="0"/>
              <a:t>women and 500k men suffered partner abuse during this time period</a:t>
            </a:r>
          </a:p>
          <a:p>
            <a:endParaRPr lang="en-US" dirty="0"/>
          </a:p>
        </p:txBody>
      </p:sp>
    </p:spTree>
    <p:extLst>
      <p:ext uri="{BB962C8B-B14F-4D97-AF65-F5344CB8AC3E}">
        <p14:creationId xmlns:p14="http://schemas.microsoft.com/office/powerpoint/2010/main" val="3149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GB" sz="3200" dirty="0"/>
              <a:t>Person schemas</a:t>
            </a:r>
          </a:p>
          <a:p>
            <a:pPr lvl="1"/>
            <a:r>
              <a:rPr lang="en-GB" dirty="0"/>
              <a:t>Best friend</a:t>
            </a:r>
          </a:p>
          <a:p>
            <a:r>
              <a:rPr lang="en-GB" sz="3200" dirty="0"/>
              <a:t>Role schemas</a:t>
            </a:r>
          </a:p>
          <a:p>
            <a:pPr lvl="1"/>
            <a:r>
              <a:rPr lang="en-GB" dirty="0"/>
              <a:t>Police officer</a:t>
            </a:r>
          </a:p>
          <a:p>
            <a:r>
              <a:rPr lang="en-GB" sz="3200" dirty="0"/>
              <a:t>Scripts</a:t>
            </a:r>
          </a:p>
          <a:p>
            <a:pPr lvl="1"/>
            <a:r>
              <a:rPr lang="en-GB" dirty="0"/>
              <a:t>Events</a:t>
            </a:r>
          </a:p>
          <a:p>
            <a:r>
              <a:rPr lang="en-GB" sz="3200" dirty="0"/>
              <a:t>Self-schemas</a:t>
            </a:r>
          </a:p>
          <a:p>
            <a:pPr lvl="1"/>
            <a:r>
              <a:rPr lang="en-GB" dirty="0"/>
              <a:t>About yourself</a:t>
            </a:r>
          </a:p>
          <a:p>
            <a:endParaRPr lang="en-US" dirty="0"/>
          </a:p>
        </p:txBody>
      </p:sp>
      <p:pic>
        <p:nvPicPr>
          <p:cNvPr id="4" name="Picture 2" descr="http://101fundraising.org/wp-content/uploads/2015/01/5-Soulful-Ways-To-Support-Your-Best-Frie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352" y="1229695"/>
            <a:ext cx="2503846" cy="21196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irdyearabroad.com/media/k2/items/cache/0ea760dfa8da32111175f3c77ef13d15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4128" y="2501314"/>
            <a:ext cx="2520732" cy="21024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legionofleia.com/wp-content/uploads/2015/12/Rap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182" y="3804955"/>
            <a:ext cx="2752186" cy="206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39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a:t>Sandra </a:t>
            </a:r>
            <a:r>
              <a:rPr lang="en-US" dirty="0" err="1"/>
              <a:t>Bem</a:t>
            </a:r>
            <a:r>
              <a:rPr lang="en-US" dirty="0"/>
              <a:t>, 1981</a:t>
            </a:r>
          </a:p>
          <a:p>
            <a:pPr lvl="1"/>
            <a:r>
              <a:rPr lang="en-US" dirty="0"/>
              <a:t>Networks of information regarding gender</a:t>
            </a:r>
          </a:p>
          <a:p>
            <a:pPr lvl="1"/>
            <a:r>
              <a:rPr lang="en-US" dirty="0"/>
              <a:t>Own-sex and Other-sex schemas</a:t>
            </a:r>
          </a:p>
          <a:p>
            <a:pPr lvl="1"/>
            <a:r>
              <a:rPr lang="en-US" dirty="0"/>
              <a:t>Information comes from a number of sources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4820905"/>
              </p:ext>
            </p:extLst>
          </p:nvPr>
        </p:nvGraphicFramePr>
        <p:xfrm>
          <a:off x="2166040" y="3240314"/>
          <a:ext cx="7920880" cy="2992370"/>
        </p:xfrm>
        <a:graphic>
          <a:graphicData uri="http://schemas.openxmlformats.org/drawingml/2006/table">
            <a:tbl>
              <a:tblPr firstRow="1" bandRow="1">
                <a:tableStyleId>{5C22544A-7EE6-4342-B048-85BDC9FD1C3A}</a:tableStyleId>
              </a:tblPr>
              <a:tblGrid>
                <a:gridCol w="3960440"/>
                <a:gridCol w="3960440"/>
              </a:tblGrid>
              <a:tr h="432050">
                <a:tc>
                  <a:txBody>
                    <a:bodyPr/>
                    <a:lstStyle/>
                    <a:p>
                      <a:pPr algn="ctr"/>
                      <a:r>
                        <a:rPr lang="en-US" dirty="0" smtClean="0"/>
                        <a:t>Masculinity (Men)</a:t>
                      </a:r>
                      <a:endParaRPr lang="en-US" dirty="0"/>
                    </a:p>
                  </a:txBody>
                  <a:tcPr/>
                </a:tc>
                <a:tc>
                  <a:txBody>
                    <a:bodyPr/>
                    <a:lstStyle/>
                    <a:p>
                      <a:pPr algn="ctr"/>
                      <a:r>
                        <a:rPr lang="en-US" dirty="0" smtClean="0"/>
                        <a:t>Femininity</a:t>
                      </a:r>
                      <a:r>
                        <a:rPr lang="en-US" baseline="0" dirty="0" smtClean="0"/>
                        <a:t> (Women)</a:t>
                      </a:r>
                      <a:endParaRPr lang="en-US" dirty="0"/>
                    </a:p>
                  </a:txBody>
                  <a:tcPr/>
                </a:tc>
              </a:tr>
              <a:tr h="1274744">
                <a:tc>
                  <a:txBody>
                    <a:bodyPr/>
                    <a:lstStyle/>
                    <a:p>
                      <a:pPr algn="ctr"/>
                      <a:r>
                        <a:rPr lang="en-US" dirty="0" smtClean="0"/>
                        <a:t>Aggressive</a:t>
                      </a:r>
                    </a:p>
                    <a:p>
                      <a:pPr algn="ctr"/>
                      <a:r>
                        <a:rPr lang="en-US" dirty="0" smtClean="0"/>
                        <a:t>Independent</a:t>
                      </a:r>
                    </a:p>
                    <a:p>
                      <a:pPr algn="ctr"/>
                      <a:r>
                        <a:rPr lang="en-US" dirty="0" smtClean="0"/>
                        <a:t>Strong</a:t>
                      </a:r>
                    </a:p>
                    <a:p>
                      <a:pPr algn="ctr"/>
                      <a:r>
                        <a:rPr lang="en-US" dirty="0" smtClean="0"/>
                        <a:t>Dominant</a:t>
                      </a:r>
                    </a:p>
                    <a:p>
                      <a:pPr algn="ctr"/>
                      <a:r>
                        <a:rPr lang="en-US" dirty="0" smtClean="0"/>
                        <a:t>Stoic</a:t>
                      </a:r>
                      <a:r>
                        <a:rPr lang="en-US" baseline="0" dirty="0" smtClean="0"/>
                        <a:t> &amp; Unemotional</a:t>
                      </a:r>
                    </a:p>
                    <a:p>
                      <a:pPr algn="ctr"/>
                      <a:r>
                        <a:rPr lang="en-US" dirty="0" smtClean="0"/>
                        <a:t>Self-confident</a:t>
                      </a:r>
                    </a:p>
                    <a:p>
                      <a:pPr algn="ctr"/>
                      <a:r>
                        <a:rPr lang="en-US" dirty="0" smtClean="0"/>
                        <a:t>Sexually Dominant</a:t>
                      </a:r>
                    </a:p>
                    <a:p>
                      <a:pPr algn="ctr"/>
                      <a:endParaRPr lang="en-US" dirty="0" smtClean="0"/>
                    </a:p>
                    <a:p>
                      <a:pPr algn="ctr"/>
                      <a:r>
                        <a:rPr lang="en-US" dirty="0" smtClean="0"/>
                        <a:t>Perpetrators</a:t>
                      </a:r>
                    </a:p>
                  </a:txBody>
                  <a:tcPr/>
                </a:tc>
                <a:tc>
                  <a:txBody>
                    <a:bodyPr/>
                    <a:lstStyle/>
                    <a:p>
                      <a:pPr algn="ctr"/>
                      <a:r>
                        <a:rPr lang="en-US" dirty="0" smtClean="0"/>
                        <a:t>Non-Aggressive</a:t>
                      </a:r>
                    </a:p>
                    <a:p>
                      <a:pPr algn="ctr"/>
                      <a:r>
                        <a:rPr lang="en-US" dirty="0" smtClean="0"/>
                        <a:t>Interdependent</a:t>
                      </a:r>
                    </a:p>
                    <a:p>
                      <a:pPr algn="ctr"/>
                      <a:r>
                        <a:rPr lang="en-US" dirty="0" smtClean="0"/>
                        <a:t>Weak</a:t>
                      </a:r>
                    </a:p>
                    <a:p>
                      <a:pPr algn="ctr"/>
                      <a:r>
                        <a:rPr lang="en-US" dirty="0" smtClean="0"/>
                        <a:t>Passive</a:t>
                      </a:r>
                    </a:p>
                    <a:p>
                      <a:pPr algn="ctr"/>
                      <a:r>
                        <a:rPr lang="en-US" dirty="0" smtClean="0"/>
                        <a:t>Emotional</a:t>
                      </a:r>
                    </a:p>
                    <a:p>
                      <a:pPr algn="ctr"/>
                      <a:r>
                        <a:rPr lang="en-US" dirty="0" smtClean="0"/>
                        <a:t>Caring/Nurturing</a:t>
                      </a:r>
                    </a:p>
                    <a:p>
                      <a:pPr algn="ctr"/>
                      <a:r>
                        <a:rPr lang="en-US" dirty="0" smtClean="0"/>
                        <a:t>Sexually</a:t>
                      </a:r>
                      <a:r>
                        <a:rPr lang="en-US" baseline="0" dirty="0" smtClean="0"/>
                        <a:t> Submissive</a:t>
                      </a:r>
                    </a:p>
                    <a:p>
                      <a:pPr algn="ctr"/>
                      <a:endParaRPr lang="en-US" baseline="0" dirty="0" smtClean="0"/>
                    </a:p>
                    <a:p>
                      <a:pPr algn="ctr"/>
                      <a:r>
                        <a:rPr lang="en-US" baseline="0" dirty="0" smtClean="0"/>
                        <a:t>Victims</a:t>
                      </a:r>
                      <a:endParaRPr lang="en-US" dirty="0" smtClean="0"/>
                    </a:p>
                  </a:txBody>
                  <a:tcPr/>
                </a:tc>
              </a:tr>
            </a:tbl>
          </a:graphicData>
        </a:graphic>
      </p:graphicFrame>
    </p:spTree>
    <p:extLst>
      <p:ext uri="{BB962C8B-B14F-4D97-AF65-F5344CB8AC3E}">
        <p14:creationId xmlns:p14="http://schemas.microsoft.com/office/powerpoint/2010/main" val="17055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Perceptions &amp; Experiences</a:t>
            </a:r>
            <a:endParaRPr lang="en-US" dirty="0"/>
          </a:p>
        </p:txBody>
      </p:sp>
      <p:sp>
        <p:nvSpPr>
          <p:cNvPr id="3" name="Content Placeholder 2"/>
          <p:cNvSpPr>
            <a:spLocks noGrp="1"/>
          </p:cNvSpPr>
          <p:nvPr>
            <p:ph idx="1"/>
          </p:nvPr>
        </p:nvSpPr>
        <p:spPr/>
        <p:txBody>
          <a:bodyPr/>
          <a:lstStyle/>
          <a:p>
            <a:r>
              <a:rPr lang="en-US" sz="3200" dirty="0"/>
              <a:t>Dr. Anna Shum-Pearce </a:t>
            </a:r>
            <a:r>
              <a:rPr lang="mr-IN" sz="3200" dirty="0"/>
              <a:t>–</a:t>
            </a:r>
            <a:r>
              <a:rPr lang="en-US" sz="3200" dirty="0"/>
              <a:t> Clinical Psychologist </a:t>
            </a:r>
            <a:r>
              <a:rPr lang="mr-IN" sz="3200" dirty="0"/>
              <a:t>–</a:t>
            </a:r>
            <a:r>
              <a:rPr lang="en-US" sz="3200" dirty="0"/>
              <a:t>University of Auckland, NZ (2015)</a:t>
            </a:r>
          </a:p>
          <a:p>
            <a:pPr lvl="1"/>
            <a:r>
              <a:rPr lang="en-US" sz="2800" dirty="0"/>
              <a:t>Interviewed 9 male victims of domestic abuse</a:t>
            </a:r>
          </a:p>
          <a:p>
            <a:pPr marL="2705100" lvl="2" indent="-304800"/>
            <a:r>
              <a:rPr lang="en-US" sz="2000" dirty="0"/>
              <a:t>Invisibility</a:t>
            </a:r>
          </a:p>
          <a:p>
            <a:pPr marL="2705100" lvl="2" indent="-304800"/>
            <a:r>
              <a:rPr lang="en-US" sz="2000" dirty="0"/>
              <a:t>Not viewed as a serious issue</a:t>
            </a:r>
          </a:p>
          <a:p>
            <a:pPr marL="2705100" lvl="2" indent="-304800"/>
            <a:r>
              <a:rPr lang="en-US" sz="2000" dirty="0"/>
              <a:t>Real men don’t seek help</a:t>
            </a:r>
          </a:p>
          <a:p>
            <a:pPr marL="2705100" lvl="2" indent="-304800"/>
            <a:r>
              <a:rPr lang="en-US" sz="2000" dirty="0"/>
              <a:t>Risk as being labelled as the abuser</a:t>
            </a:r>
          </a:p>
          <a:p>
            <a:pPr marL="2705100" lvl="2" indent="-304800"/>
            <a:r>
              <a:rPr lang="en-US" sz="2000" dirty="0"/>
              <a:t>Pretend to be OK</a:t>
            </a:r>
          </a:p>
          <a:p>
            <a:pPr marL="2705100" lvl="2" indent="-304800"/>
            <a:r>
              <a:rPr lang="en-US" sz="2000" dirty="0"/>
              <a:t>Lack of social support</a:t>
            </a:r>
          </a:p>
          <a:p>
            <a:endParaRPr lang="en-US" dirty="0"/>
          </a:p>
        </p:txBody>
      </p:sp>
      <p:pic>
        <p:nvPicPr>
          <p:cNvPr id="4" name="Picture 3"/>
          <p:cNvPicPr>
            <a:picLocks noChangeAspect="1"/>
          </p:cNvPicPr>
          <p:nvPr/>
        </p:nvPicPr>
        <p:blipFill>
          <a:blip r:embed="rId2"/>
          <a:stretch>
            <a:fillRect/>
          </a:stretch>
        </p:blipFill>
        <p:spPr>
          <a:xfrm>
            <a:off x="8579764" y="2438399"/>
            <a:ext cx="3076113" cy="3762829"/>
          </a:xfrm>
          <a:prstGeom prst="rect">
            <a:avLst/>
          </a:prstGeom>
        </p:spPr>
      </p:pic>
    </p:spTree>
    <p:extLst>
      <p:ext uri="{BB962C8B-B14F-4D97-AF65-F5344CB8AC3E}">
        <p14:creationId xmlns:p14="http://schemas.microsoft.com/office/powerpoint/2010/main" val="178754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Perceptions &amp; Experiences</a:t>
            </a:r>
          </a:p>
        </p:txBody>
      </p:sp>
      <p:sp>
        <p:nvSpPr>
          <p:cNvPr id="3" name="Content Placeholder 2"/>
          <p:cNvSpPr>
            <a:spLocks noGrp="1"/>
          </p:cNvSpPr>
          <p:nvPr>
            <p:ph idx="1"/>
          </p:nvPr>
        </p:nvSpPr>
        <p:spPr/>
        <p:txBody>
          <a:bodyPr>
            <a:normAutofit lnSpcReduction="10000"/>
          </a:bodyPr>
          <a:lstStyle/>
          <a:p>
            <a:r>
              <a:rPr lang="en-US" dirty="0"/>
              <a:t>Dr. </a:t>
            </a:r>
            <a:r>
              <a:rPr lang="en-US" sz="2200" dirty="0"/>
              <a:t>Anna Shum-Pearce </a:t>
            </a:r>
            <a:r>
              <a:rPr lang="mr-IN" sz="2200" dirty="0"/>
              <a:t>–</a:t>
            </a:r>
            <a:r>
              <a:rPr lang="en-US" sz="2200" dirty="0"/>
              <a:t> Clinical Psychologist </a:t>
            </a:r>
            <a:r>
              <a:rPr lang="mr-IN" sz="2200" dirty="0"/>
              <a:t>–</a:t>
            </a:r>
            <a:r>
              <a:rPr lang="en-US" sz="2200" dirty="0"/>
              <a:t>University of Auckland, NZ</a:t>
            </a:r>
          </a:p>
          <a:p>
            <a:pPr lvl="1"/>
            <a:r>
              <a:rPr lang="en-US" sz="2200" dirty="0"/>
              <a:t>Focus Groups with 19 young </a:t>
            </a:r>
            <a:r>
              <a:rPr lang="en-US" sz="2200" dirty="0" smtClean="0"/>
              <a:t>adults</a:t>
            </a:r>
          </a:p>
          <a:p>
            <a:pPr marL="981075" lvl="1" indent="-173038"/>
            <a:r>
              <a:rPr lang="en-US" sz="2200" b="1" dirty="0" smtClean="0"/>
              <a:t>Men </a:t>
            </a:r>
            <a:r>
              <a:rPr lang="en-US" sz="2200" b="1" dirty="0"/>
              <a:t>as powerful</a:t>
            </a:r>
          </a:p>
          <a:p>
            <a:pPr marL="1163955" lvl="4" indent="-173038"/>
            <a:r>
              <a:rPr lang="en-US" sz="2200" dirty="0" smtClean="0"/>
              <a:t>In control of the situation</a:t>
            </a:r>
          </a:p>
          <a:p>
            <a:pPr marL="1148387" lvl="5" indent="-173038"/>
            <a:r>
              <a:rPr lang="en-US" sz="2200" dirty="0" smtClean="0"/>
              <a:t>Allowing it</a:t>
            </a:r>
          </a:p>
          <a:p>
            <a:pPr marL="1148387" lvl="5" indent="-173038"/>
            <a:r>
              <a:rPr lang="en-US" sz="2200" dirty="0" smtClean="0"/>
              <a:t>Can’t be manipulated</a:t>
            </a:r>
          </a:p>
          <a:p>
            <a:pPr marL="1148387" lvl="5" indent="-173038"/>
            <a:r>
              <a:rPr lang="en-US" sz="2200" dirty="0" smtClean="0"/>
              <a:t>Could leave easily</a:t>
            </a:r>
          </a:p>
          <a:p>
            <a:pPr marL="1163955" lvl="4" indent="-173038"/>
            <a:r>
              <a:rPr lang="en-US" sz="2200" dirty="0" smtClean="0"/>
              <a:t>Don’t need our help</a:t>
            </a:r>
          </a:p>
          <a:p>
            <a:pPr marL="981075" lvl="2" indent="-173038"/>
            <a:r>
              <a:rPr lang="en-US" sz="2200" b="1" dirty="0" smtClean="0"/>
              <a:t>Women as incapable of harm</a:t>
            </a:r>
            <a:endParaRPr lang="en-GB" sz="2200" b="1" dirty="0" smtClean="0"/>
          </a:p>
          <a:p>
            <a:pPr marL="981075" lvl="1" indent="-173038"/>
            <a:endParaRPr lang="en-GB" sz="2200" dirty="0"/>
          </a:p>
          <a:p>
            <a:pPr marL="981075" lvl="1" indent="-173038"/>
            <a:r>
              <a:rPr lang="en-GB" sz="2200" dirty="0"/>
              <a:t>Lack of support from social network and services (</a:t>
            </a:r>
            <a:r>
              <a:rPr lang="en-GB" sz="2200" dirty="0" err="1"/>
              <a:t>Tsui</a:t>
            </a:r>
            <a:r>
              <a:rPr lang="en-GB" sz="2200" dirty="0"/>
              <a:t> et al, 2010; </a:t>
            </a:r>
            <a:r>
              <a:rPr lang="en-GB" sz="2200" dirty="0" err="1"/>
              <a:t>Tsui</a:t>
            </a:r>
            <a:r>
              <a:rPr lang="en-GB" sz="2200" dirty="0"/>
              <a:t>, 2014)</a:t>
            </a:r>
            <a:endParaRPr lang="en-US" sz="2200" dirty="0"/>
          </a:p>
          <a:p>
            <a:endParaRPr lang="en-US" dirty="0"/>
          </a:p>
        </p:txBody>
      </p:sp>
      <p:pic>
        <p:nvPicPr>
          <p:cNvPr id="5" name="Picture 4"/>
          <p:cNvPicPr>
            <a:picLocks noChangeAspect="1"/>
          </p:cNvPicPr>
          <p:nvPr/>
        </p:nvPicPr>
        <p:blipFill>
          <a:blip r:embed="rId2"/>
          <a:stretch>
            <a:fillRect/>
          </a:stretch>
        </p:blipFill>
        <p:spPr>
          <a:xfrm>
            <a:off x="8097743" y="2293258"/>
            <a:ext cx="2308999" cy="2732314"/>
          </a:xfrm>
          <a:prstGeom prst="rect">
            <a:avLst/>
          </a:prstGeom>
        </p:spPr>
      </p:pic>
    </p:spTree>
    <p:extLst>
      <p:ext uri="{BB962C8B-B14F-4D97-AF65-F5344CB8AC3E}">
        <p14:creationId xmlns:p14="http://schemas.microsoft.com/office/powerpoint/2010/main" val="2043605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Perceptions &amp; Experiences</a:t>
            </a:r>
          </a:p>
        </p:txBody>
      </p:sp>
      <p:sp>
        <p:nvSpPr>
          <p:cNvPr id="3" name="Content Placeholder 2"/>
          <p:cNvSpPr>
            <a:spLocks noGrp="1"/>
          </p:cNvSpPr>
          <p:nvPr>
            <p:ph idx="1"/>
          </p:nvPr>
        </p:nvSpPr>
        <p:spPr/>
        <p:txBody>
          <a:bodyPr/>
          <a:lstStyle/>
          <a:p>
            <a:r>
              <a:rPr lang="en-US" sz="2800" dirty="0"/>
              <a:t>Dr. Jessica </a:t>
            </a:r>
            <a:r>
              <a:rPr lang="en-US" sz="2800" dirty="0" err="1"/>
              <a:t>McCarrick</a:t>
            </a:r>
            <a:r>
              <a:rPr lang="en-US" sz="2800" dirty="0"/>
              <a:t> </a:t>
            </a:r>
            <a:r>
              <a:rPr lang="mr-IN" sz="2800" dirty="0"/>
              <a:t>–</a:t>
            </a:r>
            <a:r>
              <a:rPr lang="en-US" sz="2800" dirty="0"/>
              <a:t> </a:t>
            </a:r>
            <a:r>
              <a:rPr lang="en-US" sz="2800" dirty="0" err="1"/>
              <a:t>Teeside</a:t>
            </a:r>
            <a:r>
              <a:rPr lang="en-US" sz="2800" dirty="0"/>
              <a:t> University (2016)</a:t>
            </a:r>
          </a:p>
          <a:p>
            <a:pPr lvl="1"/>
            <a:r>
              <a:rPr lang="en-US" sz="2800" dirty="0"/>
              <a:t>Guilty Until Proven Innocent</a:t>
            </a:r>
          </a:p>
          <a:p>
            <a:pPr lvl="1"/>
            <a:r>
              <a:rPr lang="en-US" sz="2800" dirty="0"/>
              <a:t>Masculine Identity</a:t>
            </a:r>
          </a:p>
          <a:p>
            <a:pPr lvl="1"/>
            <a:r>
              <a:rPr lang="en-US" sz="2800" dirty="0"/>
              <a:t>The Pressure Cooker: Negative Psychological Impact</a:t>
            </a:r>
          </a:p>
          <a:p>
            <a:pPr lvl="1"/>
            <a:r>
              <a:rPr lang="en-US" sz="2800" dirty="0"/>
              <a:t>Light at the End of the Tunnel</a:t>
            </a:r>
          </a:p>
          <a:p>
            <a:endParaRPr lang="en-US" dirty="0"/>
          </a:p>
        </p:txBody>
      </p:sp>
      <p:pic>
        <p:nvPicPr>
          <p:cNvPr id="4" name="Picture 3"/>
          <p:cNvPicPr>
            <a:picLocks noChangeAspect="1"/>
          </p:cNvPicPr>
          <p:nvPr/>
        </p:nvPicPr>
        <p:blipFill>
          <a:blip r:embed="rId2"/>
          <a:stretch>
            <a:fillRect/>
          </a:stretch>
        </p:blipFill>
        <p:spPr>
          <a:xfrm>
            <a:off x="8267653" y="3720399"/>
            <a:ext cx="2888027" cy="2888027"/>
          </a:xfrm>
          <a:prstGeom prst="rect">
            <a:avLst/>
          </a:prstGeom>
        </p:spPr>
      </p:pic>
    </p:spTree>
    <p:extLst>
      <p:ext uri="{BB962C8B-B14F-4D97-AF65-F5344CB8AC3E}">
        <p14:creationId xmlns:p14="http://schemas.microsoft.com/office/powerpoint/2010/main" val="94987907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116</TotalTime>
  <Words>1790</Words>
  <Application>Microsoft Macintosh PowerPoint</Application>
  <PresentationFormat>Widescreen</PresentationFormat>
  <Paragraphs>210</Paragraphs>
  <Slides>23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Calibri Light</vt:lpstr>
      <vt:lpstr>Mangal</vt:lpstr>
      <vt:lpstr>Arial</vt:lpstr>
      <vt:lpstr>Retrospect</vt:lpstr>
      <vt:lpstr>‘But she can’t really hurt him though, can she?’: Investigating variations in judgements towards domestic violence scenarios varying by perpetrator and victim gender, and type of abuse</vt:lpstr>
      <vt:lpstr>What does Domestic Violence look like?</vt:lpstr>
      <vt:lpstr>Background</vt:lpstr>
      <vt:lpstr>Background</vt:lpstr>
      <vt:lpstr>Background</vt:lpstr>
      <vt:lpstr>Background</vt:lpstr>
      <vt:lpstr>Perceptions &amp; Experiences</vt:lpstr>
      <vt:lpstr>Perceptions &amp; Experiences</vt:lpstr>
      <vt:lpstr>Perceptions &amp; Experiences</vt:lpstr>
      <vt:lpstr>Perceptions &amp; Experiences</vt:lpstr>
      <vt:lpstr>Perceptions &amp; Experiences</vt:lpstr>
      <vt:lpstr>Perceptions &amp; Experiences</vt:lpstr>
      <vt:lpstr>The Present Study</vt:lpstr>
      <vt:lpstr>Methods</vt:lpstr>
      <vt:lpstr>Methods</vt:lpstr>
      <vt:lpstr>Methods</vt:lpstr>
      <vt:lpstr>Results</vt:lpstr>
      <vt:lpstr>Results</vt:lpstr>
      <vt:lpstr>Discussion</vt:lpstr>
      <vt:lpstr>Discussion</vt:lpstr>
      <vt:lpstr>Discussion</vt:lpstr>
      <vt:lpstr>Conclusion</vt:lpstr>
      <vt:lpstr>Thank you! Any Questions?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‘But she can’t really hurt him though, can she?’: Investigating variations in judgements towards domestic violence scenarios varying by perpetrator and victim gender, and type of abuse</dc:title>
  <dc:creator>Ben Hine</dc:creator>
  <cp:lastModifiedBy>Ben Hine</cp:lastModifiedBy>
  <cp:revision>15</cp:revision>
  <dcterms:created xsi:type="dcterms:W3CDTF">2017-06-06T10:43:59Z</dcterms:created>
  <dcterms:modified xsi:type="dcterms:W3CDTF">2017-06-06T12:40:30Z</dcterms:modified>
</cp:coreProperties>
</file>