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36"/>
  </p:notesMasterIdLst>
  <p:handoutMasterIdLst>
    <p:handoutMasterId r:id="rId37"/>
  </p:handoutMasterIdLst>
  <p:sldIdLst>
    <p:sldId id="265" r:id="rId5"/>
    <p:sldId id="270" r:id="rId6"/>
    <p:sldId id="271" r:id="rId7"/>
    <p:sldId id="266"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5" r:id="rId21"/>
    <p:sldId id="286" r:id="rId22"/>
    <p:sldId id="297" r:id="rId23"/>
    <p:sldId id="298" r:id="rId24"/>
    <p:sldId id="299" r:id="rId25"/>
    <p:sldId id="287" r:id="rId26"/>
    <p:sldId id="288" r:id="rId27"/>
    <p:sldId id="289" r:id="rId28"/>
    <p:sldId id="290" r:id="rId29"/>
    <p:sldId id="291" r:id="rId30"/>
    <p:sldId id="300" r:id="rId31"/>
    <p:sldId id="293" r:id="rId32"/>
    <p:sldId id="295" r:id="rId33"/>
    <p:sldId id="294" r:id="rId34"/>
    <p:sldId id="29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6505" autoAdjust="0"/>
  </p:normalViewPr>
  <p:slideViewPr>
    <p:cSldViewPr snapToGrid="0" showGuides="1">
      <p:cViewPr varScale="1">
        <p:scale>
          <a:sx n="47" d="100"/>
          <a:sy n="47" d="100"/>
        </p:scale>
        <p:origin x="60" y="49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9/30/2017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0E1E9A-E921-4174-A0FC-51868D7AC568}" type="slidenum">
              <a:rPr lang="en-US" smtClean="0"/>
              <a:t>19</a:t>
            </a:fld>
            <a:endParaRPr lang="en-US"/>
          </a:p>
        </p:txBody>
      </p:sp>
    </p:spTree>
    <p:extLst>
      <p:ext uri="{BB962C8B-B14F-4D97-AF65-F5344CB8AC3E}">
        <p14:creationId xmlns:p14="http://schemas.microsoft.com/office/powerpoint/2010/main" val="3365343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9/30/2017</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9/30/2017</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9/30/2017</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9/30/2017</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9/30/2017</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9/30/2017</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EAB7D7-3608-4730-B2E2-670834DF882C}" type="datetimeFigureOut">
              <a:rPr lang="en-US" smtClean="0"/>
              <a:t>9/30/2017</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a:t>Click to edit Master title style</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EAB7D7-3608-4730-B2E2-670834DF882C}" type="datetimeFigureOut">
              <a:rPr lang="en-US" smtClean="0"/>
              <a:t>9/30/2017</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EAB7D7-3608-4730-B2E2-670834DF882C}" type="datetimeFigureOut">
              <a:rPr lang="en-US" smtClean="0"/>
              <a:t>9/30/2017</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9/30/2017</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9/30/2017</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9/30/2017</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9/30/2017</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j64SctPKmqk" TargetMode="External"/><Relationship Id="rId2" Type="http://schemas.openxmlformats.org/officeDocument/2006/relationships/hyperlink" Target="https://www.youtube.com/watch?v=gQU3EphIpM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fJ9rUzIMcZQ"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abrsm.org/forum/index.php?showtopic=5103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studentroom.co.uk/showthread.php?t=158841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31720"/>
          </a:xfrm>
        </p:spPr>
        <p:txBody>
          <a:bodyPr>
            <a:noAutofit/>
          </a:bodyPr>
          <a:lstStyle/>
          <a:p>
            <a:r>
              <a:rPr lang="en-US" sz="6600" b="1" dirty="0">
                <a:solidFill>
                  <a:schemeClr val="tx1"/>
                </a:solidFill>
              </a:rPr>
              <a:t>LCM CONFERENCE 2017</a:t>
            </a:r>
          </a:p>
        </p:txBody>
      </p:sp>
      <p:sp>
        <p:nvSpPr>
          <p:cNvPr id="3" name="Subtitle 2"/>
          <p:cNvSpPr>
            <a:spLocks noGrp="1"/>
          </p:cNvSpPr>
          <p:nvPr>
            <p:ph type="subTitle" idx="1"/>
          </p:nvPr>
        </p:nvSpPr>
        <p:spPr>
          <a:xfrm>
            <a:off x="1524000" y="4348480"/>
            <a:ext cx="9144000" cy="894080"/>
          </a:xfrm>
        </p:spPr>
        <p:txBody>
          <a:bodyPr>
            <a:normAutofit/>
          </a:bodyPr>
          <a:lstStyle/>
          <a:p>
            <a:r>
              <a:rPr lang="en-US" sz="5400" b="1" i="1" dirty="0"/>
              <a:t>WELCOME</a:t>
            </a: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46787" y="825910"/>
            <a:ext cx="8170607" cy="1120876"/>
          </a:xfrm>
        </p:spPr>
        <p:txBody>
          <a:bodyPr>
            <a:normAutofit/>
          </a:bodyPr>
          <a:lstStyle/>
          <a:p>
            <a:pPr algn="ctr"/>
            <a:r>
              <a:rPr lang="en-GB" dirty="0"/>
              <a:t>The student who is SECURE will:</a:t>
            </a:r>
            <a:endParaRPr lang="en-US" sz="4800" b="1" dirty="0">
              <a:solidFill>
                <a:schemeClr val="tx1"/>
              </a:solidFill>
            </a:endParaRPr>
          </a:p>
        </p:txBody>
      </p:sp>
      <p:sp>
        <p:nvSpPr>
          <p:cNvPr id="14" name="Content Placeholder 13"/>
          <p:cNvSpPr>
            <a:spLocks noGrp="1"/>
          </p:cNvSpPr>
          <p:nvPr>
            <p:ph idx="1"/>
          </p:nvPr>
        </p:nvSpPr>
        <p:spPr>
          <a:xfrm>
            <a:off x="589935" y="2300748"/>
            <a:ext cx="11238271" cy="3480620"/>
          </a:xfrm>
        </p:spPr>
        <p:txBody>
          <a:bodyPr>
            <a:normAutofit/>
          </a:bodyPr>
          <a:lstStyle/>
          <a:p>
            <a:pPr lvl="0"/>
            <a:r>
              <a:rPr lang="en-GB" dirty="0"/>
              <a:t>feel confident to ask questions about the music and the rehearsal process. </a:t>
            </a:r>
          </a:p>
          <a:p>
            <a:pPr lvl="0"/>
            <a:r>
              <a:rPr lang="en-GB" dirty="0"/>
              <a:t>often make performance decisions and see what the tutor thinks when listening to their performance</a:t>
            </a:r>
          </a:p>
          <a:p>
            <a:pPr lvl="0"/>
            <a:r>
              <a:rPr lang="en-GB" dirty="0"/>
              <a:t>possess a good response to life and personal problems are minimal</a:t>
            </a:r>
          </a:p>
          <a:p>
            <a:pPr lvl="0"/>
            <a:r>
              <a:rPr lang="en-GB" dirty="0"/>
              <a:t>have a confident style of performing and be brave in a set of performance decisions made. Proud of their performance work and rehearsal time.</a:t>
            </a:r>
          </a:p>
          <a:p>
            <a:pPr lvl="0"/>
            <a:endParaRPr lang="en-GB" dirty="0"/>
          </a:p>
          <a:p>
            <a:pPr lvl="2"/>
            <a:endParaRPr lang="en-US" dirty="0"/>
          </a:p>
        </p:txBody>
      </p:sp>
    </p:spTree>
    <p:extLst>
      <p:ext uri="{BB962C8B-B14F-4D97-AF65-F5344CB8AC3E}">
        <p14:creationId xmlns:p14="http://schemas.microsoft.com/office/powerpoint/2010/main" val="1962062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46787" y="825910"/>
            <a:ext cx="8170607" cy="1120876"/>
          </a:xfrm>
        </p:spPr>
        <p:txBody>
          <a:bodyPr>
            <a:normAutofit fontScale="90000"/>
          </a:bodyPr>
          <a:lstStyle/>
          <a:p>
            <a:pPr algn="ctr"/>
            <a:r>
              <a:rPr lang="en-GB" dirty="0"/>
              <a:t>The student who is INSECURE will:</a:t>
            </a:r>
            <a:endParaRPr lang="en-US" sz="4800" b="1" dirty="0">
              <a:solidFill>
                <a:schemeClr val="tx1"/>
              </a:solidFill>
            </a:endParaRPr>
          </a:p>
        </p:txBody>
      </p:sp>
      <p:sp>
        <p:nvSpPr>
          <p:cNvPr id="14" name="Content Placeholder 13"/>
          <p:cNvSpPr>
            <a:spLocks noGrp="1"/>
          </p:cNvSpPr>
          <p:nvPr>
            <p:ph idx="1"/>
          </p:nvPr>
        </p:nvSpPr>
        <p:spPr>
          <a:xfrm>
            <a:off x="589935" y="2300748"/>
            <a:ext cx="11238271" cy="3480620"/>
          </a:xfrm>
        </p:spPr>
        <p:txBody>
          <a:bodyPr>
            <a:normAutofit/>
          </a:bodyPr>
          <a:lstStyle/>
          <a:p>
            <a:pPr lvl="0"/>
            <a:r>
              <a:rPr lang="en-GB" dirty="0"/>
              <a:t>always accept what is said in session and often respond with a short-closed response. </a:t>
            </a:r>
          </a:p>
          <a:p>
            <a:pPr lvl="0"/>
            <a:r>
              <a:rPr lang="en-GB" dirty="0"/>
              <a:t>trust the performance decisions of the tutor and be obedient in their execution.</a:t>
            </a:r>
          </a:p>
          <a:p>
            <a:pPr lvl="0"/>
            <a:r>
              <a:rPr lang="en-GB" dirty="0"/>
              <a:t>allow the personal baggage of life to intrude upon the session and so prevent progress</a:t>
            </a:r>
          </a:p>
          <a:p>
            <a:pPr lvl="0"/>
            <a:r>
              <a:rPr lang="en-GB" dirty="0"/>
              <a:t>be worried about the potential of failure.</a:t>
            </a:r>
          </a:p>
          <a:p>
            <a:pPr lvl="0"/>
            <a:endParaRPr lang="en-GB" dirty="0"/>
          </a:p>
          <a:p>
            <a:pPr lvl="2"/>
            <a:endParaRPr lang="en-US" dirty="0"/>
          </a:p>
        </p:txBody>
      </p:sp>
    </p:spTree>
    <p:extLst>
      <p:ext uri="{BB962C8B-B14F-4D97-AF65-F5344CB8AC3E}">
        <p14:creationId xmlns:p14="http://schemas.microsoft.com/office/powerpoint/2010/main" val="186238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375" y="1041400"/>
            <a:ext cx="10087896" cy="3973052"/>
          </a:xfrm>
        </p:spPr>
        <p:txBody>
          <a:bodyPr>
            <a:noAutofit/>
          </a:bodyPr>
          <a:lstStyle/>
          <a:p>
            <a:r>
              <a:rPr lang="en-US" sz="6600" b="1" dirty="0">
                <a:solidFill>
                  <a:schemeClr val="tx1"/>
                </a:solidFill>
              </a:rPr>
              <a:t>Teaching and examining is a performance art!</a:t>
            </a:r>
            <a:br>
              <a:rPr lang="en-US" sz="6600" b="1" dirty="0">
                <a:solidFill>
                  <a:schemeClr val="tx1"/>
                </a:solidFill>
              </a:rPr>
            </a:br>
            <a:endParaRPr lang="en-US" sz="6600" b="1" dirty="0">
              <a:solidFill>
                <a:schemeClr val="tx1"/>
              </a:solidFill>
            </a:endParaRPr>
          </a:p>
        </p:txBody>
      </p:sp>
    </p:spTree>
    <p:extLst>
      <p:ext uri="{BB962C8B-B14F-4D97-AF65-F5344CB8AC3E}">
        <p14:creationId xmlns:p14="http://schemas.microsoft.com/office/powerpoint/2010/main" val="1559274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28DA-78AB-4DE8-99B7-9653EF28B75F}"/>
              </a:ext>
            </a:extLst>
          </p:cNvPr>
          <p:cNvSpPr>
            <a:spLocks noGrp="1"/>
          </p:cNvSpPr>
          <p:nvPr>
            <p:ph type="title"/>
          </p:nvPr>
        </p:nvSpPr>
        <p:spPr>
          <a:xfrm>
            <a:off x="670560" y="365125"/>
            <a:ext cx="10200640" cy="1325563"/>
          </a:xfrm>
        </p:spPr>
        <p:txBody>
          <a:bodyPr/>
          <a:lstStyle/>
          <a:p>
            <a:pPr algn="ctr"/>
            <a:r>
              <a:rPr lang="en-GB" b="1" dirty="0">
                <a:solidFill>
                  <a:schemeClr val="tx1"/>
                </a:solidFill>
              </a:rPr>
              <a:t>Dead Poets Society</a:t>
            </a:r>
          </a:p>
        </p:txBody>
      </p:sp>
      <p:sp>
        <p:nvSpPr>
          <p:cNvPr id="3" name="Content Placeholder 2">
            <a:extLst>
              <a:ext uri="{FF2B5EF4-FFF2-40B4-BE49-F238E27FC236}">
                <a16:creationId xmlns:a16="http://schemas.microsoft.com/office/drawing/2014/main" id="{37CD6F37-4AA0-4E10-B6AD-6D4A143AB228}"/>
              </a:ext>
            </a:extLst>
          </p:cNvPr>
          <p:cNvSpPr>
            <a:spLocks noGrp="1"/>
          </p:cNvSpPr>
          <p:nvPr>
            <p:ph idx="1"/>
          </p:nvPr>
        </p:nvSpPr>
        <p:spPr>
          <a:xfrm>
            <a:off x="995680" y="1825625"/>
            <a:ext cx="10358120" cy="4351338"/>
          </a:xfrm>
        </p:spPr>
        <p:txBody>
          <a:bodyPr/>
          <a:lstStyle/>
          <a:p>
            <a:endParaRPr lang="en-GB" dirty="0"/>
          </a:p>
          <a:p>
            <a:pPr marL="0" indent="0">
              <a:buNone/>
            </a:pPr>
            <a:endParaRPr lang="en-GB" dirty="0"/>
          </a:p>
          <a:p>
            <a:pPr marL="0" indent="0">
              <a:buNone/>
            </a:pPr>
            <a:endParaRPr lang="en-GB" dirty="0"/>
          </a:p>
          <a:p>
            <a:pPr marL="0" indent="0">
              <a:buNone/>
            </a:pPr>
            <a:r>
              <a:rPr lang="en-GB" u="sng" dirty="0">
                <a:hlinkClick r:id="rId2"/>
              </a:rPr>
              <a:t>https://www.youtube.com/watch?v=gQU3EphIpMY</a:t>
            </a:r>
            <a:r>
              <a:rPr lang="en-GB" dirty="0"/>
              <a:t> </a:t>
            </a:r>
          </a:p>
          <a:p>
            <a:endParaRPr lang="en-GB" dirty="0"/>
          </a:p>
          <a:p>
            <a:pPr marL="0" indent="0">
              <a:buNone/>
            </a:pPr>
            <a:endParaRPr lang="en-GB" u="sng" dirty="0">
              <a:hlinkClick r:id="rId3"/>
            </a:endParaRPr>
          </a:p>
          <a:p>
            <a:endParaRPr lang="en-GB" u="sng" dirty="0"/>
          </a:p>
        </p:txBody>
      </p:sp>
    </p:spTree>
    <p:extLst>
      <p:ext uri="{BB962C8B-B14F-4D97-AF65-F5344CB8AC3E}">
        <p14:creationId xmlns:p14="http://schemas.microsoft.com/office/powerpoint/2010/main" val="18174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28DA-78AB-4DE8-99B7-9653EF28B75F}"/>
              </a:ext>
            </a:extLst>
          </p:cNvPr>
          <p:cNvSpPr>
            <a:spLocks noGrp="1"/>
          </p:cNvSpPr>
          <p:nvPr>
            <p:ph type="title"/>
          </p:nvPr>
        </p:nvSpPr>
        <p:spPr>
          <a:xfrm>
            <a:off x="670560" y="365125"/>
            <a:ext cx="10200640" cy="1325563"/>
          </a:xfrm>
        </p:spPr>
        <p:txBody>
          <a:bodyPr/>
          <a:lstStyle/>
          <a:p>
            <a:pPr algn="ctr"/>
            <a:r>
              <a:rPr lang="en-GB" b="1" dirty="0">
                <a:solidFill>
                  <a:schemeClr val="tx1"/>
                </a:solidFill>
              </a:rPr>
              <a:t>Bohemian Rhapsody</a:t>
            </a:r>
          </a:p>
        </p:txBody>
      </p:sp>
      <p:sp>
        <p:nvSpPr>
          <p:cNvPr id="3" name="Content Placeholder 2">
            <a:extLst>
              <a:ext uri="{FF2B5EF4-FFF2-40B4-BE49-F238E27FC236}">
                <a16:creationId xmlns:a16="http://schemas.microsoft.com/office/drawing/2014/main" id="{37CD6F37-4AA0-4E10-B6AD-6D4A143AB228}"/>
              </a:ext>
            </a:extLst>
          </p:cNvPr>
          <p:cNvSpPr>
            <a:spLocks noGrp="1"/>
          </p:cNvSpPr>
          <p:nvPr>
            <p:ph idx="1"/>
          </p:nvPr>
        </p:nvSpPr>
        <p:spPr>
          <a:xfrm>
            <a:off x="995680" y="1825625"/>
            <a:ext cx="10358120" cy="4351338"/>
          </a:xfrm>
        </p:spPr>
        <p:txBody>
          <a:bodyPr/>
          <a:lstStyle/>
          <a:p>
            <a:endParaRPr lang="en-GB" dirty="0"/>
          </a:p>
          <a:p>
            <a:endParaRPr lang="en-GB" dirty="0"/>
          </a:p>
          <a:p>
            <a:r>
              <a:rPr lang="en-GB" i="1" dirty="0">
                <a:hlinkClick r:id="rId2"/>
              </a:rPr>
              <a:t>https://www.youtube.com/watch?v=fJ9rUzIMcZQ</a:t>
            </a:r>
            <a:endParaRPr lang="en-GB" i="1" dirty="0"/>
          </a:p>
          <a:p>
            <a:endParaRPr lang="en-GB" u="sng" dirty="0"/>
          </a:p>
        </p:txBody>
      </p:sp>
    </p:spTree>
    <p:extLst>
      <p:ext uri="{BB962C8B-B14F-4D97-AF65-F5344CB8AC3E}">
        <p14:creationId xmlns:p14="http://schemas.microsoft.com/office/powerpoint/2010/main" val="4294324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CD6F37-4AA0-4E10-B6AD-6D4A143AB228}"/>
              </a:ext>
            </a:extLst>
          </p:cNvPr>
          <p:cNvSpPr>
            <a:spLocks noGrp="1"/>
          </p:cNvSpPr>
          <p:nvPr>
            <p:ph idx="1"/>
          </p:nvPr>
        </p:nvSpPr>
        <p:spPr>
          <a:xfrm>
            <a:off x="670560" y="914400"/>
            <a:ext cx="11115040" cy="5397910"/>
          </a:xfrm>
        </p:spPr>
        <p:txBody>
          <a:bodyPr>
            <a:noAutofit/>
          </a:bodyPr>
          <a:lstStyle/>
          <a:p>
            <a:pPr marL="0" indent="0">
              <a:buNone/>
            </a:pPr>
            <a:r>
              <a:rPr lang="en-GB" sz="3600" i="1" dirty="0"/>
              <a:t>Is this the real life?</a:t>
            </a:r>
            <a:br>
              <a:rPr lang="en-GB" sz="3600" i="1" dirty="0"/>
            </a:br>
            <a:r>
              <a:rPr lang="en-GB" sz="3600" i="1" dirty="0"/>
              <a:t>Is this just fantasy?</a:t>
            </a:r>
            <a:br>
              <a:rPr lang="en-GB" sz="3600" i="1" dirty="0"/>
            </a:br>
            <a:r>
              <a:rPr lang="en-GB" sz="3600" i="1" dirty="0"/>
              <a:t>Caught in a landslide</a:t>
            </a:r>
            <a:br>
              <a:rPr lang="en-GB" sz="3600" i="1" dirty="0"/>
            </a:br>
            <a:r>
              <a:rPr lang="en-GB" sz="3600" i="1" dirty="0"/>
              <a:t>No escape from reality</a:t>
            </a:r>
            <a:br>
              <a:rPr lang="en-GB" sz="3600" i="1" dirty="0"/>
            </a:br>
            <a:r>
              <a:rPr lang="en-GB" sz="3600" i="1" dirty="0"/>
              <a:t>Open your eyes</a:t>
            </a:r>
            <a:br>
              <a:rPr lang="en-GB" sz="3600" i="1" dirty="0"/>
            </a:br>
            <a:r>
              <a:rPr lang="en-GB" sz="3600" i="1" dirty="0"/>
              <a:t>Look up to the skies and see</a:t>
            </a:r>
            <a:br>
              <a:rPr lang="en-GB" sz="3600" i="1" dirty="0"/>
            </a:br>
            <a:r>
              <a:rPr lang="en-GB" sz="3600" i="1" dirty="0"/>
              <a:t>I'm just a poor boy, I need no sympathy</a:t>
            </a:r>
            <a:br>
              <a:rPr lang="en-GB" sz="3600" i="1" dirty="0"/>
            </a:br>
            <a:r>
              <a:rPr lang="en-GB" sz="3600" i="1" dirty="0"/>
              <a:t>Because I'm easy come, easy go</a:t>
            </a:r>
            <a:br>
              <a:rPr lang="en-GB" sz="3600" i="1" dirty="0"/>
            </a:br>
            <a:r>
              <a:rPr lang="en-GB" sz="3600" i="1" dirty="0"/>
              <a:t>A little high, little low</a:t>
            </a:r>
            <a:br>
              <a:rPr lang="en-GB" sz="3600" i="1" dirty="0"/>
            </a:br>
            <a:r>
              <a:rPr lang="en-GB" sz="3600" i="1" dirty="0"/>
              <a:t>Anyway the wind blows, doesn't really matter to me, to me</a:t>
            </a:r>
            <a:endParaRPr lang="en-GB" sz="3600" dirty="0"/>
          </a:p>
          <a:p>
            <a:endParaRPr lang="en-GB" sz="4000" u="sng" dirty="0"/>
          </a:p>
        </p:txBody>
      </p:sp>
    </p:spTree>
    <p:extLst>
      <p:ext uri="{BB962C8B-B14F-4D97-AF65-F5344CB8AC3E}">
        <p14:creationId xmlns:p14="http://schemas.microsoft.com/office/powerpoint/2010/main" val="1193522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58826-BA2F-48EB-815F-3D9308060E79}"/>
              </a:ext>
            </a:extLst>
          </p:cNvPr>
          <p:cNvSpPr>
            <a:spLocks noGrp="1"/>
          </p:cNvSpPr>
          <p:nvPr>
            <p:ph type="title"/>
          </p:nvPr>
        </p:nvSpPr>
        <p:spPr>
          <a:xfrm>
            <a:off x="589280" y="365125"/>
            <a:ext cx="10764520" cy="1325563"/>
          </a:xfrm>
        </p:spPr>
        <p:txBody>
          <a:bodyPr>
            <a:normAutofit/>
          </a:bodyPr>
          <a:lstStyle/>
          <a:p>
            <a:pPr algn="ctr"/>
            <a:r>
              <a:rPr lang="en-GB" sz="5400" b="1" dirty="0">
                <a:solidFill>
                  <a:schemeClr val="tx1"/>
                </a:solidFill>
              </a:rPr>
              <a:t>The value of discussion</a:t>
            </a:r>
          </a:p>
        </p:txBody>
      </p:sp>
      <p:sp>
        <p:nvSpPr>
          <p:cNvPr id="3" name="Content Placeholder 2">
            <a:extLst>
              <a:ext uri="{FF2B5EF4-FFF2-40B4-BE49-F238E27FC236}">
                <a16:creationId xmlns:a16="http://schemas.microsoft.com/office/drawing/2014/main" id="{6B56D885-8905-4DB7-8EE4-2EC828A8DC04}"/>
              </a:ext>
            </a:extLst>
          </p:cNvPr>
          <p:cNvSpPr>
            <a:spLocks noGrp="1"/>
          </p:cNvSpPr>
          <p:nvPr>
            <p:ph idx="1"/>
          </p:nvPr>
        </p:nvSpPr>
        <p:spPr>
          <a:xfrm>
            <a:off x="589280" y="1825625"/>
            <a:ext cx="10764520" cy="4351338"/>
          </a:xfrm>
        </p:spPr>
        <p:txBody>
          <a:bodyPr>
            <a:normAutofit fontScale="92500"/>
          </a:bodyPr>
          <a:lstStyle/>
          <a:p>
            <a:pPr marL="0" indent="0">
              <a:buNone/>
            </a:pPr>
            <a:endParaRPr lang="en-GB" i="1" dirty="0"/>
          </a:p>
          <a:p>
            <a:pPr marL="0" indent="0">
              <a:buNone/>
            </a:pPr>
            <a:r>
              <a:rPr lang="en-GB" sz="4400" i="1" dirty="0"/>
              <a:t>‘…We make music with our hands and fingers, with our mouths and lungs, not with our brains alone, and someone who can read notes but has no command of any instrument should not join in the dialogue [discussion] on music’</a:t>
            </a:r>
            <a:r>
              <a:rPr lang="en-GB" sz="4400" dirty="0"/>
              <a:t> </a:t>
            </a:r>
          </a:p>
          <a:p>
            <a:pPr algn="r"/>
            <a:r>
              <a:rPr lang="en-GB" sz="4000" b="1" dirty="0"/>
              <a:t>The Glass Bead Game</a:t>
            </a:r>
            <a:r>
              <a:rPr lang="en-GB" sz="4000" dirty="0"/>
              <a:t>  [Hesse, 1945: pp. 86-87]. </a:t>
            </a:r>
          </a:p>
        </p:txBody>
      </p:sp>
    </p:spTree>
    <p:extLst>
      <p:ext uri="{BB962C8B-B14F-4D97-AF65-F5344CB8AC3E}">
        <p14:creationId xmlns:p14="http://schemas.microsoft.com/office/powerpoint/2010/main" val="3874065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46787" y="825910"/>
            <a:ext cx="8170607" cy="1120876"/>
          </a:xfrm>
        </p:spPr>
        <p:txBody>
          <a:bodyPr>
            <a:normAutofit/>
          </a:bodyPr>
          <a:lstStyle/>
          <a:p>
            <a:pPr algn="ctr"/>
            <a:r>
              <a:rPr lang="en-GB" b="1" dirty="0">
                <a:solidFill>
                  <a:schemeClr val="tx1"/>
                </a:solidFill>
              </a:rPr>
              <a:t>Points for us to consider</a:t>
            </a:r>
            <a:r>
              <a:rPr lang="en-GB" dirty="0"/>
              <a:t>:</a:t>
            </a:r>
            <a:endParaRPr lang="en-US" sz="4800" b="1" dirty="0">
              <a:solidFill>
                <a:schemeClr val="tx1"/>
              </a:solidFill>
            </a:endParaRPr>
          </a:p>
        </p:txBody>
      </p:sp>
      <p:sp>
        <p:nvSpPr>
          <p:cNvPr id="14" name="Content Placeholder 13"/>
          <p:cNvSpPr>
            <a:spLocks noGrp="1"/>
          </p:cNvSpPr>
          <p:nvPr>
            <p:ph idx="1"/>
          </p:nvPr>
        </p:nvSpPr>
        <p:spPr>
          <a:xfrm>
            <a:off x="589935" y="2300748"/>
            <a:ext cx="11238271" cy="3896852"/>
          </a:xfrm>
        </p:spPr>
        <p:txBody>
          <a:bodyPr>
            <a:normAutofit lnSpcReduction="10000"/>
          </a:bodyPr>
          <a:lstStyle/>
          <a:p>
            <a:pPr lvl="0"/>
            <a:r>
              <a:rPr lang="en-GB" sz="3600" dirty="0"/>
              <a:t>Use of dialogue in the 21</a:t>
            </a:r>
            <a:r>
              <a:rPr lang="en-GB" sz="3600" baseline="30000" dirty="0"/>
              <a:t>st</a:t>
            </a:r>
            <a:r>
              <a:rPr lang="en-GB" sz="3600" dirty="0"/>
              <a:t> century and its implications on the discussion element in graded examinations</a:t>
            </a:r>
          </a:p>
          <a:p>
            <a:pPr lvl="0"/>
            <a:r>
              <a:rPr lang="en-GB" sz="3600" dirty="0"/>
              <a:t>‘Technology enchants: It makes us forget what we know about life’ [Turkle, 2015: 23].</a:t>
            </a:r>
          </a:p>
          <a:p>
            <a:pPr lvl="0"/>
            <a:r>
              <a:rPr lang="en-GB" sz="3600" dirty="0"/>
              <a:t>The influence of the media and its impact upon the learner.</a:t>
            </a:r>
          </a:p>
          <a:p>
            <a:pPr lvl="0"/>
            <a:r>
              <a:rPr lang="en-GB" sz="3600" dirty="0"/>
              <a:t>Emotions – the raw material of our thought!</a:t>
            </a:r>
          </a:p>
          <a:p>
            <a:pPr lvl="0"/>
            <a:endParaRPr lang="en-GB" dirty="0"/>
          </a:p>
          <a:p>
            <a:pPr lvl="2"/>
            <a:endParaRPr lang="en-US" dirty="0"/>
          </a:p>
        </p:txBody>
      </p:sp>
    </p:spTree>
    <p:extLst>
      <p:ext uri="{BB962C8B-B14F-4D97-AF65-F5344CB8AC3E}">
        <p14:creationId xmlns:p14="http://schemas.microsoft.com/office/powerpoint/2010/main" val="3309726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B79FB3-54DD-45D7-84AC-28AEF9A058B9}"/>
              </a:ext>
            </a:extLst>
          </p:cNvPr>
          <p:cNvSpPr/>
          <p:nvPr/>
        </p:nvSpPr>
        <p:spPr>
          <a:xfrm>
            <a:off x="528320" y="1496356"/>
            <a:ext cx="11176000" cy="4520468"/>
          </a:xfrm>
          <a:prstGeom prst="rect">
            <a:avLst/>
          </a:prstGeom>
        </p:spPr>
        <p:txBody>
          <a:bodyPr wrap="square">
            <a:spAutoFit/>
          </a:bodyPr>
          <a:lstStyle/>
          <a:p>
            <a:pPr>
              <a:lnSpc>
                <a:spcPct val="107000"/>
              </a:lnSpc>
              <a:spcAft>
                <a:spcPts val="800"/>
              </a:spcAft>
            </a:pPr>
            <a:r>
              <a:rPr lang="en-GB" sz="2800" b="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rPr>
              <a:t>LCM EXAM NIGHTMARE NEED HELP! </a:t>
            </a:r>
            <a:endParaRPr lang="en-GB" sz="2800" b="1"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3200" i="1" dirty="0">
                <a:latin typeface="Calibri" panose="020F0502020204030204" pitchFamily="34" charset="0"/>
                <a:ea typeface="Calibri" panose="020F0502020204030204" pitchFamily="34" charset="0"/>
                <a:cs typeface="Calibri" panose="020F0502020204030204" pitchFamily="34" charset="0"/>
              </a:rPr>
              <a:t>The discussion element is, like the AB aural tests, rather seen as the songs 'poor relation'; often handled at the very last moment! </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i="1" dirty="0">
                <a:latin typeface="Calibri" panose="020F0502020204030204" pitchFamily="34" charset="0"/>
                <a:ea typeface="Calibri" panose="020F0502020204030204" pitchFamily="34" charset="0"/>
                <a:cs typeface="Calibri" panose="020F0502020204030204" pitchFamily="34" charset="0"/>
              </a:rPr>
              <a:t>It needs practice though and the candidates that do well overall are usually able to hold their own in this section so that rather than being a question and answer session, it's a true discussion.</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http://www.abrsm.org/forum/index.php?showtopic=51039</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n-GB" sz="2800" dirty="0">
                <a:solidFill>
                  <a:srgbClr val="282828"/>
                </a:solidFill>
                <a:latin typeface="Calibri" panose="020F0502020204030204" pitchFamily="34" charset="0"/>
                <a:ea typeface="Calibri" panose="020F0502020204030204" pitchFamily="34" charset="0"/>
                <a:cs typeface="Calibri" panose="020F0502020204030204" pitchFamily="34" charset="0"/>
              </a:rPr>
              <a:t>July 12, 2012</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196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B79FB3-54DD-45D7-84AC-28AEF9A058B9}"/>
              </a:ext>
            </a:extLst>
          </p:cNvPr>
          <p:cNvSpPr/>
          <p:nvPr/>
        </p:nvSpPr>
        <p:spPr>
          <a:xfrm>
            <a:off x="587828" y="587830"/>
            <a:ext cx="11116491" cy="5706755"/>
          </a:xfrm>
          <a:prstGeom prst="rect">
            <a:avLst/>
          </a:prstGeom>
        </p:spPr>
        <p:txBody>
          <a:bodyPr wrap="square">
            <a:spAutoFit/>
          </a:bodyPr>
          <a:lstStyle/>
          <a:p>
            <a:pPr>
              <a:lnSpc>
                <a:spcPct val="107000"/>
              </a:lnSpc>
              <a:spcAft>
                <a:spcPts val="800"/>
              </a:spcAft>
            </a:pPr>
            <a:r>
              <a:rPr lang="en-GB" sz="2800" i="1" dirty="0"/>
              <a:t>“Firstly, what songs are you singing? What mark did you get on your grade 3? Have you acted upon feedback you got then?  You need to think about why you chose the songs you did and why you performed them in that order.  You need to be able to show a wider knowledge of musical theatre - for example, say what dream roles you have, and why. What would make you suitable for those roles? who has played those roles in what you see as an inspirational way?</a:t>
            </a:r>
            <a:br>
              <a:rPr lang="en-GB" sz="2800" i="1" dirty="0"/>
            </a:br>
            <a:r>
              <a:rPr lang="en-GB" sz="2800" i="1" dirty="0"/>
              <a:t>Make sure you have an in-depth knowledge of the plot and context and little bits of trivia about at least 1 of your songs. I knew lots about 2, a fair amount about 1 and a little about the other. I was lucky because i was able to choose which song </a:t>
            </a:r>
            <a:r>
              <a:rPr lang="en-GB" sz="2800" i="1" dirty="0" err="1"/>
              <a:t>i'd</a:t>
            </a:r>
            <a:r>
              <a:rPr lang="en-GB" sz="2800" i="1" dirty="0"/>
              <a:t> talk about.”</a:t>
            </a:r>
          </a:p>
          <a:p>
            <a:pPr algn="r">
              <a:lnSpc>
                <a:spcPct val="107000"/>
              </a:lnSpc>
              <a:spcAft>
                <a:spcPts val="800"/>
              </a:spcAft>
            </a:pPr>
            <a:r>
              <a:rPr lang="en-GB" sz="2800" u="sng" dirty="0">
                <a:hlinkClick r:id="rId3"/>
              </a:rPr>
              <a:t>https://www.thestudentroom.co.uk/showthread.php?t=1588418</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665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3235632"/>
          </a:xfrm>
        </p:spPr>
        <p:txBody>
          <a:bodyPr>
            <a:noAutofit/>
          </a:bodyPr>
          <a:lstStyle/>
          <a:p>
            <a:r>
              <a:rPr lang="en-US" sz="6600" b="1" dirty="0">
                <a:solidFill>
                  <a:schemeClr val="tx1"/>
                </a:solidFill>
              </a:rPr>
              <a:t>When does teaching stop and learning begin?</a:t>
            </a:r>
          </a:p>
        </p:txBody>
      </p:sp>
      <p:sp>
        <p:nvSpPr>
          <p:cNvPr id="3" name="Subtitle 2"/>
          <p:cNvSpPr>
            <a:spLocks noGrp="1"/>
          </p:cNvSpPr>
          <p:nvPr>
            <p:ph type="subTitle" idx="1"/>
          </p:nvPr>
        </p:nvSpPr>
        <p:spPr>
          <a:xfrm>
            <a:off x="1524000" y="4601496"/>
            <a:ext cx="9144000" cy="1032387"/>
          </a:xfrm>
        </p:spPr>
        <p:txBody>
          <a:bodyPr>
            <a:normAutofit/>
          </a:bodyPr>
          <a:lstStyle/>
          <a:p>
            <a:r>
              <a:rPr lang="en-US" sz="4400" b="1" i="1" dirty="0"/>
              <a:t>[The importance of discussion]</a:t>
            </a:r>
          </a:p>
        </p:txBody>
      </p:sp>
    </p:spTree>
    <p:extLst>
      <p:ext uri="{BB962C8B-B14F-4D97-AF65-F5344CB8AC3E}">
        <p14:creationId xmlns:p14="http://schemas.microsoft.com/office/powerpoint/2010/main" val="734224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28DA-78AB-4DE8-99B7-9653EF28B75F}"/>
              </a:ext>
            </a:extLst>
          </p:cNvPr>
          <p:cNvSpPr>
            <a:spLocks noGrp="1"/>
          </p:cNvSpPr>
          <p:nvPr>
            <p:ph type="title"/>
          </p:nvPr>
        </p:nvSpPr>
        <p:spPr>
          <a:xfrm>
            <a:off x="670560" y="2092960"/>
            <a:ext cx="10200640" cy="3027680"/>
          </a:xfrm>
        </p:spPr>
        <p:txBody>
          <a:bodyPr>
            <a:normAutofit/>
          </a:bodyPr>
          <a:lstStyle/>
          <a:p>
            <a:r>
              <a:rPr lang="en-GB" b="1" dirty="0">
                <a:solidFill>
                  <a:schemeClr val="tx1"/>
                </a:solidFill>
              </a:rPr>
              <a:t>IDOLATRY, ADULATORY AND METHODOLATORY – WHAT STUDENTS MIGHT FACE IN THE FUTURE.  </a:t>
            </a:r>
          </a:p>
        </p:txBody>
      </p:sp>
      <p:sp>
        <p:nvSpPr>
          <p:cNvPr id="3" name="Content Placeholder 2">
            <a:extLst>
              <a:ext uri="{FF2B5EF4-FFF2-40B4-BE49-F238E27FC236}">
                <a16:creationId xmlns:a16="http://schemas.microsoft.com/office/drawing/2014/main" id="{37CD6F37-4AA0-4E10-B6AD-6D4A143AB228}"/>
              </a:ext>
            </a:extLst>
          </p:cNvPr>
          <p:cNvSpPr>
            <a:spLocks noGrp="1"/>
          </p:cNvSpPr>
          <p:nvPr>
            <p:ph idx="1"/>
          </p:nvPr>
        </p:nvSpPr>
        <p:spPr>
          <a:xfrm>
            <a:off x="995680" y="3616959"/>
            <a:ext cx="10358120" cy="2560003"/>
          </a:xfrm>
        </p:spPr>
        <p:txBody>
          <a:bodyPr/>
          <a:lstStyle/>
          <a:p>
            <a:endParaRPr lang="en-GB" dirty="0"/>
          </a:p>
          <a:p>
            <a:endParaRPr lang="en-GB" dirty="0"/>
          </a:p>
          <a:p>
            <a:endParaRPr lang="en-GB" u="sng" dirty="0"/>
          </a:p>
        </p:txBody>
      </p:sp>
    </p:spTree>
    <p:extLst>
      <p:ext uri="{BB962C8B-B14F-4D97-AF65-F5344CB8AC3E}">
        <p14:creationId xmlns:p14="http://schemas.microsoft.com/office/powerpoint/2010/main" val="37005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28DA-78AB-4DE8-99B7-9653EF28B75F}"/>
              </a:ext>
            </a:extLst>
          </p:cNvPr>
          <p:cNvSpPr>
            <a:spLocks noGrp="1"/>
          </p:cNvSpPr>
          <p:nvPr>
            <p:ph type="title"/>
          </p:nvPr>
        </p:nvSpPr>
        <p:spPr>
          <a:xfrm>
            <a:off x="670560" y="2092960"/>
            <a:ext cx="10200640" cy="3027680"/>
          </a:xfrm>
        </p:spPr>
        <p:txBody>
          <a:bodyPr>
            <a:normAutofit/>
          </a:bodyPr>
          <a:lstStyle/>
          <a:p>
            <a:pPr algn="ctr"/>
            <a:r>
              <a:rPr lang="en-GB" b="1" dirty="0">
                <a:solidFill>
                  <a:schemeClr val="tx1"/>
                </a:solidFill>
              </a:rPr>
              <a:t>THE DISCUSSION FROM AN EXAMINER’S PERSPECTIVE</a:t>
            </a:r>
          </a:p>
        </p:txBody>
      </p:sp>
      <p:sp>
        <p:nvSpPr>
          <p:cNvPr id="3" name="Content Placeholder 2">
            <a:extLst>
              <a:ext uri="{FF2B5EF4-FFF2-40B4-BE49-F238E27FC236}">
                <a16:creationId xmlns:a16="http://schemas.microsoft.com/office/drawing/2014/main" id="{37CD6F37-4AA0-4E10-B6AD-6D4A143AB228}"/>
              </a:ext>
            </a:extLst>
          </p:cNvPr>
          <p:cNvSpPr>
            <a:spLocks noGrp="1"/>
          </p:cNvSpPr>
          <p:nvPr>
            <p:ph idx="1"/>
          </p:nvPr>
        </p:nvSpPr>
        <p:spPr>
          <a:xfrm>
            <a:off x="995680" y="3616959"/>
            <a:ext cx="10358120" cy="2560003"/>
          </a:xfrm>
        </p:spPr>
        <p:txBody>
          <a:bodyPr/>
          <a:lstStyle/>
          <a:p>
            <a:endParaRPr lang="en-GB" dirty="0"/>
          </a:p>
          <a:p>
            <a:endParaRPr lang="en-GB" dirty="0"/>
          </a:p>
          <a:p>
            <a:endParaRPr lang="en-GB" u="sng" dirty="0"/>
          </a:p>
        </p:txBody>
      </p:sp>
    </p:spTree>
    <p:extLst>
      <p:ext uri="{BB962C8B-B14F-4D97-AF65-F5344CB8AC3E}">
        <p14:creationId xmlns:p14="http://schemas.microsoft.com/office/powerpoint/2010/main" val="698727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56853" y="825910"/>
            <a:ext cx="8760542" cy="1120876"/>
          </a:xfrm>
        </p:spPr>
        <p:txBody>
          <a:bodyPr>
            <a:normAutofit/>
          </a:bodyPr>
          <a:lstStyle/>
          <a:p>
            <a:pPr algn="ctr"/>
            <a:r>
              <a:rPr lang="en-GB" b="1" dirty="0">
                <a:solidFill>
                  <a:schemeClr val="tx1"/>
                </a:solidFill>
              </a:rPr>
              <a:t>Examiner’s Perspective</a:t>
            </a:r>
            <a:endParaRPr lang="en-US" sz="4800" b="1" dirty="0">
              <a:solidFill>
                <a:schemeClr val="tx1"/>
              </a:solidFill>
            </a:endParaRPr>
          </a:p>
        </p:txBody>
      </p:sp>
      <p:sp>
        <p:nvSpPr>
          <p:cNvPr id="14" name="Content Placeholder 13"/>
          <p:cNvSpPr>
            <a:spLocks noGrp="1"/>
          </p:cNvSpPr>
          <p:nvPr>
            <p:ph idx="1"/>
          </p:nvPr>
        </p:nvSpPr>
        <p:spPr>
          <a:xfrm>
            <a:off x="412954" y="2389238"/>
            <a:ext cx="11238271" cy="3896852"/>
          </a:xfrm>
        </p:spPr>
        <p:txBody>
          <a:bodyPr>
            <a:normAutofit/>
          </a:bodyPr>
          <a:lstStyle/>
          <a:p>
            <a:pPr lvl="0"/>
            <a:r>
              <a:rPr lang="en-GB" sz="4400" dirty="0"/>
              <a:t>A brief insight and discussion/explanation of an aspect of </a:t>
            </a:r>
            <a:r>
              <a:rPr lang="en-GB" sz="4400" b="1" dirty="0"/>
              <a:t>Grade 6 Performance and Discussion </a:t>
            </a:r>
          </a:p>
          <a:p>
            <a:pPr lvl="0"/>
            <a:r>
              <a:rPr lang="en-GB" sz="4400" dirty="0"/>
              <a:t>Tyler - Vocalist</a:t>
            </a:r>
          </a:p>
          <a:p>
            <a:pPr lvl="0"/>
            <a:r>
              <a:rPr lang="en-GB" sz="4400" dirty="0"/>
              <a:t>Ian </a:t>
            </a:r>
            <a:r>
              <a:rPr lang="en-GB" sz="4400" dirty="0" err="1"/>
              <a:t>Dugoid</a:t>
            </a:r>
            <a:r>
              <a:rPr lang="en-GB" sz="4400" dirty="0"/>
              <a:t> – Piano Accompaniment</a:t>
            </a:r>
          </a:p>
          <a:p>
            <a:pPr lvl="2"/>
            <a:endParaRPr lang="en-US" dirty="0"/>
          </a:p>
        </p:txBody>
      </p:sp>
    </p:spTree>
    <p:extLst>
      <p:ext uri="{BB962C8B-B14F-4D97-AF65-F5344CB8AC3E}">
        <p14:creationId xmlns:p14="http://schemas.microsoft.com/office/powerpoint/2010/main" val="1988195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56853" y="825910"/>
            <a:ext cx="8760542" cy="1120876"/>
          </a:xfrm>
        </p:spPr>
        <p:txBody>
          <a:bodyPr>
            <a:normAutofit fontScale="90000"/>
          </a:bodyPr>
          <a:lstStyle/>
          <a:p>
            <a:pPr algn="ctr"/>
            <a:r>
              <a:rPr lang="en-GB" b="1" dirty="0">
                <a:solidFill>
                  <a:schemeClr val="tx1"/>
                </a:solidFill>
              </a:rPr>
              <a:t>What should we, as teachers do…?</a:t>
            </a:r>
            <a:endParaRPr lang="en-US" sz="4800" b="1" dirty="0">
              <a:solidFill>
                <a:schemeClr val="tx1"/>
              </a:solidFill>
            </a:endParaRPr>
          </a:p>
        </p:txBody>
      </p:sp>
      <p:sp>
        <p:nvSpPr>
          <p:cNvPr id="14" name="Content Placeholder 13"/>
          <p:cNvSpPr>
            <a:spLocks noGrp="1"/>
          </p:cNvSpPr>
          <p:nvPr>
            <p:ph idx="1"/>
          </p:nvPr>
        </p:nvSpPr>
        <p:spPr>
          <a:xfrm>
            <a:off x="589935" y="2271253"/>
            <a:ext cx="11238271" cy="3303637"/>
          </a:xfrm>
        </p:spPr>
        <p:txBody>
          <a:bodyPr>
            <a:normAutofit/>
          </a:bodyPr>
          <a:lstStyle/>
          <a:p>
            <a:pPr lvl="0"/>
            <a:r>
              <a:rPr lang="en-GB" sz="5400" dirty="0"/>
              <a:t>Research:  Study with us at LCM</a:t>
            </a:r>
            <a:endParaRPr lang="en-GB" sz="5400" b="1" dirty="0"/>
          </a:p>
          <a:p>
            <a:pPr lvl="0"/>
            <a:r>
              <a:rPr lang="en-GB" sz="5400" dirty="0"/>
              <a:t>Collaborate and network</a:t>
            </a:r>
          </a:p>
          <a:p>
            <a:pPr lvl="0"/>
            <a:r>
              <a:rPr lang="en-GB" sz="5400" dirty="0"/>
              <a:t>Consider recent research</a:t>
            </a:r>
          </a:p>
          <a:p>
            <a:pPr lvl="2"/>
            <a:endParaRPr lang="en-US" dirty="0"/>
          </a:p>
        </p:txBody>
      </p:sp>
    </p:spTree>
    <p:extLst>
      <p:ext uri="{BB962C8B-B14F-4D97-AF65-F5344CB8AC3E}">
        <p14:creationId xmlns:p14="http://schemas.microsoft.com/office/powerpoint/2010/main" val="36939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81316" y="365125"/>
            <a:ext cx="8436078" cy="1325563"/>
          </a:xfrm>
        </p:spPr>
        <p:txBody>
          <a:bodyPr>
            <a:normAutofit fontScale="90000"/>
          </a:bodyPr>
          <a:lstStyle/>
          <a:p>
            <a:pPr algn="ctr"/>
            <a:r>
              <a:rPr lang="en-GB" b="1" dirty="0">
                <a:solidFill>
                  <a:schemeClr val="tx1"/>
                </a:solidFill>
              </a:rPr>
              <a:t>Examples of teaching approaches</a:t>
            </a:r>
            <a:endParaRPr lang="en-US" sz="4800" b="1" dirty="0">
              <a:solidFill>
                <a:schemeClr val="tx1"/>
              </a:solidFill>
            </a:endParaRPr>
          </a:p>
        </p:txBody>
      </p:sp>
      <p:sp>
        <p:nvSpPr>
          <p:cNvPr id="14" name="Content Placeholder 13"/>
          <p:cNvSpPr>
            <a:spLocks noGrp="1"/>
          </p:cNvSpPr>
          <p:nvPr>
            <p:ph idx="1"/>
          </p:nvPr>
        </p:nvSpPr>
        <p:spPr>
          <a:xfrm>
            <a:off x="589935" y="1474839"/>
            <a:ext cx="11238271" cy="5043948"/>
          </a:xfrm>
        </p:spPr>
        <p:txBody>
          <a:bodyPr>
            <a:normAutofit/>
          </a:bodyPr>
          <a:lstStyle/>
          <a:p>
            <a:r>
              <a:rPr lang="en-GB" dirty="0">
                <a:latin typeface="Calibri" panose="020F0502020204030204" pitchFamily="34" charset="0"/>
                <a:ea typeface="Calibri" panose="020F0502020204030204" pitchFamily="34" charset="0"/>
                <a:cs typeface="Times New Roman" panose="02020603050405020304" pitchFamily="18" charset="0"/>
              </a:rPr>
              <a:t>Experiment with ornaments and deciding on which is the correct one before agreeing the outcome.</a:t>
            </a:r>
          </a:p>
          <a:p>
            <a:pPr lvl="0"/>
            <a:r>
              <a:rPr lang="en-GB" dirty="0"/>
              <a:t>Identify a common language between tutor and student that can enable a free discussion of technique</a:t>
            </a:r>
          </a:p>
          <a:p>
            <a:pPr lvl="0"/>
            <a:r>
              <a:rPr lang="en-GB" dirty="0"/>
              <a:t>Time management how to practice and rehearse.  How to sight read and prepare for performance or even a lesson</a:t>
            </a:r>
          </a:p>
          <a:p>
            <a:pPr lvl="0"/>
            <a:r>
              <a:rPr lang="en-GB" dirty="0"/>
              <a:t>Ask questions of the student to justify their choices made within the performance. </a:t>
            </a:r>
            <a:r>
              <a:rPr lang="en-GB" i="1" dirty="0"/>
              <a:t>Does the student choose the repertoire?</a:t>
            </a:r>
          </a:p>
          <a:p>
            <a:pPr lvl="0"/>
            <a:r>
              <a:rPr lang="en-GB" dirty="0"/>
              <a:t>Establish clear techniques associated with performance to allowing a free response to see why one way might be better and more beneficial to both the music and the performer.</a:t>
            </a:r>
          </a:p>
          <a:p>
            <a:pPr lvl="2"/>
            <a:endParaRPr lang="en-US" dirty="0"/>
          </a:p>
        </p:txBody>
      </p:sp>
    </p:spTree>
    <p:extLst>
      <p:ext uri="{BB962C8B-B14F-4D97-AF65-F5344CB8AC3E}">
        <p14:creationId xmlns:p14="http://schemas.microsoft.com/office/powerpoint/2010/main" val="2099091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81316" y="365125"/>
            <a:ext cx="8436078" cy="1325563"/>
          </a:xfrm>
        </p:spPr>
        <p:txBody>
          <a:bodyPr>
            <a:normAutofit/>
          </a:bodyPr>
          <a:lstStyle/>
          <a:p>
            <a:pPr algn="ctr"/>
            <a:r>
              <a:rPr lang="en-GB" b="1" dirty="0">
                <a:solidFill>
                  <a:schemeClr val="tx1"/>
                </a:solidFill>
              </a:rPr>
              <a:t>A Typical Lesson Structure</a:t>
            </a:r>
            <a:endParaRPr lang="en-US" sz="4800" b="1" dirty="0">
              <a:solidFill>
                <a:schemeClr val="tx1"/>
              </a:solidFill>
            </a:endParaRPr>
          </a:p>
        </p:txBody>
      </p:sp>
      <p:sp>
        <p:nvSpPr>
          <p:cNvPr id="14" name="Content Placeholder 13"/>
          <p:cNvSpPr>
            <a:spLocks noGrp="1"/>
          </p:cNvSpPr>
          <p:nvPr>
            <p:ph idx="1"/>
          </p:nvPr>
        </p:nvSpPr>
        <p:spPr>
          <a:xfrm>
            <a:off x="560438" y="1474839"/>
            <a:ext cx="11238271" cy="5043948"/>
          </a:xfrm>
        </p:spPr>
        <p:txBody>
          <a:bodyPr>
            <a:normAutofit lnSpcReduction="10000"/>
          </a:bodyPr>
          <a:lstStyle/>
          <a:p>
            <a:r>
              <a:rPr lang="en-GB" sz="4000" dirty="0">
                <a:latin typeface="Calibri" panose="020F0502020204030204" pitchFamily="34" charset="0"/>
                <a:ea typeface="Calibri" panose="020F0502020204030204" pitchFamily="34" charset="0"/>
                <a:cs typeface="Times New Roman" panose="02020603050405020304" pitchFamily="18" charset="0"/>
              </a:rPr>
              <a:t>Meet and greet</a:t>
            </a:r>
          </a:p>
          <a:p>
            <a:pPr lvl="0"/>
            <a:r>
              <a:rPr lang="en-GB" sz="4000" dirty="0"/>
              <a:t>Brief chat about the music to be performed</a:t>
            </a:r>
          </a:p>
          <a:p>
            <a:pPr lvl="0"/>
            <a:r>
              <a:rPr lang="en-GB" sz="4000" dirty="0"/>
              <a:t>Play the repertoire, study and then technical exercise or vice versa</a:t>
            </a:r>
          </a:p>
          <a:p>
            <a:pPr lvl="0"/>
            <a:r>
              <a:rPr lang="en-GB" sz="4000" dirty="0"/>
              <a:t>Teacher feedback</a:t>
            </a:r>
          </a:p>
          <a:p>
            <a:pPr lvl="0"/>
            <a:r>
              <a:rPr lang="en-GB" sz="4000" dirty="0"/>
              <a:t>Further work on the piece performed using elements of feedback </a:t>
            </a:r>
          </a:p>
          <a:p>
            <a:pPr marL="0" lvl="0" indent="0" algn="r">
              <a:buNone/>
            </a:pPr>
            <a:r>
              <a:rPr lang="en-GB" sz="4000" dirty="0"/>
              <a:t>[Gaunt, 2008:226]</a:t>
            </a:r>
          </a:p>
          <a:p>
            <a:pPr lvl="0"/>
            <a:endParaRPr lang="en-GB" sz="4000" dirty="0"/>
          </a:p>
          <a:p>
            <a:pPr lvl="2"/>
            <a:endParaRPr lang="en-US" dirty="0"/>
          </a:p>
        </p:txBody>
      </p:sp>
    </p:spTree>
    <p:extLst>
      <p:ext uri="{BB962C8B-B14F-4D97-AF65-F5344CB8AC3E}">
        <p14:creationId xmlns:p14="http://schemas.microsoft.com/office/powerpoint/2010/main" val="312573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56CF8-5681-484C-8F77-1901D860B037}"/>
              </a:ext>
            </a:extLst>
          </p:cNvPr>
          <p:cNvSpPr>
            <a:spLocks noGrp="1"/>
          </p:cNvSpPr>
          <p:nvPr>
            <p:ph type="title"/>
          </p:nvPr>
        </p:nvSpPr>
        <p:spPr>
          <a:xfrm>
            <a:off x="678427" y="365125"/>
            <a:ext cx="10675374" cy="1325563"/>
          </a:xfrm>
        </p:spPr>
        <p:txBody>
          <a:bodyPr/>
          <a:lstStyle/>
          <a:p>
            <a:pPr algn="ctr"/>
            <a:r>
              <a:rPr lang="en-GB" b="1" dirty="0">
                <a:solidFill>
                  <a:schemeClr val="tx1"/>
                </a:solidFill>
              </a:rPr>
              <a:t>Extract from Research</a:t>
            </a:r>
          </a:p>
        </p:txBody>
      </p:sp>
      <p:sp>
        <p:nvSpPr>
          <p:cNvPr id="3" name="Content Placeholder 2">
            <a:extLst>
              <a:ext uri="{FF2B5EF4-FFF2-40B4-BE49-F238E27FC236}">
                <a16:creationId xmlns:a16="http://schemas.microsoft.com/office/drawing/2014/main" id="{A9A30221-5AA3-4626-ACD4-7F08222E89CF}"/>
              </a:ext>
            </a:extLst>
          </p:cNvPr>
          <p:cNvSpPr>
            <a:spLocks noGrp="1"/>
          </p:cNvSpPr>
          <p:nvPr>
            <p:ph idx="1"/>
          </p:nvPr>
        </p:nvSpPr>
        <p:spPr>
          <a:xfrm>
            <a:off x="678426" y="1356852"/>
            <a:ext cx="10675374" cy="4837471"/>
          </a:xfrm>
        </p:spPr>
        <p:txBody>
          <a:bodyPr>
            <a:normAutofit/>
          </a:bodyPr>
          <a:lstStyle/>
          <a:p>
            <a:r>
              <a:rPr lang="en-GB" sz="3600" i="1" dirty="0"/>
              <a:t>I should think that what goes on in my lesson would be the same as what goes on in virtually…every single one-to-one studio… the student comes in, they get their instrument out or they sit down at the piano and they play for the first five minutes or they play for maybe 30 minutes, or they sit down and you say ‘what have you prepared?’ and they play.  They get to the end of the piece and then you discuss it, or you stop them after a few bars and say…  </a:t>
            </a:r>
            <a:endParaRPr lang="en-GB" sz="3600" dirty="0"/>
          </a:p>
          <a:p>
            <a:endParaRPr lang="en-GB" dirty="0"/>
          </a:p>
        </p:txBody>
      </p:sp>
    </p:spTree>
    <p:extLst>
      <p:ext uri="{BB962C8B-B14F-4D97-AF65-F5344CB8AC3E}">
        <p14:creationId xmlns:p14="http://schemas.microsoft.com/office/powerpoint/2010/main" val="138154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28DA-78AB-4DE8-99B7-9653EF28B75F}"/>
              </a:ext>
            </a:extLst>
          </p:cNvPr>
          <p:cNvSpPr>
            <a:spLocks noGrp="1"/>
          </p:cNvSpPr>
          <p:nvPr>
            <p:ph type="title"/>
          </p:nvPr>
        </p:nvSpPr>
        <p:spPr>
          <a:xfrm>
            <a:off x="670560" y="2092960"/>
            <a:ext cx="10200640" cy="3027680"/>
          </a:xfrm>
        </p:spPr>
        <p:txBody>
          <a:bodyPr>
            <a:normAutofit/>
          </a:bodyPr>
          <a:lstStyle/>
          <a:p>
            <a:pPr algn="ctr"/>
            <a:r>
              <a:rPr lang="en-GB" b="1" dirty="0">
                <a:solidFill>
                  <a:schemeClr val="tx1"/>
                </a:solidFill>
              </a:rPr>
              <a:t>CONCLUSIONS DRAWN FROM RECENT RESEARCH</a:t>
            </a:r>
          </a:p>
        </p:txBody>
      </p:sp>
      <p:sp>
        <p:nvSpPr>
          <p:cNvPr id="3" name="Content Placeholder 2">
            <a:extLst>
              <a:ext uri="{FF2B5EF4-FFF2-40B4-BE49-F238E27FC236}">
                <a16:creationId xmlns:a16="http://schemas.microsoft.com/office/drawing/2014/main" id="{37CD6F37-4AA0-4E10-B6AD-6D4A143AB228}"/>
              </a:ext>
            </a:extLst>
          </p:cNvPr>
          <p:cNvSpPr>
            <a:spLocks noGrp="1"/>
          </p:cNvSpPr>
          <p:nvPr>
            <p:ph idx="1"/>
          </p:nvPr>
        </p:nvSpPr>
        <p:spPr>
          <a:xfrm>
            <a:off x="995680" y="3616959"/>
            <a:ext cx="10358120" cy="2560003"/>
          </a:xfrm>
        </p:spPr>
        <p:txBody>
          <a:bodyPr/>
          <a:lstStyle/>
          <a:p>
            <a:endParaRPr lang="en-GB" dirty="0"/>
          </a:p>
          <a:p>
            <a:endParaRPr lang="en-GB" dirty="0"/>
          </a:p>
          <a:p>
            <a:endParaRPr lang="en-GB" u="sng" dirty="0"/>
          </a:p>
        </p:txBody>
      </p:sp>
    </p:spTree>
    <p:extLst>
      <p:ext uri="{BB962C8B-B14F-4D97-AF65-F5344CB8AC3E}">
        <p14:creationId xmlns:p14="http://schemas.microsoft.com/office/powerpoint/2010/main" val="1722849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56CF8-5681-484C-8F77-1901D860B037}"/>
              </a:ext>
            </a:extLst>
          </p:cNvPr>
          <p:cNvSpPr>
            <a:spLocks noGrp="1"/>
          </p:cNvSpPr>
          <p:nvPr>
            <p:ph type="title"/>
          </p:nvPr>
        </p:nvSpPr>
        <p:spPr>
          <a:xfrm>
            <a:off x="324465" y="365126"/>
            <a:ext cx="11029336" cy="1257198"/>
          </a:xfrm>
        </p:spPr>
        <p:txBody>
          <a:bodyPr>
            <a:normAutofit fontScale="90000"/>
          </a:bodyPr>
          <a:lstStyle/>
          <a:p>
            <a:pPr algn="ctr"/>
            <a:r>
              <a:rPr lang="en-GB" b="1" dirty="0">
                <a:solidFill>
                  <a:schemeClr val="tx1"/>
                </a:solidFill>
              </a:rPr>
              <a:t>The Discussion </a:t>
            </a:r>
            <a:br>
              <a:rPr lang="en-GB" b="1" dirty="0">
                <a:solidFill>
                  <a:schemeClr val="tx1"/>
                </a:solidFill>
              </a:rPr>
            </a:br>
            <a:r>
              <a:rPr lang="en-GB" b="1" dirty="0">
                <a:solidFill>
                  <a:schemeClr val="tx1"/>
                </a:solidFill>
              </a:rPr>
              <a:t>A Practical Demonstration</a:t>
            </a:r>
          </a:p>
        </p:txBody>
      </p:sp>
      <p:sp>
        <p:nvSpPr>
          <p:cNvPr id="6" name="Content Placeholder 13">
            <a:extLst>
              <a:ext uri="{FF2B5EF4-FFF2-40B4-BE49-F238E27FC236}">
                <a16:creationId xmlns:a16="http://schemas.microsoft.com/office/drawing/2014/main" id="{ED28420F-D92A-4BC9-B579-DF004D4278B1}"/>
              </a:ext>
            </a:extLst>
          </p:cNvPr>
          <p:cNvSpPr>
            <a:spLocks noGrp="1"/>
          </p:cNvSpPr>
          <p:nvPr>
            <p:ph idx="1"/>
          </p:nvPr>
        </p:nvSpPr>
        <p:spPr>
          <a:xfrm>
            <a:off x="678426" y="2212258"/>
            <a:ext cx="10675374" cy="3480620"/>
          </a:xfrm>
        </p:spPr>
        <p:txBody>
          <a:bodyPr>
            <a:normAutofit/>
          </a:bodyPr>
          <a:lstStyle/>
          <a:p>
            <a:pPr lvl="0"/>
            <a:r>
              <a:rPr lang="en-GB" sz="4400" dirty="0"/>
              <a:t>A further insight and discussion/explanation of an aspect of </a:t>
            </a:r>
            <a:r>
              <a:rPr lang="en-GB" sz="4400" b="1" dirty="0"/>
              <a:t>Performance and Discussion </a:t>
            </a:r>
          </a:p>
          <a:p>
            <a:pPr lvl="0"/>
            <a:r>
              <a:rPr lang="en-GB" sz="4400" dirty="0"/>
              <a:t>Tyler - Vocalist</a:t>
            </a:r>
          </a:p>
          <a:p>
            <a:pPr lvl="0"/>
            <a:r>
              <a:rPr lang="en-GB" sz="4400" dirty="0"/>
              <a:t>Ian </a:t>
            </a:r>
            <a:r>
              <a:rPr lang="en-GB" sz="4400" dirty="0" err="1"/>
              <a:t>Dugoid</a:t>
            </a:r>
            <a:r>
              <a:rPr lang="en-GB" sz="4400" dirty="0"/>
              <a:t> – Piano Accompaniment</a:t>
            </a:r>
          </a:p>
          <a:p>
            <a:pPr lvl="2"/>
            <a:endParaRPr lang="en-US" dirty="0"/>
          </a:p>
        </p:txBody>
      </p:sp>
    </p:spTree>
    <p:extLst>
      <p:ext uri="{BB962C8B-B14F-4D97-AF65-F5344CB8AC3E}">
        <p14:creationId xmlns:p14="http://schemas.microsoft.com/office/powerpoint/2010/main" val="1665095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0809-A243-4D0C-B0E0-8C5DA2E57051}"/>
              </a:ext>
            </a:extLst>
          </p:cNvPr>
          <p:cNvSpPr>
            <a:spLocks noGrp="1"/>
          </p:cNvSpPr>
          <p:nvPr>
            <p:ph type="title"/>
          </p:nvPr>
        </p:nvSpPr>
        <p:spPr>
          <a:xfrm>
            <a:off x="589935" y="530942"/>
            <a:ext cx="11002297" cy="884904"/>
          </a:xfrm>
        </p:spPr>
        <p:txBody>
          <a:bodyPr>
            <a:normAutofit fontScale="90000"/>
          </a:bodyPr>
          <a:lstStyle/>
          <a:p>
            <a:br>
              <a:rPr lang="en-GB" sz="4000" b="1" dirty="0">
                <a:solidFill>
                  <a:schemeClr val="tx1"/>
                </a:solidFill>
              </a:rPr>
            </a:br>
            <a:r>
              <a:rPr lang="en-GB" sz="4000" b="1" dirty="0">
                <a:solidFill>
                  <a:schemeClr val="tx1"/>
                </a:solidFill>
              </a:rPr>
              <a:t>Discuss with the examiner any of the following: </a:t>
            </a:r>
            <a:br>
              <a:rPr lang="en-GB" dirty="0"/>
            </a:br>
            <a:endParaRPr lang="en-GB" dirty="0"/>
          </a:p>
        </p:txBody>
      </p:sp>
      <p:sp>
        <p:nvSpPr>
          <p:cNvPr id="3" name="Content Placeholder 2">
            <a:extLst>
              <a:ext uri="{FF2B5EF4-FFF2-40B4-BE49-F238E27FC236}">
                <a16:creationId xmlns:a16="http://schemas.microsoft.com/office/drawing/2014/main" id="{33BA7D2D-54F3-4D4B-9B48-E496CE0F3494}"/>
              </a:ext>
            </a:extLst>
          </p:cNvPr>
          <p:cNvSpPr>
            <a:spLocks noGrp="1"/>
          </p:cNvSpPr>
          <p:nvPr>
            <p:ph idx="1"/>
          </p:nvPr>
        </p:nvSpPr>
        <p:spPr>
          <a:xfrm>
            <a:off x="589935" y="1564640"/>
            <a:ext cx="10687665" cy="4612640"/>
          </a:xfrm>
        </p:spPr>
        <p:txBody>
          <a:bodyPr>
            <a:normAutofit fontScale="92500" lnSpcReduction="20000"/>
          </a:bodyPr>
          <a:lstStyle/>
          <a:p>
            <a:pPr marL="0" indent="0">
              <a:buNone/>
            </a:pPr>
            <a:r>
              <a:rPr lang="en-GB" sz="3200" dirty="0"/>
              <a:t>• the vocal and dramatic skills and techniques employed to perform the songs; </a:t>
            </a:r>
          </a:p>
          <a:p>
            <a:pPr marL="0" indent="0">
              <a:buNone/>
            </a:pPr>
            <a:r>
              <a:rPr lang="en-GB" sz="3200" dirty="0"/>
              <a:t>• how the songs and spoken libretto were learnt and prepared for performance, including   any problems and how these were overcome; </a:t>
            </a:r>
          </a:p>
          <a:p>
            <a:pPr marL="0" indent="0">
              <a:buNone/>
            </a:pPr>
            <a:r>
              <a:rPr lang="en-GB" sz="3200" b="1" i="1" dirty="0"/>
              <a:t>• </a:t>
            </a:r>
            <a:r>
              <a:rPr lang="en-GB" sz="3200" b="1" i="1" dirty="0">
                <a:solidFill>
                  <a:srgbClr val="FF0000"/>
                </a:solidFill>
              </a:rPr>
              <a:t>a critical evaluation of the candidate’s performance, including aspects of the performance which went well, and aspects which could have been improved; </a:t>
            </a:r>
            <a:endParaRPr lang="en-GB" sz="3200" dirty="0">
              <a:solidFill>
                <a:srgbClr val="FF0000"/>
              </a:solidFill>
            </a:endParaRPr>
          </a:p>
          <a:p>
            <a:pPr marL="0" indent="0">
              <a:buNone/>
            </a:pPr>
            <a:r>
              <a:rPr lang="en-GB" sz="3200" b="1" i="1" dirty="0">
                <a:solidFill>
                  <a:srgbClr val="FF0000"/>
                </a:solidFill>
              </a:rPr>
              <a:t>• wider background knowledge of musical theatre, particularly in relation to the programme performed; </a:t>
            </a:r>
            <a:endParaRPr lang="en-GB" sz="3200" dirty="0">
              <a:solidFill>
                <a:srgbClr val="FF0000"/>
              </a:solidFill>
            </a:endParaRPr>
          </a:p>
          <a:p>
            <a:pPr marL="0" indent="0">
              <a:buNone/>
            </a:pPr>
            <a:r>
              <a:rPr lang="en-GB" sz="3200" dirty="0"/>
              <a:t>• a thorough understanding of relevant vocal and dramatic techniques, stagecraft, and   performance skills. </a:t>
            </a:r>
          </a:p>
          <a:p>
            <a:endParaRPr lang="en-GB" dirty="0"/>
          </a:p>
        </p:txBody>
      </p:sp>
    </p:spTree>
    <p:extLst>
      <p:ext uri="{BB962C8B-B14F-4D97-AF65-F5344CB8AC3E}">
        <p14:creationId xmlns:p14="http://schemas.microsoft.com/office/powerpoint/2010/main" val="1789045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3937000"/>
          </a:xfrm>
        </p:spPr>
        <p:txBody>
          <a:bodyPr>
            <a:noAutofit/>
          </a:bodyPr>
          <a:lstStyle/>
          <a:p>
            <a:r>
              <a:rPr lang="en-GB" i="1" dirty="0">
                <a:solidFill>
                  <a:schemeClr val="tx1"/>
                </a:solidFill>
              </a:rPr>
              <a:t>“Any inherited system, good for its time, when held to after its day, hampers social progress.”  </a:t>
            </a:r>
            <a:endParaRPr lang="en-US" sz="2400" i="1" dirty="0">
              <a:solidFill>
                <a:schemeClr val="tx1"/>
              </a:solidFill>
            </a:endParaRPr>
          </a:p>
        </p:txBody>
      </p:sp>
      <p:sp>
        <p:nvSpPr>
          <p:cNvPr id="6" name="Rectangle 5">
            <a:extLst>
              <a:ext uri="{FF2B5EF4-FFF2-40B4-BE49-F238E27FC236}">
                <a16:creationId xmlns:a16="http://schemas.microsoft.com/office/drawing/2014/main" id="{1EA9405B-4EF5-42A2-B244-594D9650131F}"/>
              </a:ext>
            </a:extLst>
          </p:cNvPr>
          <p:cNvSpPr/>
          <p:nvPr/>
        </p:nvSpPr>
        <p:spPr>
          <a:xfrm>
            <a:off x="6560738" y="5231417"/>
            <a:ext cx="3799840" cy="646331"/>
          </a:xfrm>
          <a:prstGeom prst="rect">
            <a:avLst/>
          </a:prstGeom>
        </p:spPr>
        <p:txBody>
          <a:bodyPr wrap="square">
            <a:spAutoFit/>
          </a:bodyPr>
          <a:lstStyle/>
          <a:p>
            <a:pPr algn="r"/>
            <a:r>
              <a:rPr lang="en-GB" sz="3600" dirty="0"/>
              <a:t>[Bobbitt, 1918: 1]. </a:t>
            </a:r>
          </a:p>
        </p:txBody>
      </p:sp>
    </p:spTree>
    <p:extLst>
      <p:ext uri="{BB962C8B-B14F-4D97-AF65-F5344CB8AC3E}">
        <p14:creationId xmlns:p14="http://schemas.microsoft.com/office/powerpoint/2010/main" val="2222477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56CF8-5681-484C-8F77-1901D860B037}"/>
              </a:ext>
            </a:extLst>
          </p:cNvPr>
          <p:cNvSpPr>
            <a:spLocks noGrp="1"/>
          </p:cNvSpPr>
          <p:nvPr>
            <p:ph type="ctrTitle"/>
          </p:nvPr>
        </p:nvSpPr>
        <p:spPr>
          <a:xfrm>
            <a:off x="737419" y="1041400"/>
            <a:ext cx="10589342" cy="2675194"/>
          </a:xfrm>
        </p:spPr>
        <p:txBody>
          <a:bodyPr>
            <a:normAutofit/>
          </a:bodyPr>
          <a:lstStyle/>
          <a:p>
            <a:pPr algn="ctr"/>
            <a:br>
              <a:rPr lang="en-GB" b="1" dirty="0">
                <a:solidFill>
                  <a:schemeClr val="tx1"/>
                </a:solidFill>
              </a:rPr>
            </a:br>
            <a:r>
              <a:rPr lang="en-GB" b="1" dirty="0">
                <a:solidFill>
                  <a:schemeClr val="tx1"/>
                </a:solidFill>
              </a:rPr>
              <a:t>CONCLUDING COMMENTS</a:t>
            </a:r>
          </a:p>
        </p:txBody>
      </p:sp>
    </p:spTree>
    <p:extLst>
      <p:ext uri="{BB962C8B-B14F-4D97-AF65-F5344CB8AC3E}">
        <p14:creationId xmlns:p14="http://schemas.microsoft.com/office/powerpoint/2010/main" val="83123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62BFC3E-B6C2-42ED-9CBE-0A545EDFBD35}"/>
              </a:ext>
            </a:extLst>
          </p:cNvPr>
          <p:cNvSpPr>
            <a:spLocks noGrp="1"/>
          </p:cNvSpPr>
          <p:nvPr>
            <p:ph type="subTitle" idx="1"/>
          </p:nvPr>
        </p:nvSpPr>
        <p:spPr>
          <a:xfrm>
            <a:off x="678426" y="1584960"/>
            <a:ext cx="10913806" cy="2885440"/>
          </a:xfrm>
        </p:spPr>
        <p:txBody>
          <a:bodyPr>
            <a:normAutofit/>
          </a:bodyPr>
          <a:lstStyle/>
          <a:p>
            <a:endParaRPr lang="en-GB" sz="6600" dirty="0"/>
          </a:p>
          <a:p>
            <a:r>
              <a:rPr lang="en-GB" sz="6600" b="1" i="1" dirty="0">
                <a:solidFill>
                  <a:schemeClr val="accent5"/>
                </a:solidFill>
              </a:rPr>
              <a:t>A TIME FOR QUESTIONS!</a:t>
            </a:r>
          </a:p>
        </p:txBody>
      </p:sp>
    </p:spTree>
    <p:extLst>
      <p:ext uri="{BB962C8B-B14F-4D97-AF65-F5344CB8AC3E}">
        <p14:creationId xmlns:p14="http://schemas.microsoft.com/office/powerpoint/2010/main" val="368462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365125"/>
            <a:ext cx="6901180" cy="1325563"/>
          </a:xfrm>
        </p:spPr>
        <p:txBody>
          <a:bodyPr>
            <a:normAutofit/>
          </a:bodyPr>
          <a:lstStyle/>
          <a:p>
            <a:pPr algn="ctr"/>
            <a:r>
              <a:rPr lang="en-US" sz="4800" b="1" dirty="0">
                <a:solidFill>
                  <a:schemeClr val="tx1"/>
                </a:solidFill>
              </a:rPr>
              <a:t>Three Questions</a:t>
            </a:r>
          </a:p>
        </p:txBody>
      </p:sp>
      <p:sp>
        <p:nvSpPr>
          <p:cNvPr id="14" name="Content Placeholder 13"/>
          <p:cNvSpPr>
            <a:spLocks noGrp="1"/>
          </p:cNvSpPr>
          <p:nvPr>
            <p:ph idx="1"/>
          </p:nvPr>
        </p:nvSpPr>
        <p:spPr>
          <a:xfrm>
            <a:off x="1562100" y="1825625"/>
            <a:ext cx="9791700" cy="3955743"/>
          </a:xfrm>
        </p:spPr>
        <p:txBody>
          <a:bodyPr>
            <a:normAutofit fontScale="92500" lnSpcReduction="10000"/>
          </a:bodyPr>
          <a:lstStyle/>
          <a:p>
            <a:pPr lvl="0"/>
            <a:r>
              <a:rPr lang="en-GB" sz="5400" b="1" dirty="0">
                <a:solidFill>
                  <a:srgbClr val="00B0F0"/>
                </a:solidFill>
              </a:rPr>
              <a:t>WHAT</a:t>
            </a:r>
            <a:r>
              <a:rPr lang="en-GB" dirty="0"/>
              <a:t> as teachers do we possess that contributes to this assessment process? </a:t>
            </a:r>
          </a:p>
          <a:p>
            <a:pPr marL="0" lvl="0" indent="0">
              <a:buNone/>
            </a:pPr>
            <a:endParaRPr lang="en-GB" dirty="0"/>
          </a:p>
          <a:p>
            <a:r>
              <a:rPr lang="en-GB" sz="5400" b="1" dirty="0">
                <a:solidFill>
                  <a:srgbClr val="00B0F0"/>
                </a:solidFill>
              </a:rPr>
              <a:t>HOW</a:t>
            </a:r>
            <a:r>
              <a:rPr lang="en-GB" dirty="0">
                <a:solidFill>
                  <a:srgbClr val="00B0F0"/>
                </a:solidFill>
              </a:rPr>
              <a:t> </a:t>
            </a:r>
            <a:r>
              <a:rPr lang="en-GB" dirty="0"/>
              <a:t>do we go about achieving and securing the goals of the graded examination? </a:t>
            </a:r>
          </a:p>
          <a:p>
            <a:pPr marL="0" indent="0">
              <a:buNone/>
            </a:pPr>
            <a:endParaRPr lang="en-GB" dirty="0"/>
          </a:p>
          <a:p>
            <a:r>
              <a:rPr lang="en-GB" sz="5400" b="1" dirty="0">
                <a:solidFill>
                  <a:srgbClr val="00B0F0"/>
                </a:solidFill>
              </a:rPr>
              <a:t>WHY</a:t>
            </a:r>
            <a:r>
              <a:rPr lang="en-GB" dirty="0"/>
              <a:t> do we teach or examine?  </a:t>
            </a:r>
          </a:p>
          <a:p>
            <a:endParaRPr lang="en-GB" dirty="0"/>
          </a:p>
          <a:p>
            <a:pPr lvl="2"/>
            <a:endParaRPr lang="en-US" dirty="0"/>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 calcmode="lin" valueType="num">
                                      <p:cBhvr additive="base">
                                        <p:cTn id="14"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anim calcmode="lin" valueType="num">
                                      <p:cBhvr additive="base">
                                        <p:cTn id="20"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4">
                                            <p:txEl>
                                              <p:pRg st="4" end="4"/>
                                            </p:txEl>
                                          </p:spTgt>
                                        </p:tgtEl>
                                        <p:attrNameLst>
                                          <p:attrName>style.visibility</p:attrName>
                                        </p:attrNameLst>
                                      </p:cBhvr>
                                      <p:to>
                                        <p:strVal val="visible"/>
                                      </p:to>
                                    </p:set>
                                    <p:anim calcmode="lin" valueType="num">
                                      <p:cBhvr additive="base">
                                        <p:cTn id="26"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94271"/>
            <a:ext cx="9144000" cy="3185652"/>
          </a:xfrm>
        </p:spPr>
        <p:txBody>
          <a:bodyPr>
            <a:noAutofit/>
          </a:bodyPr>
          <a:lstStyle/>
          <a:p>
            <a:r>
              <a:rPr lang="en-GB" b="1" i="1" dirty="0">
                <a:solidFill>
                  <a:schemeClr val="tx1"/>
                </a:solidFill>
              </a:rPr>
              <a:t>IS THE ART OF DISCUSSION IMPORTANT?</a:t>
            </a:r>
            <a:br>
              <a:rPr lang="en-GB" b="1" i="1" dirty="0">
                <a:solidFill>
                  <a:schemeClr val="tx1"/>
                </a:solidFill>
              </a:rPr>
            </a:br>
            <a:r>
              <a:rPr lang="en-GB" b="1" i="1" dirty="0">
                <a:solidFill>
                  <a:schemeClr val="tx1"/>
                </a:solidFill>
              </a:rPr>
              <a:t>  </a:t>
            </a:r>
            <a:endParaRPr lang="en-US" b="1" i="1" dirty="0">
              <a:solidFill>
                <a:schemeClr val="tx1"/>
              </a:solidFill>
            </a:endParaRPr>
          </a:p>
        </p:txBody>
      </p:sp>
    </p:spTree>
    <p:extLst>
      <p:ext uri="{BB962C8B-B14F-4D97-AF65-F5344CB8AC3E}">
        <p14:creationId xmlns:p14="http://schemas.microsoft.com/office/powerpoint/2010/main" val="23080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825909"/>
            <a:ext cx="6901180" cy="1356851"/>
          </a:xfrm>
        </p:spPr>
        <p:txBody>
          <a:bodyPr>
            <a:normAutofit/>
          </a:bodyPr>
          <a:lstStyle/>
          <a:p>
            <a:pPr algn="ctr"/>
            <a:r>
              <a:rPr lang="en-US" sz="4800" b="1" dirty="0">
                <a:solidFill>
                  <a:schemeClr val="tx1"/>
                </a:solidFill>
              </a:rPr>
              <a:t>Qualities of Learning</a:t>
            </a:r>
          </a:p>
        </p:txBody>
      </p:sp>
      <p:sp>
        <p:nvSpPr>
          <p:cNvPr id="14" name="Content Placeholder 13"/>
          <p:cNvSpPr>
            <a:spLocks noGrp="1"/>
          </p:cNvSpPr>
          <p:nvPr>
            <p:ph idx="1"/>
          </p:nvPr>
        </p:nvSpPr>
        <p:spPr>
          <a:xfrm>
            <a:off x="1562100" y="2448232"/>
            <a:ext cx="9791700" cy="3333136"/>
          </a:xfrm>
        </p:spPr>
        <p:txBody>
          <a:bodyPr>
            <a:normAutofit/>
          </a:bodyPr>
          <a:lstStyle/>
          <a:p>
            <a:pPr lvl="0"/>
            <a:r>
              <a:rPr lang="en-GB" sz="5400" b="1" dirty="0"/>
              <a:t>Shallow Approach</a:t>
            </a:r>
            <a:endParaRPr lang="en-GB" dirty="0"/>
          </a:p>
          <a:p>
            <a:pPr marL="0" lvl="0" indent="0">
              <a:buNone/>
            </a:pPr>
            <a:endParaRPr lang="en-GB" dirty="0"/>
          </a:p>
          <a:p>
            <a:r>
              <a:rPr lang="en-GB" sz="5400" b="1" dirty="0"/>
              <a:t>Deep Approach</a:t>
            </a:r>
            <a:endParaRPr lang="en-GB" dirty="0"/>
          </a:p>
          <a:p>
            <a:pPr marL="0" indent="0">
              <a:buNone/>
            </a:pPr>
            <a:endParaRPr lang="en-GB" dirty="0"/>
          </a:p>
          <a:p>
            <a:endParaRPr lang="en-GB" dirty="0"/>
          </a:p>
          <a:p>
            <a:pPr lvl="2"/>
            <a:endParaRPr lang="en-US" dirty="0"/>
          </a:p>
        </p:txBody>
      </p:sp>
    </p:spTree>
    <p:extLst>
      <p:ext uri="{BB962C8B-B14F-4D97-AF65-F5344CB8AC3E}">
        <p14:creationId xmlns:p14="http://schemas.microsoft.com/office/powerpoint/2010/main" val="2260077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 calcmode="lin" valueType="num">
                                      <p:cBhvr additive="base">
                                        <p:cTn id="14"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anim calcmode="lin" valueType="num">
                                      <p:cBhvr additive="base">
                                        <p:cTn id="20"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3235632"/>
          </a:xfrm>
        </p:spPr>
        <p:txBody>
          <a:bodyPr>
            <a:noAutofit/>
          </a:bodyPr>
          <a:lstStyle/>
          <a:p>
            <a:r>
              <a:rPr lang="en-GB" b="1" dirty="0">
                <a:solidFill>
                  <a:schemeClr val="tx1"/>
                </a:solidFill>
              </a:rPr>
              <a:t>HOW DO WE PREPARE STUDENTS FOR DISCUSSION? </a:t>
            </a:r>
          </a:p>
        </p:txBody>
      </p:sp>
      <p:sp>
        <p:nvSpPr>
          <p:cNvPr id="3" name="Subtitle 2"/>
          <p:cNvSpPr>
            <a:spLocks noGrp="1"/>
          </p:cNvSpPr>
          <p:nvPr>
            <p:ph type="subTitle" idx="1"/>
          </p:nvPr>
        </p:nvSpPr>
        <p:spPr>
          <a:xfrm>
            <a:off x="1524000" y="4601496"/>
            <a:ext cx="9144000" cy="1032387"/>
          </a:xfrm>
        </p:spPr>
        <p:txBody>
          <a:bodyPr>
            <a:normAutofit/>
          </a:bodyPr>
          <a:lstStyle/>
          <a:p>
            <a:r>
              <a:rPr lang="en-US" sz="4400" b="1" i="1" dirty="0"/>
              <a:t>Being available…</a:t>
            </a:r>
          </a:p>
        </p:txBody>
      </p:sp>
    </p:spTree>
    <p:extLst>
      <p:ext uri="{BB962C8B-B14F-4D97-AF65-F5344CB8AC3E}">
        <p14:creationId xmlns:p14="http://schemas.microsoft.com/office/powerpoint/2010/main" val="347531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365125"/>
            <a:ext cx="6901180" cy="1325563"/>
          </a:xfrm>
        </p:spPr>
        <p:txBody>
          <a:bodyPr>
            <a:normAutofit fontScale="90000"/>
          </a:bodyPr>
          <a:lstStyle/>
          <a:p>
            <a:pPr algn="ctr"/>
            <a:r>
              <a:rPr lang="en-GB" dirty="0"/>
              <a:t>The tutor who is SECURE will:</a:t>
            </a:r>
            <a:endParaRPr lang="en-US" sz="4800" b="1" dirty="0">
              <a:solidFill>
                <a:schemeClr val="tx1"/>
              </a:solidFill>
            </a:endParaRPr>
          </a:p>
        </p:txBody>
      </p:sp>
      <p:sp>
        <p:nvSpPr>
          <p:cNvPr id="14" name="Content Placeholder 13"/>
          <p:cNvSpPr>
            <a:spLocks noGrp="1"/>
          </p:cNvSpPr>
          <p:nvPr>
            <p:ph idx="1"/>
          </p:nvPr>
        </p:nvSpPr>
        <p:spPr>
          <a:xfrm>
            <a:off x="589935" y="1474839"/>
            <a:ext cx="11238271" cy="4306529"/>
          </a:xfrm>
        </p:spPr>
        <p:txBody>
          <a:bodyPr>
            <a:normAutofit lnSpcReduction="10000"/>
          </a:bodyPr>
          <a:lstStyle/>
          <a:p>
            <a:pPr lvl="0"/>
            <a:r>
              <a:rPr lang="en-GB" dirty="0"/>
              <a:t>identify care by always requesting information from the student regarding their progress before the lesson begins</a:t>
            </a:r>
          </a:p>
          <a:p>
            <a:r>
              <a:rPr lang="en-GB" dirty="0"/>
              <a:t>recognise issues within the performance and find strategies that will enable the student to develop a different way of considering the score</a:t>
            </a:r>
          </a:p>
          <a:p>
            <a:r>
              <a:rPr lang="en-GB" dirty="0"/>
              <a:t>recognise emotional and physical conditions within the student that appear to interfere with the development within the session</a:t>
            </a:r>
          </a:p>
          <a:p>
            <a:r>
              <a:rPr lang="en-GB" dirty="0"/>
              <a:t>identify different performance strategies to achieve different responses to the music</a:t>
            </a:r>
          </a:p>
          <a:p>
            <a:r>
              <a:rPr lang="en-GB" dirty="0"/>
              <a:t>ensure reliability in delivery of sessions and be consistent in all aspects of the teaching e.g. good mood – bad mood.</a:t>
            </a:r>
          </a:p>
          <a:p>
            <a:pPr lvl="2"/>
            <a:endParaRPr lang="en-US" dirty="0"/>
          </a:p>
        </p:txBody>
      </p:sp>
    </p:spTree>
    <p:extLst>
      <p:ext uri="{BB962C8B-B14F-4D97-AF65-F5344CB8AC3E}">
        <p14:creationId xmlns:p14="http://schemas.microsoft.com/office/powerpoint/2010/main" val="2176933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365125"/>
            <a:ext cx="7586816" cy="1325563"/>
          </a:xfrm>
        </p:spPr>
        <p:txBody>
          <a:bodyPr>
            <a:normAutofit fontScale="90000"/>
          </a:bodyPr>
          <a:lstStyle/>
          <a:p>
            <a:pPr algn="ctr"/>
            <a:r>
              <a:rPr lang="en-GB" dirty="0"/>
              <a:t>The tutor who is INSECURE will:</a:t>
            </a:r>
            <a:endParaRPr lang="en-US" sz="4800" b="1" dirty="0">
              <a:solidFill>
                <a:schemeClr val="tx1"/>
              </a:solidFill>
            </a:endParaRPr>
          </a:p>
        </p:txBody>
      </p:sp>
      <p:sp>
        <p:nvSpPr>
          <p:cNvPr id="14" name="Content Placeholder 13"/>
          <p:cNvSpPr>
            <a:spLocks noGrp="1"/>
          </p:cNvSpPr>
          <p:nvPr>
            <p:ph idx="1"/>
          </p:nvPr>
        </p:nvSpPr>
        <p:spPr>
          <a:xfrm>
            <a:off x="589935" y="1474839"/>
            <a:ext cx="11238271" cy="4306529"/>
          </a:xfrm>
        </p:spPr>
        <p:txBody>
          <a:bodyPr>
            <a:normAutofit/>
          </a:bodyPr>
          <a:lstStyle/>
          <a:p>
            <a:pPr lvl="0"/>
            <a:r>
              <a:rPr lang="en-GB" dirty="0"/>
              <a:t>be more removed from the student in terms of personal needs and status</a:t>
            </a:r>
          </a:p>
          <a:p>
            <a:pPr lvl="0"/>
            <a:r>
              <a:rPr lang="en-GB" dirty="0"/>
              <a:t>retain a disciplined approach to the task in hand and so this will sometimes require more time before the result is finally achieved</a:t>
            </a:r>
          </a:p>
          <a:p>
            <a:pPr lvl="0"/>
            <a:r>
              <a:rPr lang="en-GB" dirty="0"/>
              <a:t>suggest different exercises that will overcome the technical difficulties. </a:t>
            </a:r>
          </a:p>
          <a:p>
            <a:pPr lvl="0"/>
            <a:r>
              <a:rPr lang="en-GB" dirty="0"/>
              <a:t>identify a lack of tolerance to the problem </a:t>
            </a:r>
          </a:p>
          <a:p>
            <a:pPr lvl="0"/>
            <a:r>
              <a:rPr lang="en-GB" dirty="0"/>
              <a:t>not be ready to commit to the time of the next session, sort it out later </a:t>
            </a:r>
            <a:endParaRPr lang="en-US" dirty="0"/>
          </a:p>
        </p:txBody>
      </p:sp>
    </p:spTree>
    <p:extLst>
      <p:ext uri="{BB962C8B-B14F-4D97-AF65-F5344CB8AC3E}">
        <p14:creationId xmlns:p14="http://schemas.microsoft.com/office/powerpoint/2010/main" val="64773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
                                        <p:tgtEl>
                                          <p:spTgt spid="13"/>
                                        </p:tgtEl>
                                      </p:cBhvr>
                                    </p:animEffect>
                                    <p:anim calcmode="lin" valueType="num">
                                      <p:cBhvr>
                                        <p:cTn id="8" dur="100" fill="hold"/>
                                        <p:tgtEl>
                                          <p:spTgt spid="13"/>
                                        </p:tgtEl>
                                        <p:attrNameLst>
                                          <p:attrName>ppt_x</p:attrName>
                                        </p:attrNameLst>
                                      </p:cBhvr>
                                      <p:tavLst>
                                        <p:tav tm="0">
                                          <p:val>
                                            <p:strVal val="#ppt_x"/>
                                          </p:val>
                                        </p:tav>
                                        <p:tav tm="100000">
                                          <p:val>
                                            <p:strVal val="#ppt_x"/>
                                          </p:val>
                                        </p:tav>
                                      </p:tavLst>
                                    </p:anim>
                                    <p:anim calcmode="lin" valueType="num">
                                      <p:cBhvr>
                                        <p:cTn id="9" dur="1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uiExpand="1" build="p"/>
    </p:bldLst>
  </p:timing>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E8493412-85DD-4641-9E8A-937B29FD6AA2}" vid="{77E91E09-5010-404D-ADF4-B79FA46D72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DD01B8-816B-49B7-8C81-03AB51D87C54}">
  <ds:schemaRefs>
    <ds:schemaRef ds:uri="http://purl.org/dc/elements/1.1/"/>
    <ds:schemaRef ds:uri="http://schemas.openxmlformats.org/package/2006/metadata/core-properties"/>
    <ds:schemaRef ds:uri="a4f35948-e619-41b3-aa29-22878b09cfd2"/>
    <ds:schemaRef ds:uri="http://schemas.microsoft.com/office/infopath/2007/PartnerControls"/>
    <ds:schemaRef ds:uri="http://www.w3.org/XML/1998/namespace"/>
    <ds:schemaRef ds:uri="http://purl.org/dc/terms/"/>
    <ds:schemaRef ds:uri="http://schemas.microsoft.com/office/2006/metadata/properties"/>
    <ds:schemaRef ds:uri="http://schemas.microsoft.com/office/2006/documentManagement/types"/>
    <ds:schemaRef ds:uri="40262f94-9f35-4ac3-9a90-690165a166b7"/>
    <ds:schemaRef ds:uri="http://purl.org/dc/dcmitype/"/>
  </ds:schemaRefs>
</ds:datastoreItem>
</file>

<file path=customXml/itemProps2.xml><?xml version="1.0" encoding="utf-8"?>
<ds:datastoreItem xmlns:ds="http://schemas.openxmlformats.org/officeDocument/2006/customXml" ds:itemID="{6253D857-4181-4777-8893-6E45A690F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24FD56-CE1B-42FC-9E83-BFBF160724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309</TotalTime>
  <Words>1233</Words>
  <Application>Microsoft Office PowerPoint</Application>
  <PresentationFormat>Widescreen</PresentationFormat>
  <Paragraphs>113</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Cambria</vt:lpstr>
      <vt:lpstr>Times New Roman</vt:lpstr>
      <vt:lpstr>Cloud skipper design template</vt:lpstr>
      <vt:lpstr>LCM CONFERENCE 2017</vt:lpstr>
      <vt:lpstr>When does teaching stop and learning begin?</vt:lpstr>
      <vt:lpstr>“Any inherited system, good for its time, when held to after its day, hampers social progress.”  </vt:lpstr>
      <vt:lpstr>Three Questions</vt:lpstr>
      <vt:lpstr>IS THE ART OF DISCUSSION IMPORTANT?   </vt:lpstr>
      <vt:lpstr>Qualities of Learning</vt:lpstr>
      <vt:lpstr>HOW DO WE PREPARE STUDENTS FOR DISCUSSION? </vt:lpstr>
      <vt:lpstr>The tutor who is SECURE will:</vt:lpstr>
      <vt:lpstr>The tutor who is INSECURE will:</vt:lpstr>
      <vt:lpstr>The student who is SECURE will:</vt:lpstr>
      <vt:lpstr>The student who is INSECURE will:</vt:lpstr>
      <vt:lpstr>Teaching and examining is a performance art! </vt:lpstr>
      <vt:lpstr>Dead Poets Society</vt:lpstr>
      <vt:lpstr>Bohemian Rhapsody</vt:lpstr>
      <vt:lpstr>PowerPoint Presentation</vt:lpstr>
      <vt:lpstr>The value of discussion</vt:lpstr>
      <vt:lpstr>Points for us to consider:</vt:lpstr>
      <vt:lpstr>PowerPoint Presentation</vt:lpstr>
      <vt:lpstr>PowerPoint Presentation</vt:lpstr>
      <vt:lpstr>IDOLATRY, ADULATORY AND METHODOLATORY – WHAT STUDENTS MIGHT FACE IN THE FUTURE.  </vt:lpstr>
      <vt:lpstr>THE DISCUSSION FROM AN EXAMINER’S PERSPECTIVE</vt:lpstr>
      <vt:lpstr>Examiner’s Perspective</vt:lpstr>
      <vt:lpstr>What should we, as teachers do…?</vt:lpstr>
      <vt:lpstr>Examples of teaching approaches</vt:lpstr>
      <vt:lpstr>A Typical Lesson Structure</vt:lpstr>
      <vt:lpstr>Extract from Research</vt:lpstr>
      <vt:lpstr>CONCLUSIONS DRAWN FROM RECENT RESEARCH</vt:lpstr>
      <vt:lpstr>The Discussion  A Practical Demonstration</vt:lpstr>
      <vt:lpstr> Discuss with the examiner any of the following:  </vt:lpstr>
      <vt:lpstr> CONCLUDING COMMENTS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LCM EDUCATION CONFERENCE 2017</dc:title>
  <dc:creator>David Henson</dc:creator>
  <cp:lastModifiedBy>David Henson</cp:lastModifiedBy>
  <cp:revision>32</cp:revision>
  <dcterms:created xsi:type="dcterms:W3CDTF">2017-09-28T06:41:17Z</dcterms:created>
  <dcterms:modified xsi:type="dcterms:W3CDTF">2017-09-30T19:59:17Z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