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262" r:id="rId4"/>
    <p:sldId id="263" r:id="rId5"/>
    <p:sldId id="267" r:id="rId6"/>
    <p:sldId id="272" r:id="rId7"/>
    <p:sldId id="257" r:id="rId8"/>
    <p:sldId id="265" r:id="rId9"/>
    <p:sldId id="264" r:id="rId10"/>
    <p:sldId id="271" r:id="rId11"/>
    <p:sldId id="266" r:id="rId12"/>
    <p:sldId id="268" r:id="rId13"/>
    <p:sldId id="273" r:id="rId14"/>
    <p:sldId id="258" r:id="rId15"/>
    <p:sldId id="270" r:id="rId16"/>
    <p:sldId id="274" r:id="rId17"/>
    <p:sldId id="275" r:id="rId18"/>
    <p:sldId id="276" r:id="rId19"/>
    <p:sldId id="277" r:id="rId20"/>
    <p:sldId id="26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16" autoAdjust="0"/>
    <p:restoredTop sz="94660"/>
  </p:normalViewPr>
  <p:slideViewPr>
    <p:cSldViewPr snapToGrid="0">
      <p:cViewPr varScale="1">
        <p:scale>
          <a:sx n="65" d="100"/>
          <a:sy n="65" d="100"/>
        </p:scale>
        <p:origin x="5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MYCLOUDCOCOON\viktoria\Viktoria_HP-Pavillon\Documents\PhD\EDU908\Data_Analysis\Data_Analysis_2017-08-2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047478569220836"/>
          <c:y val="0.12592715535313398"/>
          <c:w val="0.84220551161518975"/>
          <c:h val="0.68555428454478029"/>
        </c:manualLayout>
      </c:layout>
      <c:barChart>
        <c:barDir val="col"/>
        <c:grouping val="clustered"/>
        <c:varyColors val="0"/>
        <c:ser>
          <c:idx val="1"/>
          <c:order val="0"/>
          <c:tx>
            <c:v>Solidarity traits</c:v>
          </c:tx>
          <c:spPr>
            <a:solidFill>
              <a:sysClr val="window" lastClr="FFFFFF">
                <a:lumMod val="75000"/>
              </a:sysClr>
            </a:solidFill>
            <a:ln w="12700">
              <a:noFill/>
            </a:ln>
            <a:effectLst/>
          </c:spPr>
          <c:invertIfNegative val="0"/>
          <c:cat>
            <c:strRef>
              <c:f>'Mean StdDev (resorted)'!$B$4:$I$4</c:f>
              <c:strCache>
                <c:ptCount val="8"/>
                <c:pt idx="0">
                  <c:v>Ch. Male</c:v>
                </c:pt>
                <c:pt idx="1">
                  <c:v>Ch. Female</c:v>
                </c:pt>
                <c:pt idx="2">
                  <c:v>Ar. Male</c:v>
                </c:pt>
                <c:pt idx="3">
                  <c:v>Ar. Female</c:v>
                </c:pt>
                <c:pt idx="4">
                  <c:v>Ch. Male</c:v>
                </c:pt>
                <c:pt idx="5">
                  <c:v>Ch. Female</c:v>
                </c:pt>
                <c:pt idx="6">
                  <c:v>Ar. Male</c:v>
                </c:pt>
                <c:pt idx="7">
                  <c:v>Ar. Female</c:v>
                </c:pt>
              </c:strCache>
            </c:strRef>
          </c:cat>
          <c:val>
            <c:numRef>
              <c:f>'Mean StdDev (resorted)'!$B$23:$I$23</c:f>
              <c:numCache>
                <c:formatCode>0.00</c:formatCode>
                <c:ptCount val="8"/>
                <c:pt idx="0">
                  <c:v>3.1005291005291005</c:v>
                </c:pt>
                <c:pt idx="1">
                  <c:v>3.9889162561576352</c:v>
                </c:pt>
                <c:pt idx="2">
                  <c:v>3.5658866995073892</c:v>
                </c:pt>
                <c:pt idx="3">
                  <c:v>1.9893162393162394</c:v>
                </c:pt>
                <c:pt idx="4">
                  <c:v>3.3793103448275863</c:v>
                </c:pt>
                <c:pt idx="5">
                  <c:v>4.7025862068965516</c:v>
                </c:pt>
                <c:pt idx="6">
                  <c:v>3.5727969348659001</c:v>
                </c:pt>
                <c:pt idx="7">
                  <c:v>4.189080459770115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80-40D4-BE36-CEA5CC9D91CB}"/>
            </c:ext>
          </c:extLst>
        </c:ser>
        <c:ser>
          <c:idx val="0"/>
          <c:order val="1"/>
          <c:tx>
            <c:v>Status traits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'Mean StdDev (resorted)'!$B$4:$I$4</c:f>
              <c:strCache>
                <c:ptCount val="8"/>
                <c:pt idx="0">
                  <c:v>Ch. Male</c:v>
                </c:pt>
                <c:pt idx="1">
                  <c:v>Ch. Female</c:v>
                </c:pt>
                <c:pt idx="2">
                  <c:v>Ar. Male</c:v>
                </c:pt>
                <c:pt idx="3">
                  <c:v>Ar. Female</c:v>
                </c:pt>
                <c:pt idx="4">
                  <c:v>Ch. Male</c:v>
                </c:pt>
                <c:pt idx="5">
                  <c:v>Ch. Female</c:v>
                </c:pt>
                <c:pt idx="6">
                  <c:v>Ar. Male</c:v>
                </c:pt>
                <c:pt idx="7">
                  <c:v>Ar. Female</c:v>
                </c:pt>
              </c:strCache>
            </c:strRef>
          </c:cat>
          <c:val>
            <c:numRef>
              <c:f>'Mean StdDev (resorted)'!$B$30:$I$30</c:f>
              <c:numCache>
                <c:formatCode>0.00</c:formatCode>
                <c:ptCount val="8"/>
                <c:pt idx="0">
                  <c:v>3.6111111111111112</c:v>
                </c:pt>
                <c:pt idx="1">
                  <c:v>4</c:v>
                </c:pt>
                <c:pt idx="2">
                  <c:v>3.7447089947089944</c:v>
                </c:pt>
                <c:pt idx="3">
                  <c:v>2.391025641025641</c:v>
                </c:pt>
                <c:pt idx="4">
                  <c:v>3.8793103448275863</c:v>
                </c:pt>
                <c:pt idx="5">
                  <c:v>5</c:v>
                </c:pt>
                <c:pt idx="6">
                  <c:v>3.5178571428571428</c:v>
                </c:pt>
                <c:pt idx="7">
                  <c:v>4.2931034482758621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80-40D4-BE36-CEA5CC9D91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1807360"/>
        <c:axId val="161825920"/>
      </c:barChart>
      <c:catAx>
        <c:axId val="161807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itchFamily="18" charset="0"/>
              </a:defRPr>
            </a:pPr>
            <a:endParaRPr lang="en-US"/>
          </a:p>
        </c:txPr>
        <c:crossAx val="161825920"/>
        <c:crosses val="autoZero"/>
        <c:auto val="1"/>
        <c:lblAlgn val="ctr"/>
        <c:lblOffset val="100"/>
        <c:noMultiLvlLbl val="0"/>
      </c:catAx>
      <c:valAx>
        <c:axId val="161825920"/>
        <c:scaling>
          <c:orientation val="minMax"/>
          <c:max val="6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Times New Roman" pitchFamily="18" charset="0"/>
                  </a:defRPr>
                </a:pPr>
                <a:r>
                  <a:rPr lang="en-US" b="0"/>
                  <a:t>Mean</a:t>
                </a:r>
                <a:r>
                  <a:rPr lang="en-US" b="0" baseline="0"/>
                  <a:t> r</a:t>
                </a:r>
                <a:r>
                  <a:rPr lang="en-US" b="0"/>
                  <a:t>ating</a:t>
                </a:r>
              </a:p>
            </c:rich>
          </c:tx>
          <c:layout>
            <c:manualLayout>
              <c:xMode val="edge"/>
              <c:yMode val="edge"/>
              <c:x val="7.9470691163604536E-3"/>
              <c:y val="0.388946850393700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Times New Roman" pitchFamily="18" charset="0"/>
                </a:defRPr>
              </a:pPr>
              <a:endParaRPr lang="en-U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itchFamily="18" charset="0"/>
              </a:defRPr>
            </a:pPr>
            <a:endParaRPr lang="en-US"/>
          </a:p>
        </c:txPr>
        <c:crossAx val="16180736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2000">
          <a:latin typeface="+mn-lt"/>
          <a:cs typeface="Times New Roman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1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8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2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D0FE2-F2EA-4280-ABB6-8BCFDE279E31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98657-9703-4DA3-B25F-288ECBE2E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222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F497-AB2A-4AF9-BB6D-648279B89CCB}" type="datetime1">
              <a:rPr lang="en-GB" smtClean="0"/>
              <a:t>27/08/2017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90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40796-6D8C-4234-B82F-D8CA9FF59148}" type="datetime1">
              <a:rPr lang="en-GB" smtClean="0"/>
              <a:t>27/08/2017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78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3BB7-98CB-40DA-A57B-942181FE047B}" type="datetime1">
              <a:rPr lang="en-GB" smtClean="0"/>
              <a:t>27/08/2017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160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F2B92-4A0F-48D4-894F-FE37035CFE0D}" type="datetime1">
              <a:rPr lang="en-GB" smtClean="0"/>
              <a:t>27/08/2017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59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A806-FA6C-447D-841B-0A3CC15F1C4C}" type="datetime1">
              <a:rPr lang="en-GB" smtClean="0"/>
              <a:t>27/08/2017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750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B5EB-B581-4203-AFC6-7CD9A402B1AE}" type="datetime1">
              <a:rPr lang="en-GB" smtClean="0"/>
              <a:t>27/08/2017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89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0C8F-B71F-4476-8CB0-F6C2B5D6B54E}" type="datetime1">
              <a:rPr lang="en-GB" smtClean="0"/>
              <a:t>27/08/2017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42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53F7B-D56F-430A-98AE-DE8D23DBCF5B}" type="datetime1">
              <a:rPr lang="en-GB" smtClean="0"/>
              <a:t>27/08/2017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584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F58DE-8DA5-4DEB-8E29-E3B7611191F8}" type="datetime1">
              <a:rPr lang="en-GB" smtClean="0"/>
              <a:t>27/08/2017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023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9388-1C07-41EC-B187-17CC9FD3E0D5}" type="datetime1">
              <a:rPr lang="en-GB" smtClean="0"/>
              <a:t>27/08/2017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43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5AD0C-DAC2-4949-8E29-0A0636E3E734}" type="datetime1">
              <a:rPr lang="en-GB" smtClean="0"/>
              <a:t>27/08/2017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268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F0DD8-679A-437F-99EF-860C9275551A}" type="datetime1">
              <a:rPr lang="en-GB" smtClean="0"/>
              <a:t>27/08/2017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B7500-CF60-48D9-AF5E-CB6A5DFDBF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929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Attitudes towards L2 speech by L2 users: a verbal guise study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Viktoria Magne &amp; </a:t>
            </a:r>
            <a:r>
              <a:rPr lang="en-GB" dirty="0" err="1" smtClean="0"/>
              <a:t>Walcir</a:t>
            </a:r>
            <a:r>
              <a:rPr lang="en-GB" dirty="0" smtClean="0"/>
              <a:t> Cardoso</a:t>
            </a:r>
          </a:p>
          <a:p>
            <a:endParaRPr lang="en-GB" dirty="0"/>
          </a:p>
          <a:p>
            <a:r>
              <a:rPr lang="en-GB" dirty="0" err="1" smtClean="0"/>
              <a:t>EuroSLA</a:t>
            </a:r>
            <a:r>
              <a:rPr lang="en-GB" dirty="0" smtClean="0"/>
              <a:t> 27</a:t>
            </a:r>
            <a:endParaRPr lang="en-GB" dirty="0"/>
          </a:p>
        </p:txBody>
      </p:sp>
      <p:pic>
        <p:nvPicPr>
          <p:cNvPr id="1026" name="Picture 2" descr="https://upload.wikimedia.org/wikipedia/ar/archive/3/36/20170618021449%21UWL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57" y="192716"/>
            <a:ext cx="2236643" cy="167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concordia university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744" y="504102"/>
            <a:ext cx="3397539" cy="812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6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Verbal Guise Technique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(</a:t>
            </a:r>
            <a:r>
              <a:rPr lang="fr-FR" dirty="0"/>
              <a:t>Gallois &amp; </a:t>
            </a:r>
            <a:r>
              <a:rPr lang="fr-FR" dirty="0" err="1"/>
              <a:t>Callan</a:t>
            </a:r>
            <a:r>
              <a:rPr lang="fr-FR" dirty="0"/>
              <a:t>, 1981;)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972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Procedure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Data was collected using pen and paper questionnaire</a:t>
            </a:r>
          </a:p>
          <a:p>
            <a:r>
              <a:rPr lang="en-GB" dirty="0" smtClean="0"/>
              <a:t>Participants </a:t>
            </a:r>
            <a:r>
              <a:rPr lang="en-GB" dirty="0" smtClean="0"/>
              <a:t>listened to each sample </a:t>
            </a:r>
            <a:r>
              <a:rPr lang="en-GB" dirty="0" smtClean="0"/>
              <a:t>once: 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1) to </a:t>
            </a:r>
            <a:r>
              <a:rPr lang="en-GB" dirty="0" smtClean="0"/>
              <a:t>rate each </a:t>
            </a:r>
            <a:r>
              <a:rPr lang="en-GB" dirty="0" smtClean="0"/>
              <a:t>voice </a:t>
            </a:r>
            <a:r>
              <a:rPr lang="en-GB" dirty="0" smtClean="0"/>
              <a:t>stimulus using </a:t>
            </a:r>
            <a:r>
              <a:rPr lang="en-GB" dirty="0" smtClean="0"/>
              <a:t>a six-point semantic deferential </a:t>
            </a:r>
            <a:r>
              <a:rPr lang="en-GB" dirty="0" smtClean="0"/>
              <a:t>scale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2) to </a:t>
            </a:r>
            <a:r>
              <a:rPr lang="en-GB" dirty="0" smtClean="0"/>
              <a:t>indicate </a:t>
            </a:r>
            <a:r>
              <a:rPr lang="en-GB" dirty="0" smtClean="0"/>
              <a:t>which features were salient to them in each </a:t>
            </a:r>
            <a:r>
              <a:rPr lang="en-GB" dirty="0" smtClean="0"/>
              <a:t>accent</a:t>
            </a:r>
            <a:br>
              <a:rPr lang="en-GB" dirty="0" smtClean="0"/>
            </a:br>
            <a:r>
              <a:rPr lang="en-GB" dirty="0" smtClean="0"/>
              <a:t>3) to identify the country of origin </a:t>
            </a:r>
            <a:br>
              <a:rPr lang="en-GB" dirty="0" smtClean="0"/>
            </a:br>
            <a:r>
              <a:rPr lang="en-GB" dirty="0" smtClean="0"/>
              <a:t>4) to indicate if the speaker was an L1 English speaker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89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12</a:t>
            </a:fld>
            <a:endParaRPr lang="en-GB"/>
          </a:p>
        </p:txBody>
      </p:sp>
      <p:sp>
        <p:nvSpPr>
          <p:cNvPr id="9" name="Title 8"/>
          <p:cNvSpPr>
            <a:spLocks noGrp="1"/>
          </p:cNvSpPr>
          <p:nvPr>
            <p:ph type="ctrTitle" idx="4294967295"/>
          </p:nvPr>
        </p:nvSpPr>
        <p:spPr>
          <a:xfrm>
            <a:off x="1588654" y="218454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Results</a:t>
            </a:r>
            <a:r>
              <a:rPr lang="en-GB" dirty="0"/>
              <a:t>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How </a:t>
            </a:r>
            <a:r>
              <a:rPr lang="en-GB" dirty="0"/>
              <a:t>do L2 speakers perceive non-native </a:t>
            </a:r>
            <a:r>
              <a:rPr lang="en-GB" dirty="0" smtClean="0"/>
              <a:t>accents in terms of status and solidarity ratings?</a:t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3828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Chinese slightly accented female voice received the </a:t>
            </a:r>
            <a:r>
              <a:rPr lang="en-GB" b="1" dirty="0" smtClean="0"/>
              <a:t>highest status ratings </a:t>
            </a:r>
            <a:r>
              <a:rPr lang="en-GB" dirty="0" smtClean="0"/>
              <a:t>followed by the Arabic slightly accented female voice.</a:t>
            </a:r>
          </a:p>
          <a:p>
            <a:r>
              <a:rPr lang="en-GB" b="1" dirty="0" smtClean="0"/>
              <a:t>Solidarity ratings </a:t>
            </a:r>
            <a:r>
              <a:rPr lang="en-GB" dirty="0" smtClean="0"/>
              <a:t>were lower </a:t>
            </a:r>
            <a:r>
              <a:rPr lang="en-GB" b="1" dirty="0" smtClean="0"/>
              <a:t>than status ratings </a:t>
            </a:r>
            <a:r>
              <a:rPr lang="en-GB" dirty="0" smtClean="0"/>
              <a:t>with the exception of the Arabic male voice.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336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2515287"/>
              </p:ext>
            </p:extLst>
          </p:nvPr>
        </p:nvGraphicFramePr>
        <p:xfrm>
          <a:off x="971055" y="1403927"/>
          <a:ext cx="10249889" cy="4790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Attitude ratings: Results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14</a:t>
            </a:fld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3677762" y="1969217"/>
            <a:ext cx="5163122" cy="3306618"/>
            <a:chOff x="5081697" y="2560340"/>
            <a:chExt cx="5163122" cy="3306618"/>
          </a:xfrm>
        </p:grpSpPr>
        <p:grpSp>
          <p:nvGrpSpPr>
            <p:cNvPr id="8" name="Group 7"/>
            <p:cNvGrpSpPr/>
            <p:nvPr/>
          </p:nvGrpSpPr>
          <p:grpSpPr>
            <a:xfrm>
              <a:off x="5081697" y="2572900"/>
              <a:ext cx="5163122" cy="461820"/>
              <a:chOff x="4216405" y="2471304"/>
              <a:chExt cx="5163122" cy="461820"/>
            </a:xfrm>
          </p:grpSpPr>
          <p:sp>
            <p:nvSpPr>
              <p:cNvPr id="6" name="TextBox 1"/>
              <p:cNvSpPr txBox="1"/>
              <p:nvPr/>
            </p:nvSpPr>
            <p:spPr>
              <a:xfrm>
                <a:off x="8077200" y="2471305"/>
                <a:ext cx="1302327" cy="461819"/>
              </a:xfrm>
              <a:prstGeom prst="rect">
                <a:avLst/>
              </a:prstGeom>
            </p:spPr>
            <p:txBody>
              <a:bodyPr wrap="non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400" b="1" dirty="0" smtClean="0">
                    <a:solidFill>
                      <a:srgbClr val="C00000"/>
                    </a:solidFill>
                  </a:rPr>
                  <a:t>With less L1</a:t>
                </a:r>
                <a:endParaRPr lang="en-GB" sz="2400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7" name="TextBox 1"/>
              <p:cNvSpPr txBox="1"/>
              <p:nvPr/>
            </p:nvSpPr>
            <p:spPr>
              <a:xfrm>
                <a:off x="4216405" y="2471304"/>
                <a:ext cx="1302327" cy="461819"/>
              </a:xfrm>
              <a:prstGeom prst="rect">
                <a:avLst/>
              </a:prstGeom>
            </p:spPr>
            <p:txBody>
              <a:bodyPr wrap="non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400" b="1" dirty="0" smtClean="0">
                    <a:solidFill>
                      <a:srgbClr val="C00000"/>
                    </a:solidFill>
                  </a:rPr>
                  <a:t>With more L1</a:t>
                </a:r>
                <a:endParaRPr lang="en-GB" sz="2400" b="1" dirty="0">
                  <a:solidFill>
                    <a:srgbClr val="C00000"/>
                  </a:solidFill>
                </a:endParaRPr>
              </a:p>
            </p:txBody>
          </p:sp>
        </p:grpSp>
        <p:cxnSp>
          <p:nvCxnSpPr>
            <p:cNvPr id="9" name="Straight Connector 8"/>
            <p:cNvCxnSpPr/>
            <p:nvPr/>
          </p:nvCxnSpPr>
          <p:spPr>
            <a:xfrm>
              <a:off x="7917255" y="2560340"/>
              <a:ext cx="0" cy="330661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7205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FB7500-CF60-48D9-AF5E-CB6A5DFDBF0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 idx="4294967295"/>
          </p:nvPr>
        </p:nvSpPr>
        <p:spPr>
          <a:xfrm>
            <a:off x="1588654" y="2184545"/>
            <a:ext cx="9144000" cy="2387600"/>
          </a:xfrm>
        </p:spPr>
        <p:txBody>
          <a:bodyPr>
            <a:normAutofit fontScale="90000"/>
          </a:bodyPr>
          <a:lstStyle/>
          <a:p>
            <a:pPr lvl="0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Results</a:t>
            </a:r>
            <a:r>
              <a:rPr lang="en-GB" dirty="0"/>
              <a:t>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US" dirty="0"/>
              <a:t>Which of the pronunciation features that characterize L2 accent (e.g., consonant, vowel, sentence rhythm) are more likely to be associated with certain attitudes towards that accent?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0672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Pronunciation features identified for each </a:t>
            </a:r>
            <a:r>
              <a:rPr lang="en-GB" dirty="0" smtClean="0"/>
              <a:t>accent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145743"/>
              </p:ext>
            </p:extLst>
          </p:nvPr>
        </p:nvGraphicFramePr>
        <p:xfrm>
          <a:off x="838200" y="1825625"/>
          <a:ext cx="10515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52893778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91532762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67359481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9989955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Accent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Segments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Non-segments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Additional comments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863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Arabic w/more L1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/k/, </a:t>
                      </a:r>
                      <a:r>
                        <a:rPr lang="en-GB" b="1" dirty="0" smtClean="0"/>
                        <a:t>/θ/</a:t>
                      </a:r>
                      <a:r>
                        <a:rPr lang="en-GB" dirty="0" smtClean="0"/>
                        <a:t>; </a:t>
                      </a:r>
                      <a:r>
                        <a:rPr lang="en-GB" b="1" dirty="0" smtClean="0"/>
                        <a:t>/v/</a:t>
                      </a:r>
                      <a:r>
                        <a:rPr lang="en-GB" dirty="0" smtClean="0"/>
                        <a:t> as /f/ in ‘invitation’; /b/ as /p/ in ‘but’;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Slow </a:t>
                      </a:r>
                      <a:r>
                        <a:rPr lang="en-GB" b="1" dirty="0" smtClean="0"/>
                        <a:t>delivery speed</a:t>
                      </a:r>
                      <a:r>
                        <a:rPr lang="en-GB" dirty="0" smtClean="0"/>
                        <a:t>;</a:t>
                      </a:r>
                      <a:r>
                        <a:rPr lang="en-GB" baseline="0" dirty="0" smtClean="0"/>
                        <a:t> long </a:t>
                      </a:r>
                      <a:r>
                        <a:rPr lang="en-GB" b="1" baseline="0" dirty="0" smtClean="0"/>
                        <a:t>pauses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 comments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9096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Chinese</a:t>
                      </a:r>
                      <a:r>
                        <a:rPr lang="en-GB" baseline="0" dirty="0" smtClean="0"/>
                        <a:t> w/more L1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/θ/</a:t>
                      </a:r>
                      <a:r>
                        <a:rPr lang="en-GB" dirty="0" smtClean="0"/>
                        <a:t>’ </a:t>
                      </a:r>
                      <a:r>
                        <a:rPr lang="en-GB" b="1" dirty="0" smtClean="0"/>
                        <a:t>/s/</a:t>
                      </a:r>
                      <a:r>
                        <a:rPr lang="en-GB" dirty="0" smtClean="0"/>
                        <a:t>, </a:t>
                      </a:r>
                      <a:r>
                        <a:rPr lang="en-GB" b="1" dirty="0" smtClean="0"/>
                        <a:t>/t/</a:t>
                      </a:r>
                      <a:r>
                        <a:rPr lang="en-GB" dirty="0" smtClean="0"/>
                        <a:t>; /p/; /s/; overstressed /k/ in ‘work’; elision of /r/; </a:t>
                      </a:r>
                    </a:p>
                    <a:p>
                      <a:r>
                        <a:rPr lang="en-GB" dirty="0" smtClean="0"/>
                        <a:t>Vowel epenthesis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Slow </a:t>
                      </a:r>
                      <a:r>
                        <a:rPr lang="en-GB" b="1" dirty="0" smtClean="0"/>
                        <a:t>delivery speed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Familiarity </a:t>
                      </a:r>
                      <a:r>
                        <a:rPr lang="en-GB" dirty="0" smtClean="0"/>
                        <a:t>with the accent; inability to pronounce various sounds;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355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Arabic</a:t>
                      </a:r>
                      <a:r>
                        <a:rPr lang="en-GB" baseline="0" dirty="0" smtClean="0"/>
                        <a:t> w/less L1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/θ/</a:t>
                      </a:r>
                      <a:r>
                        <a:rPr lang="en-GB" dirty="0" smtClean="0"/>
                        <a:t>,/</a:t>
                      </a:r>
                      <a:r>
                        <a:rPr lang="en-GB" b="1" dirty="0" smtClean="0"/>
                        <a:t>s/</a:t>
                      </a:r>
                      <a:r>
                        <a:rPr lang="en-GB" dirty="0" smtClean="0"/>
                        <a:t>, </a:t>
                      </a:r>
                      <a:r>
                        <a:rPr lang="en-GB" b="1" dirty="0" smtClean="0"/>
                        <a:t>/b/</a:t>
                      </a:r>
                      <a:r>
                        <a:rPr lang="en-GB" dirty="0" smtClean="0"/>
                        <a:t>, </a:t>
                      </a:r>
                      <a:r>
                        <a:rPr lang="en-GB" b="1" dirty="0" smtClean="0"/>
                        <a:t>/p/</a:t>
                      </a:r>
                      <a:r>
                        <a:rPr lang="en-GB" dirty="0" smtClean="0"/>
                        <a:t>; </a:t>
                      </a:r>
                      <a:r>
                        <a:rPr lang="en-GB" b="1" dirty="0" smtClean="0"/>
                        <a:t>/t/</a:t>
                      </a:r>
                      <a:r>
                        <a:rPr lang="en-GB" dirty="0" smtClean="0"/>
                        <a:t>, /j/; </a:t>
                      </a:r>
                      <a:r>
                        <a:rPr lang="en-GB" b="1" dirty="0" smtClean="0"/>
                        <a:t>/v/ </a:t>
                      </a:r>
                      <a:r>
                        <a:rPr lang="en-GB" dirty="0" smtClean="0"/>
                        <a:t>as /f/ in ‘invitation’; ŋ as /ng/ in ‘amazing’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Fast delivery speed; fewer </a:t>
                      </a:r>
                      <a:r>
                        <a:rPr lang="en-GB" b="1" dirty="0" smtClean="0"/>
                        <a:t>pauses</a:t>
                      </a:r>
                      <a:r>
                        <a:rPr lang="en-GB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Familiarity</a:t>
                      </a:r>
                      <a:r>
                        <a:rPr lang="en-GB" dirty="0" smtClean="0"/>
                        <a:t> with the accent; difference from NS;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72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Chinese w/less</a:t>
                      </a:r>
                      <a:r>
                        <a:rPr lang="en-GB" baseline="0" dirty="0" smtClean="0"/>
                        <a:t> L1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/s/</a:t>
                      </a:r>
                      <a:r>
                        <a:rPr lang="en-GB" dirty="0" smtClean="0"/>
                        <a:t> </a:t>
                      </a:r>
                    </a:p>
                    <a:p>
                      <a:r>
                        <a:rPr lang="en-GB" dirty="0" smtClean="0"/>
                        <a:t>Vowel epenthesis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Fast </a:t>
                      </a:r>
                      <a:r>
                        <a:rPr lang="en-GB" b="1" dirty="0" smtClean="0"/>
                        <a:t>delivery speed</a:t>
                      </a:r>
                      <a:r>
                        <a:rPr lang="en-GB" dirty="0" smtClean="0"/>
                        <a:t>; optimal</a:t>
                      </a:r>
                      <a:r>
                        <a:rPr lang="en-GB" baseline="0" dirty="0" smtClean="0"/>
                        <a:t> loudness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Clarity; </a:t>
                      </a:r>
                      <a:r>
                        <a:rPr lang="en-GB" b="1" dirty="0" smtClean="0"/>
                        <a:t>familiarity</a:t>
                      </a:r>
                      <a:r>
                        <a:rPr lang="en-GB" dirty="0" smtClean="0"/>
                        <a:t> with the accent;</a:t>
                      </a:r>
                      <a:r>
                        <a:rPr lang="en-GB" baseline="0" dirty="0" smtClean="0"/>
                        <a:t> overall impression of the accent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6985036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29603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RQ1: How </a:t>
            </a:r>
            <a:r>
              <a:rPr lang="en-GB" dirty="0"/>
              <a:t>do L2 speakers perceive non-native accents in terms of status and solidarity ratings</a:t>
            </a:r>
            <a:r>
              <a:rPr lang="en-GB" dirty="0" smtClean="0"/>
              <a:t>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Status</a:t>
            </a:r>
            <a:r>
              <a:rPr lang="en-GB" dirty="0" smtClean="0"/>
              <a:t>: higher status ratings than in the literature (McKenzie, 2008; </a:t>
            </a:r>
            <a:r>
              <a:rPr lang="en-GB" dirty="0" err="1" smtClean="0"/>
              <a:t>Beinhoff</a:t>
            </a:r>
            <a:r>
              <a:rPr lang="en-GB" dirty="0" smtClean="0"/>
              <a:t>, 2013); </a:t>
            </a:r>
          </a:p>
          <a:p>
            <a:pPr marL="0" indent="0">
              <a:buNone/>
            </a:pPr>
            <a:r>
              <a:rPr lang="en-GB" i="1" dirty="0" smtClean="0"/>
              <a:t>Reference </a:t>
            </a:r>
            <a:r>
              <a:rPr lang="en-GB" i="1" dirty="0"/>
              <a:t>frame effect </a:t>
            </a:r>
            <a:r>
              <a:rPr lang="en-GB" dirty="0"/>
              <a:t>(</a:t>
            </a:r>
            <a:r>
              <a:rPr lang="en-GB" dirty="0" err="1"/>
              <a:t>Dragojevic</a:t>
            </a:r>
            <a:r>
              <a:rPr lang="en-GB" dirty="0"/>
              <a:t> and </a:t>
            </a:r>
            <a:r>
              <a:rPr lang="en-GB" dirty="0" smtClean="0"/>
              <a:t>Giles, 2014</a:t>
            </a:r>
            <a:r>
              <a:rPr lang="en-GB" dirty="0"/>
              <a:t>)</a:t>
            </a: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Solidarity</a:t>
            </a:r>
            <a:r>
              <a:rPr lang="en-GB" dirty="0" smtClean="0"/>
              <a:t>: lower ratings than observed in previous studies (Edwards, 1982; McKenzie, </a:t>
            </a:r>
            <a:r>
              <a:rPr lang="en-GB" dirty="0"/>
              <a:t>2008</a:t>
            </a:r>
            <a:r>
              <a:rPr lang="en-GB" dirty="0" smtClean="0"/>
              <a:t>); </a:t>
            </a:r>
            <a:r>
              <a:rPr lang="en-GB" dirty="0"/>
              <a:t>the native/non-native dichotomy may be of higher importance in forming attitudes towards varieties of </a:t>
            </a:r>
            <a:r>
              <a:rPr lang="en-GB" dirty="0" smtClean="0"/>
              <a:t>English.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355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RQ2</a:t>
            </a:r>
            <a:r>
              <a:rPr lang="en-GB" dirty="0"/>
              <a:t>: Which of the pronunciation features that characterize L2 accent (e.g., consonant, vowel, sentence rhythm) are more likely to be associated with certain attitudes towards that accent?</a:t>
            </a:r>
            <a:br>
              <a:rPr lang="en-GB" dirty="0"/>
            </a:b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majority of the participants chose to concentrate on </a:t>
            </a:r>
            <a:r>
              <a:rPr lang="en-GB" dirty="0" smtClean="0"/>
              <a:t>consonants (</a:t>
            </a:r>
            <a:r>
              <a:rPr lang="en-GB" dirty="0" err="1" smtClean="0"/>
              <a:t>Beinhoff</a:t>
            </a:r>
            <a:r>
              <a:rPr lang="en-GB" dirty="0" smtClean="0"/>
              <a:t>, 2013; Jenkins, 2000) especially  </a:t>
            </a:r>
            <a:r>
              <a:rPr lang="el-GR" dirty="0"/>
              <a:t>/θ/ </a:t>
            </a:r>
            <a:r>
              <a:rPr lang="en-GB" dirty="0"/>
              <a:t>and /ð</a:t>
            </a:r>
            <a:r>
              <a:rPr lang="en-GB" dirty="0" smtClean="0"/>
              <a:t>/ (</a:t>
            </a:r>
            <a:r>
              <a:rPr lang="en-GB" dirty="0" err="1" smtClean="0"/>
              <a:t>Derwing</a:t>
            </a:r>
            <a:r>
              <a:rPr lang="en-GB" dirty="0" smtClean="0"/>
              <a:t>, 2003). Type of instruction received? </a:t>
            </a:r>
          </a:p>
          <a:p>
            <a:r>
              <a:rPr lang="en-GB" dirty="0" smtClean="0"/>
              <a:t>Overall </a:t>
            </a:r>
            <a:r>
              <a:rPr lang="en-GB" dirty="0"/>
              <a:t>difficulty in </a:t>
            </a:r>
            <a:r>
              <a:rPr lang="en-GB" dirty="0" smtClean="0"/>
              <a:t>identifying variation </a:t>
            </a:r>
            <a:r>
              <a:rPr lang="en-GB" dirty="0"/>
              <a:t>in vowel </a:t>
            </a:r>
            <a:r>
              <a:rPr lang="en-GB" dirty="0" smtClean="0"/>
              <a:t>sounds. Lack of </a:t>
            </a:r>
            <a:r>
              <a:rPr lang="en-GB" dirty="0"/>
              <a:t>appropriate </a:t>
            </a:r>
            <a:r>
              <a:rPr lang="en-GB" dirty="0" smtClean="0"/>
              <a:t>terminology? (</a:t>
            </a:r>
            <a:r>
              <a:rPr lang="en-GB" dirty="0" err="1" smtClean="0"/>
              <a:t>Niedzielski</a:t>
            </a:r>
            <a:r>
              <a:rPr lang="en-GB" dirty="0" smtClean="0"/>
              <a:t> </a:t>
            </a:r>
            <a:r>
              <a:rPr lang="en-GB" dirty="0"/>
              <a:t>and </a:t>
            </a:r>
            <a:r>
              <a:rPr lang="en-GB" dirty="0" smtClean="0"/>
              <a:t>Preston, 2000)</a:t>
            </a:r>
          </a:p>
          <a:p>
            <a:r>
              <a:rPr lang="en-GB" dirty="0" smtClean="0"/>
              <a:t>Pauses and delivery speed </a:t>
            </a:r>
            <a:r>
              <a:rPr lang="en-GB" smtClean="0"/>
              <a:t>(articulation </a:t>
            </a:r>
            <a:r>
              <a:rPr lang="en-GB" dirty="0" smtClean="0"/>
              <a:t>rate) received explicit comments</a:t>
            </a:r>
          </a:p>
          <a:p>
            <a:r>
              <a:rPr lang="en-GB" dirty="0"/>
              <a:t>Mental models </a:t>
            </a:r>
            <a:r>
              <a:rPr lang="en-GB" dirty="0" smtClean="0"/>
              <a:t>of nativelikeness (Hayes-</a:t>
            </a:r>
            <a:r>
              <a:rPr lang="en-GB" dirty="0" err="1" smtClean="0"/>
              <a:t>Harb</a:t>
            </a:r>
            <a:r>
              <a:rPr lang="en-GB" dirty="0" smtClean="0"/>
              <a:t> </a:t>
            </a:r>
            <a:r>
              <a:rPr lang="en-GB" dirty="0"/>
              <a:t>and </a:t>
            </a:r>
            <a:r>
              <a:rPr lang="en-GB" dirty="0" smtClean="0"/>
              <a:t>Hacking, 2015</a:t>
            </a:r>
            <a:r>
              <a:rPr lang="en-GB" dirty="0"/>
              <a:t>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674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Some evidence </a:t>
            </a:r>
            <a:r>
              <a:rPr lang="en-GB" dirty="0" smtClean="0"/>
              <a:t>that L2 speakers </a:t>
            </a:r>
            <a:r>
              <a:rPr lang="en-GB" dirty="0"/>
              <a:t>are slowly moving away from the idea of </a:t>
            </a:r>
            <a:r>
              <a:rPr lang="en-GB" dirty="0" smtClean="0"/>
              <a:t>nativelikeness</a:t>
            </a:r>
          </a:p>
          <a:p>
            <a:r>
              <a:rPr lang="en-GB" dirty="0" smtClean="0"/>
              <a:t>In this type of task, non-segmental features might have played a more prominent role though segmental features were more salient. </a:t>
            </a:r>
          </a:p>
          <a:p>
            <a:r>
              <a:rPr lang="en-GB" dirty="0" smtClean="0"/>
              <a:t>All voices were relatively nativelike in their pronunciation of individual sounds because of the nature of the task. </a:t>
            </a:r>
          </a:p>
          <a:p>
            <a:r>
              <a:rPr lang="en-GB" dirty="0" smtClean="0"/>
              <a:t>Both </a:t>
            </a:r>
            <a:r>
              <a:rPr lang="en-GB" dirty="0"/>
              <a:t>segmental and non-segmental features should be emphasized in </a:t>
            </a:r>
            <a:r>
              <a:rPr lang="en-GB" dirty="0" smtClean="0"/>
              <a:t>classroom settings. </a:t>
            </a:r>
          </a:p>
          <a:p>
            <a:r>
              <a:rPr lang="en-GB" dirty="0" smtClean="0"/>
              <a:t>We need to focus more on the components of fluency </a:t>
            </a:r>
          </a:p>
          <a:p>
            <a:r>
              <a:rPr lang="en-GB" dirty="0" smtClean="0"/>
              <a:t>We need to </a:t>
            </a:r>
            <a:r>
              <a:rPr lang="en-GB" dirty="0"/>
              <a:t>raise awareness about various degrees of foreign accent and their influence on language attitudes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6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Setting the scene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English </a:t>
            </a:r>
            <a:r>
              <a:rPr lang="en-GB" dirty="0" smtClean="0"/>
              <a:t>is </a:t>
            </a:r>
            <a:r>
              <a:rPr lang="en-GB" dirty="0"/>
              <a:t>the global Lingua Franca (</a:t>
            </a:r>
            <a:r>
              <a:rPr lang="en-GB" dirty="0" err="1"/>
              <a:t>Seidelhofer</a:t>
            </a:r>
            <a:r>
              <a:rPr lang="en-GB" dirty="0"/>
              <a:t>, 2011</a:t>
            </a:r>
            <a:r>
              <a:rPr lang="en-GB" dirty="0" smtClean="0"/>
              <a:t>)</a:t>
            </a:r>
          </a:p>
          <a:p>
            <a:r>
              <a:rPr lang="en-GB" dirty="0" smtClean="0"/>
              <a:t>1/3 of English speakers are EFL (Pennycook, 2017)</a:t>
            </a:r>
          </a:p>
          <a:p>
            <a:r>
              <a:rPr lang="en-GB" dirty="0" smtClean="0"/>
              <a:t>The majority will retain features of their L1 (e.g., Munro &amp; Mann, 2005; </a:t>
            </a:r>
            <a:r>
              <a:rPr lang="en-GB" dirty="0" err="1" smtClean="0"/>
              <a:t>Bongaerts</a:t>
            </a:r>
            <a:r>
              <a:rPr lang="en-GB" dirty="0" smtClean="0"/>
              <a:t>, 2005)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73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Thank you!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Viktoria.Magne@uwl.ac.uk</a:t>
            </a:r>
          </a:p>
          <a:p>
            <a:r>
              <a:rPr lang="en-GB" dirty="0"/>
              <a:t>Walcir.Cardoso@concordia.ca</a:t>
            </a:r>
          </a:p>
        </p:txBody>
      </p:sp>
      <p:pic>
        <p:nvPicPr>
          <p:cNvPr id="1026" name="Picture 2" descr="https://upload.wikimedia.org/wikipedia/ar/archive/3/36/20170618021449%21UWL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57" y="192716"/>
            <a:ext cx="2236643" cy="167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concordia university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744" y="494866"/>
            <a:ext cx="3397539" cy="812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27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L2 speech intelligibility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Shift </a:t>
            </a:r>
            <a:r>
              <a:rPr lang="en-GB" dirty="0"/>
              <a:t>in L2 pronunciation studies to target intelligibility </a:t>
            </a:r>
            <a:r>
              <a:rPr lang="en-GB" dirty="0" smtClean="0"/>
              <a:t>not </a:t>
            </a:r>
            <a:r>
              <a:rPr lang="en-GB" dirty="0"/>
              <a:t>native-like norms </a:t>
            </a:r>
            <a:r>
              <a:rPr lang="en-GB" dirty="0" smtClean="0"/>
              <a:t>(</a:t>
            </a:r>
            <a:r>
              <a:rPr lang="en-GB" dirty="0" err="1" smtClean="0"/>
              <a:t>Derwing</a:t>
            </a:r>
            <a:r>
              <a:rPr lang="en-GB" dirty="0" smtClean="0"/>
              <a:t> &amp; Munro, 2005)</a:t>
            </a:r>
            <a:endParaRPr lang="en-GB" dirty="0"/>
          </a:p>
          <a:p>
            <a:r>
              <a:rPr lang="en-GB" dirty="0" smtClean="0"/>
              <a:t>Recent </a:t>
            </a:r>
            <a:r>
              <a:rPr lang="en-GB" dirty="0"/>
              <a:t>studies in </a:t>
            </a:r>
            <a:r>
              <a:rPr lang="en-GB" dirty="0" smtClean="0"/>
              <a:t>SLA have </a:t>
            </a:r>
            <a:r>
              <a:rPr lang="en-GB" dirty="0"/>
              <a:t>identified the features that can help English learners sound more intelligible (</a:t>
            </a:r>
            <a:r>
              <a:rPr lang="en-GB" dirty="0" err="1"/>
              <a:t>Trofimovich</a:t>
            </a:r>
            <a:r>
              <a:rPr lang="en-GB" dirty="0"/>
              <a:t> and Isaacs, 2012). </a:t>
            </a:r>
            <a:endParaRPr lang="en-GB" dirty="0" smtClean="0"/>
          </a:p>
          <a:p>
            <a:r>
              <a:rPr lang="en-GB" b="1" dirty="0" smtClean="0"/>
              <a:t>However</a:t>
            </a:r>
            <a:r>
              <a:rPr lang="en-GB" dirty="0" smtClean="0"/>
              <a:t>, most intelligibility judgement are made by native </a:t>
            </a:r>
            <a:r>
              <a:rPr lang="en-GB" dirty="0"/>
              <a:t>English speakers</a:t>
            </a:r>
            <a:r>
              <a:rPr lang="en-GB" dirty="0" smtClean="0"/>
              <a:t> (</a:t>
            </a:r>
            <a:r>
              <a:rPr lang="en-GB" dirty="0" err="1" smtClean="0"/>
              <a:t>Rajadurai</a:t>
            </a:r>
            <a:r>
              <a:rPr lang="en-GB" dirty="0" smtClean="0"/>
              <a:t>, 2007).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66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L2 speaker’s perspectives on intelligibility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Jenkins (</a:t>
            </a:r>
            <a:r>
              <a:rPr lang="en-GB" dirty="0" smtClean="0"/>
              <a:t>2000) identified </a:t>
            </a:r>
            <a:r>
              <a:rPr lang="en-GB" dirty="0"/>
              <a:t>the dimensions of communication breakdowns among L2 users in a multilingual </a:t>
            </a:r>
            <a:r>
              <a:rPr lang="en-GB" dirty="0" smtClean="0"/>
              <a:t>context (emphasis on segmental errors)</a:t>
            </a:r>
            <a:endParaRPr lang="en-GB" dirty="0"/>
          </a:p>
          <a:p>
            <a:r>
              <a:rPr lang="en-GB" b="1" dirty="0" smtClean="0"/>
              <a:t>However</a:t>
            </a:r>
            <a:r>
              <a:rPr lang="en-GB" dirty="0" smtClean="0"/>
              <a:t>, current </a:t>
            </a:r>
            <a:r>
              <a:rPr lang="en-GB" dirty="0"/>
              <a:t>studies focusing on intelligibility have not examined how </a:t>
            </a:r>
            <a:r>
              <a:rPr lang="en-GB" b="1" dirty="0"/>
              <a:t>variation in L2 speech </a:t>
            </a:r>
            <a:r>
              <a:rPr lang="en-GB" dirty="0"/>
              <a:t>(i.e., levels of </a:t>
            </a:r>
            <a:r>
              <a:rPr lang="en-GB" dirty="0" err="1"/>
              <a:t>accentedness</a:t>
            </a:r>
            <a:r>
              <a:rPr lang="en-GB" dirty="0"/>
              <a:t>) affects listeners’ </a:t>
            </a:r>
            <a:r>
              <a:rPr lang="en-GB" b="1" dirty="0"/>
              <a:t>attitudes</a:t>
            </a:r>
            <a:r>
              <a:rPr lang="en-GB" dirty="0"/>
              <a:t> towards L2 accents.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847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 attitude research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L2 </a:t>
            </a:r>
            <a:r>
              <a:rPr lang="en-GB" b="1" dirty="0"/>
              <a:t>speakers </a:t>
            </a:r>
            <a:r>
              <a:rPr lang="en-GB" dirty="0"/>
              <a:t>often hold </a:t>
            </a:r>
            <a:r>
              <a:rPr lang="en-GB" b="1" dirty="0"/>
              <a:t>negative attitudes </a:t>
            </a:r>
            <a:r>
              <a:rPr lang="en-GB" dirty="0"/>
              <a:t>towards their own and other L2 accents (e.g., </a:t>
            </a:r>
            <a:r>
              <a:rPr lang="en-GB" dirty="0" err="1" smtClean="0"/>
              <a:t>Janicka</a:t>
            </a:r>
            <a:r>
              <a:rPr lang="en-GB" dirty="0" smtClean="0"/>
              <a:t> et al., </a:t>
            </a:r>
            <a:r>
              <a:rPr lang="en-GB" dirty="0"/>
              <a:t>2008</a:t>
            </a:r>
            <a:r>
              <a:rPr lang="en-GB" dirty="0" smtClean="0"/>
              <a:t>)</a:t>
            </a:r>
          </a:p>
          <a:p>
            <a:r>
              <a:rPr lang="en-GB" dirty="0"/>
              <a:t>L2 speakers have shown </a:t>
            </a:r>
            <a:r>
              <a:rPr lang="en-GB" b="1" dirty="0"/>
              <a:t>ambivalent attitudes </a:t>
            </a:r>
            <a:r>
              <a:rPr lang="en-GB" dirty="0"/>
              <a:t>towards L2 accents (Jenkins, 2007; </a:t>
            </a:r>
            <a:r>
              <a:rPr lang="en-GB" dirty="0" err="1"/>
              <a:t>Derwing</a:t>
            </a:r>
            <a:r>
              <a:rPr lang="en-GB" dirty="0"/>
              <a:t>, 2003) </a:t>
            </a:r>
            <a:endParaRPr lang="en-GB" dirty="0" smtClean="0"/>
          </a:p>
          <a:p>
            <a:r>
              <a:rPr lang="en-GB" b="1" dirty="0" smtClean="0"/>
              <a:t>L2 speakers</a:t>
            </a:r>
            <a:r>
              <a:rPr lang="en-GB" dirty="0" smtClean="0"/>
              <a:t>’ ultimate goal is a </a:t>
            </a:r>
            <a:r>
              <a:rPr lang="en-GB" b="1" dirty="0" smtClean="0"/>
              <a:t>nativelike</a:t>
            </a:r>
            <a:r>
              <a:rPr lang="en-GB" dirty="0" smtClean="0"/>
              <a:t> accent (Crowther et al., 2015)</a:t>
            </a:r>
          </a:p>
          <a:p>
            <a:r>
              <a:rPr lang="en-GB" b="1" dirty="0" smtClean="0"/>
              <a:t>Nativelike</a:t>
            </a:r>
            <a:r>
              <a:rPr lang="en-GB" dirty="0" smtClean="0"/>
              <a:t> accent </a:t>
            </a:r>
            <a:r>
              <a:rPr lang="en-GB" dirty="0" smtClean="0"/>
              <a:t>has a higher </a:t>
            </a:r>
            <a:r>
              <a:rPr lang="en-GB" b="1" dirty="0" smtClean="0"/>
              <a:t>prestige</a:t>
            </a:r>
            <a:r>
              <a:rPr lang="en-GB" dirty="0" smtClean="0"/>
              <a:t> (Davies, 2017)</a:t>
            </a:r>
          </a:p>
          <a:p>
            <a:r>
              <a:rPr lang="en-GB" b="1" dirty="0" smtClean="0"/>
              <a:t>L2 accent </a:t>
            </a:r>
            <a:r>
              <a:rPr lang="en-GB" dirty="0" smtClean="0"/>
              <a:t>is prone to </a:t>
            </a:r>
            <a:r>
              <a:rPr lang="en-GB" b="1" dirty="0" smtClean="0"/>
              <a:t>social discrimination </a:t>
            </a:r>
            <a:r>
              <a:rPr lang="en-GB" dirty="0" smtClean="0"/>
              <a:t>(Lippi-Green, 2012)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28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Status and solidarity of L2 accents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Status – speaking a standard variety (‘smart’/’educated’)</a:t>
            </a:r>
          </a:p>
          <a:p>
            <a:r>
              <a:rPr lang="en-GB" dirty="0" smtClean="0"/>
              <a:t>Solidarity – speaking a local variety (‘friendly’/’likable’)</a:t>
            </a:r>
          </a:p>
          <a:p>
            <a:r>
              <a:rPr lang="en-GB" dirty="0" smtClean="0"/>
              <a:t>Status &amp; solidarity are the main social dimensions of language attitudes (Zahn &amp; Hopper, 1985; Lambert et al., 1960)</a:t>
            </a:r>
          </a:p>
          <a:p>
            <a:r>
              <a:rPr lang="en-GB" dirty="0" smtClean="0"/>
              <a:t>McKenzie (2008) study of Japanese accented English has revealed </a:t>
            </a:r>
            <a:r>
              <a:rPr lang="en-GB" b="1" dirty="0" smtClean="0"/>
              <a:t>higher</a:t>
            </a:r>
            <a:r>
              <a:rPr lang="en-GB" dirty="0" smtClean="0"/>
              <a:t> </a:t>
            </a:r>
            <a:r>
              <a:rPr lang="en-GB" b="1" dirty="0" smtClean="0"/>
              <a:t>solidarity</a:t>
            </a:r>
            <a:r>
              <a:rPr lang="en-GB" dirty="0" smtClean="0"/>
              <a:t> ratings for the accent with more L1 influence but was ranked </a:t>
            </a:r>
            <a:r>
              <a:rPr lang="en-GB" b="1" dirty="0" smtClean="0"/>
              <a:t>lowest</a:t>
            </a:r>
            <a:r>
              <a:rPr lang="en-GB" dirty="0" smtClean="0"/>
              <a:t> in terms of </a:t>
            </a:r>
            <a:r>
              <a:rPr lang="en-GB" b="1" dirty="0" smtClean="0"/>
              <a:t>status</a:t>
            </a:r>
            <a:r>
              <a:rPr lang="en-GB" dirty="0" smtClean="0"/>
              <a:t>.</a:t>
            </a:r>
          </a:p>
          <a:p>
            <a:r>
              <a:rPr lang="en-GB" b="1" dirty="0"/>
              <a:t>However</a:t>
            </a:r>
            <a:r>
              <a:rPr lang="en-GB" dirty="0"/>
              <a:t>, attitude research has not named the </a:t>
            </a:r>
            <a:r>
              <a:rPr lang="en-GB" b="1" dirty="0"/>
              <a:t>exact features </a:t>
            </a:r>
            <a:r>
              <a:rPr lang="en-GB" dirty="0"/>
              <a:t>that impact L2 users’ perceptions, except for </a:t>
            </a:r>
            <a:r>
              <a:rPr lang="en-GB" dirty="0" err="1"/>
              <a:t>Beinhoff</a:t>
            </a:r>
            <a:r>
              <a:rPr lang="en-GB" dirty="0"/>
              <a:t> (2013), who concluded that variation in </a:t>
            </a:r>
            <a:r>
              <a:rPr lang="en-GB" b="1" dirty="0"/>
              <a:t>consonantal production </a:t>
            </a:r>
            <a:r>
              <a:rPr lang="en-GB" dirty="0"/>
              <a:t>influenced how listeners perceived their L2 interlocutors.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815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CA" dirty="0" smtClean="0"/>
              <a:t>RQ1: </a:t>
            </a:r>
            <a:r>
              <a:rPr lang="en-GB" dirty="0"/>
              <a:t>How do L2 speakers perceive non-native accents in terms of status and solidarity ratings</a:t>
            </a:r>
            <a:r>
              <a:rPr lang="en-GB" dirty="0" smtClean="0"/>
              <a:t>?</a:t>
            </a:r>
          </a:p>
          <a:p>
            <a:pPr marL="0" lvl="0" indent="0">
              <a:buNone/>
            </a:pPr>
            <a:r>
              <a:rPr lang="en-GB" dirty="0"/>
              <a:t/>
            </a:r>
            <a:br>
              <a:rPr lang="en-GB" dirty="0"/>
            </a:br>
            <a:r>
              <a:rPr lang="en-US" dirty="0" smtClean="0"/>
              <a:t>RQ2</a:t>
            </a:r>
            <a:r>
              <a:rPr lang="en-US" dirty="0" smtClean="0"/>
              <a:t>: Which </a:t>
            </a:r>
            <a:r>
              <a:rPr lang="en-US" dirty="0"/>
              <a:t>of the pronunciation features that characterize </a:t>
            </a:r>
            <a:r>
              <a:rPr lang="en-US" dirty="0" smtClean="0"/>
              <a:t>L2 </a:t>
            </a:r>
            <a:r>
              <a:rPr lang="en-US" dirty="0"/>
              <a:t>accent (e.g., consonant, vowel, sentence rhythm) are more likely to be associated with certain attitudes towards that accent</a:t>
            </a:r>
            <a:r>
              <a:rPr lang="en-US" dirty="0" smtClean="0"/>
              <a:t>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49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Participants: </a:t>
            </a:r>
            <a:r>
              <a:rPr lang="en-GB" dirty="0" err="1" smtClean="0"/>
              <a:t>raters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L2 speakers from seven different L1 backgrounds </a:t>
            </a:r>
            <a:r>
              <a:rPr lang="en-GB" dirty="0" smtClean="0"/>
              <a:t>from a Canadian university </a:t>
            </a:r>
            <a:endParaRPr lang="en-GB" dirty="0" smtClean="0"/>
          </a:p>
          <a:p>
            <a:r>
              <a:rPr lang="en-GB" dirty="0" smtClean="0"/>
              <a:t>N= 30 (18 males &amp; 12 females)</a:t>
            </a:r>
          </a:p>
          <a:p>
            <a:r>
              <a:rPr lang="en-GB" dirty="0" smtClean="0"/>
              <a:t>16-49 years of age</a:t>
            </a:r>
          </a:p>
          <a:p>
            <a:r>
              <a:rPr lang="en-GB" dirty="0" smtClean="0"/>
              <a:t>Started learning English in their L1 environment </a:t>
            </a:r>
          </a:p>
          <a:p>
            <a:r>
              <a:rPr lang="en-GB" dirty="0" smtClean="0"/>
              <a:t>Advanced proficiency in English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458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Listening task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We recorded over 40 speakers of L2 (Chinese &amp; Arabic)</a:t>
            </a:r>
          </a:p>
          <a:p>
            <a:r>
              <a:rPr lang="en-GB" dirty="0" smtClean="0"/>
              <a:t>Each speaker read and recorded two versions of the same text:</a:t>
            </a:r>
            <a:br>
              <a:rPr lang="en-GB" dirty="0" smtClean="0"/>
            </a:br>
            <a:r>
              <a:rPr lang="en-GB" dirty="0" smtClean="0"/>
              <a:t>a) with more influence from L1</a:t>
            </a:r>
            <a:br>
              <a:rPr lang="en-GB" dirty="0" smtClean="0"/>
            </a:br>
            <a:r>
              <a:rPr lang="en-GB" dirty="0" smtClean="0"/>
              <a:t>b) with less influence from L1 </a:t>
            </a:r>
            <a:endParaRPr lang="en-GB" dirty="0" smtClean="0"/>
          </a:p>
          <a:p>
            <a:r>
              <a:rPr lang="en-GB" dirty="0"/>
              <a:t>We chose 8 </a:t>
            </a:r>
            <a:r>
              <a:rPr lang="en-GB" dirty="0" smtClean="0"/>
              <a:t>final samples based on speaker’s ability to adjust their level of </a:t>
            </a:r>
            <a:r>
              <a:rPr lang="en-GB" dirty="0" err="1" smtClean="0"/>
              <a:t>accetedness</a:t>
            </a:r>
            <a:r>
              <a:rPr lang="en-GB" dirty="0" smtClean="0"/>
              <a:t> (</a:t>
            </a:r>
            <a:r>
              <a:rPr lang="en-GB" dirty="0" err="1" smtClean="0"/>
              <a:t>Beinhoff</a:t>
            </a:r>
            <a:r>
              <a:rPr lang="en-GB" dirty="0" smtClean="0"/>
              <a:t>, 2013):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Chinese male </a:t>
            </a:r>
            <a:br>
              <a:rPr lang="en-GB" dirty="0" smtClean="0"/>
            </a:br>
            <a:r>
              <a:rPr lang="en-GB" dirty="0" smtClean="0"/>
              <a:t>Chinese female</a:t>
            </a:r>
            <a:br>
              <a:rPr lang="en-GB" dirty="0" smtClean="0"/>
            </a:br>
            <a:r>
              <a:rPr lang="en-GB" dirty="0" smtClean="0"/>
              <a:t>Arabic male</a:t>
            </a:r>
            <a:br>
              <a:rPr lang="en-GB" dirty="0" smtClean="0"/>
            </a:br>
            <a:r>
              <a:rPr lang="en-GB" dirty="0" smtClean="0"/>
              <a:t>Arabic female 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7500-CF60-48D9-AF5E-CB6A5DFDBF0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065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958</Words>
  <Application>Microsoft Office PowerPoint</Application>
  <PresentationFormat>Widescreen</PresentationFormat>
  <Paragraphs>119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Attitudes towards L2 speech by L2 users: a verbal guise study </vt:lpstr>
      <vt:lpstr>Setting the scene  </vt:lpstr>
      <vt:lpstr>L2 speech intelligibility  </vt:lpstr>
      <vt:lpstr>L2 speaker’s perspectives on intelligibility </vt:lpstr>
      <vt:lpstr>Language attitude research  </vt:lpstr>
      <vt:lpstr>Status and solidarity of L2 accents </vt:lpstr>
      <vt:lpstr>Research questions</vt:lpstr>
      <vt:lpstr>Participants: raters </vt:lpstr>
      <vt:lpstr>Listening task </vt:lpstr>
      <vt:lpstr>The Verbal Guise Technique </vt:lpstr>
      <vt:lpstr>Procedure </vt:lpstr>
      <vt:lpstr> Results:  How do L2 speakers perceive non-native accents in terms of status and solidarity ratings? </vt:lpstr>
      <vt:lpstr>Results </vt:lpstr>
      <vt:lpstr>Attitude ratings: Results</vt:lpstr>
      <vt:lpstr> Results:  Which of the pronunciation features that characterize L2 accent (e.g., consonant, vowel, sentence rhythm) are more likely to be associated with certain attitudes towards that accent?  </vt:lpstr>
      <vt:lpstr>Pronunciation features identified for each accent</vt:lpstr>
      <vt:lpstr>Discussion </vt:lpstr>
      <vt:lpstr>Discussion </vt:lpstr>
      <vt:lpstr>Conclusion 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Viktoria Magne</dc:creator>
  <cp:lastModifiedBy>Viktoria Magne</cp:lastModifiedBy>
  <cp:revision>51</cp:revision>
  <dcterms:created xsi:type="dcterms:W3CDTF">2017-08-06T14:34:45Z</dcterms:created>
  <dcterms:modified xsi:type="dcterms:W3CDTF">2017-08-27T10:21:33Z</dcterms:modified>
</cp:coreProperties>
</file>