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8" r:id="rId4"/>
    <p:sldId id="272" r:id="rId5"/>
    <p:sldId id="271" r:id="rId6"/>
    <p:sldId id="258" r:id="rId7"/>
    <p:sldId id="260" r:id="rId8"/>
    <p:sldId id="259" r:id="rId9"/>
    <p:sldId id="261" r:id="rId10"/>
    <p:sldId id="270" r:id="rId11"/>
    <p:sldId id="268" r:id="rId12"/>
    <p:sldId id="262" r:id="rId13"/>
    <p:sldId id="269" r:id="rId14"/>
    <p:sldId id="264" r:id="rId15"/>
    <p:sldId id="275" r:id="rId16"/>
    <p:sldId id="276" r:id="rId17"/>
    <p:sldId id="27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162F2-BFDE-433F-9AD4-ED885F3D63D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D617D89-E42C-42AE-9284-EC57A86E6DEA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F906110E-2B02-461A-9163-E86430BA1CCC}" type="parTrans" cxnId="{CBA54146-8D01-4ECF-89D2-5C32E8698C77}">
      <dgm:prSet/>
      <dgm:spPr/>
      <dgm:t>
        <a:bodyPr/>
        <a:lstStyle/>
        <a:p>
          <a:endParaRPr lang="en-GB"/>
        </a:p>
      </dgm:t>
    </dgm:pt>
    <dgm:pt modelId="{E60168EB-8E45-4AF0-97B7-90FC95F5535F}" type="sibTrans" cxnId="{CBA54146-8D01-4ECF-89D2-5C32E8698C77}">
      <dgm:prSet/>
      <dgm:spPr/>
      <dgm:t>
        <a:bodyPr/>
        <a:lstStyle/>
        <a:p>
          <a:endParaRPr lang="en-GB"/>
        </a:p>
      </dgm:t>
    </dgm:pt>
    <dgm:pt modelId="{470DEE50-95A2-40FD-AA9A-DB1D27DFF361}">
      <dgm:prSet phldrT="[Text]"/>
      <dgm:spPr/>
      <dgm:t>
        <a:bodyPr/>
        <a:lstStyle/>
        <a:p>
          <a:r>
            <a:rPr lang="en-GB" dirty="0" smtClean="0"/>
            <a:t>locate</a:t>
          </a:r>
          <a:endParaRPr lang="en-GB" dirty="0"/>
        </a:p>
      </dgm:t>
    </dgm:pt>
    <dgm:pt modelId="{8A94DF37-B67B-4E05-8E40-BA3682796F94}" type="parTrans" cxnId="{BE72E125-358D-45DC-896D-3F1308B08687}">
      <dgm:prSet/>
      <dgm:spPr/>
      <dgm:t>
        <a:bodyPr/>
        <a:lstStyle/>
        <a:p>
          <a:endParaRPr lang="en-GB"/>
        </a:p>
      </dgm:t>
    </dgm:pt>
    <dgm:pt modelId="{B9C8757E-50D0-4B28-8033-313E4C736390}" type="sibTrans" cxnId="{BE72E125-358D-45DC-896D-3F1308B08687}">
      <dgm:prSet/>
      <dgm:spPr/>
      <dgm:t>
        <a:bodyPr/>
        <a:lstStyle/>
        <a:p>
          <a:endParaRPr lang="en-GB"/>
        </a:p>
      </dgm:t>
    </dgm:pt>
    <dgm:pt modelId="{EF5337F6-33E2-41A2-83E5-542982E977CA}">
      <dgm:prSet phldrT="[Text]"/>
      <dgm:spPr/>
      <dgm:t>
        <a:bodyPr/>
        <a:lstStyle/>
        <a:p>
          <a:r>
            <a:rPr lang="en-GB" dirty="0" smtClean="0"/>
            <a:t>apply</a:t>
          </a:r>
          <a:endParaRPr lang="en-GB" dirty="0"/>
        </a:p>
      </dgm:t>
    </dgm:pt>
    <dgm:pt modelId="{B3F2FF0B-5388-4E0E-ACA5-3A8F9DBF1B07}" type="parTrans" cxnId="{7A6BF63F-FD9D-44A7-BFEF-CCA8BEDA718B}">
      <dgm:prSet/>
      <dgm:spPr/>
      <dgm:t>
        <a:bodyPr/>
        <a:lstStyle/>
        <a:p>
          <a:endParaRPr lang="en-GB"/>
        </a:p>
      </dgm:t>
    </dgm:pt>
    <dgm:pt modelId="{D5F93A64-A69A-4194-876D-2DD0D9056EDE}" type="sibTrans" cxnId="{7A6BF63F-FD9D-44A7-BFEF-CCA8BEDA718B}">
      <dgm:prSet/>
      <dgm:spPr/>
      <dgm:t>
        <a:bodyPr/>
        <a:lstStyle/>
        <a:p>
          <a:endParaRPr lang="en-GB"/>
        </a:p>
      </dgm:t>
    </dgm:pt>
    <dgm:pt modelId="{8273DB12-D5A8-4133-9494-C9250E10C355}" type="pres">
      <dgm:prSet presAssocID="{FA2162F2-BFDE-433F-9AD4-ED885F3D63D6}" presName="Name0" presStyleCnt="0">
        <dgm:presLayoutVars>
          <dgm:dir/>
          <dgm:animLvl val="lvl"/>
          <dgm:resizeHandles val="exact"/>
        </dgm:presLayoutVars>
      </dgm:prSet>
      <dgm:spPr/>
    </dgm:pt>
    <dgm:pt modelId="{3A7DAA65-D148-4728-BBB5-425A3C23491A}" type="pres">
      <dgm:prSet presAssocID="{2D617D89-E42C-42AE-9284-EC57A86E6DE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A3529-A69A-45BA-AA0B-C4A6D90E6B33}" type="pres">
      <dgm:prSet presAssocID="{E60168EB-8E45-4AF0-97B7-90FC95F5535F}" presName="parTxOnlySpace" presStyleCnt="0"/>
      <dgm:spPr/>
    </dgm:pt>
    <dgm:pt modelId="{D5A25DF6-BF1F-4935-93AE-EDB9814C9AF6}" type="pres">
      <dgm:prSet presAssocID="{470DEE50-95A2-40FD-AA9A-DB1D27DFF3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A38FAC-7AC0-436B-880A-978D53B46E21}" type="pres">
      <dgm:prSet presAssocID="{B9C8757E-50D0-4B28-8033-313E4C736390}" presName="parTxOnlySpace" presStyleCnt="0"/>
      <dgm:spPr/>
    </dgm:pt>
    <dgm:pt modelId="{C0E05C4D-7DEA-4FEC-8AF1-CE00FA073ADF}" type="pres">
      <dgm:prSet presAssocID="{EF5337F6-33E2-41A2-83E5-542982E977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9EA6EB-E6A8-49F8-9F73-58C31B95BB73}" type="presOf" srcId="{EF5337F6-33E2-41A2-83E5-542982E977CA}" destId="{C0E05C4D-7DEA-4FEC-8AF1-CE00FA073ADF}" srcOrd="0" destOrd="0" presId="urn:microsoft.com/office/officeart/2005/8/layout/chevron1"/>
    <dgm:cxn modelId="{283CB5CC-0657-45CA-8A0D-75931AC27683}" type="presOf" srcId="{FA2162F2-BFDE-433F-9AD4-ED885F3D63D6}" destId="{8273DB12-D5A8-4133-9494-C9250E10C355}" srcOrd="0" destOrd="0" presId="urn:microsoft.com/office/officeart/2005/8/layout/chevron1"/>
    <dgm:cxn modelId="{7A6BF63F-FD9D-44A7-BFEF-CCA8BEDA718B}" srcId="{FA2162F2-BFDE-433F-9AD4-ED885F3D63D6}" destId="{EF5337F6-33E2-41A2-83E5-542982E977CA}" srcOrd="2" destOrd="0" parTransId="{B3F2FF0B-5388-4E0E-ACA5-3A8F9DBF1B07}" sibTransId="{D5F93A64-A69A-4194-876D-2DD0D9056EDE}"/>
    <dgm:cxn modelId="{CBA54146-8D01-4ECF-89D2-5C32E8698C77}" srcId="{FA2162F2-BFDE-433F-9AD4-ED885F3D63D6}" destId="{2D617D89-E42C-42AE-9284-EC57A86E6DEA}" srcOrd="0" destOrd="0" parTransId="{F906110E-2B02-461A-9163-E86430BA1CCC}" sibTransId="{E60168EB-8E45-4AF0-97B7-90FC95F5535F}"/>
    <dgm:cxn modelId="{8C0D317B-2D7D-4BBF-8259-138520D85DA3}" type="presOf" srcId="{2D617D89-E42C-42AE-9284-EC57A86E6DEA}" destId="{3A7DAA65-D148-4728-BBB5-425A3C23491A}" srcOrd="0" destOrd="0" presId="urn:microsoft.com/office/officeart/2005/8/layout/chevron1"/>
    <dgm:cxn modelId="{BE72E125-358D-45DC-896D-3F1308B08687}" srcId="{FA2162F2-BFDE-433F-9AD4-ED885F3D63D6}" destId="{470DEE50-95A2-40FD-AA9A-DB1D27DFF361}" srcOrd="1" destOrd="0" parTransId="{8A94DF37-B67B-4E05-8E40-BA3682796F94}" sibTransId="{B9C8757E-50D0-4B28-8033-313E4C736390}"/>
    <dgm:cxn modelId="{5E1A4F24-3812-471B-8409-00D601D7BF4A}" type="presOf" srcId="{470DEE50-95A2-40FD-AA9A-DB1D27DFF361}" destId="{D5A25DF6-BF1F-4935-93AE-EDB9814C9AF6}" srcOrd="0" destOrd="0" presId="urn:microsoft.com/office/officeart/2005/8/layout/chevron1"/>
    <dgm:cxn modelId="{0AB3B693-4C2A-4EBC-807A-C65FDB4D7B05}" type="presParOf" srcId="{8273DB12-D5A8-4133-9494-C9250E10C355}" destId="{3A7DAA65-D148-4728-BBB5-425A3C23491A}" srcOrd="0" destOrd="0" presId="urn:microsoft.com/office/officeart/2005/8/layout/chevron1"/>
    <dgm:cxn modelId="{44414EC7-50D8-43A8-A170-4163A6E210DE}" type="presParOf" srcId="{8273DB12-D5A8-4133-9494-C9250E10C355}" destId="{E4FA3529-A69A-45BA-AA0B-C4A6D90E6B33}" srcOrd="1" destOrd="0" presId="urn:microsoft.com/office/officeart/2005/8/layout/chevron1"/>
    <dgm:cxn modelId="{C1D47899-9EB7-474A-B5F3-70AF927E9EDE}" type="presParOf" srcId="{8273DB12-D5A8-4133-9494-C9250E10C355}" destId="{D5A25DF6-BF1F-4935-93AE-EDB9814C9AF6}" srcOrd="2" destOrd="0" presId="urn:microsoft.com/office/officeart/2005/8/layout/chevron1"/>
    <dgm:cxn modelId="{7870381B-874D-4414-9AEC-0881A5888E3F}" type="presParOf" srcId="{8273DB12-D5A8-4133-9494-C9250E10C355}" destId="{C8A38FAC-7AC0-436B-880A-978D53B46E21}" srcOrd="3" destOrd="0" presId="urn:microsoft.com/office/officeart/2005/8/layout/chevron1"/>
    <dgm:cxn modelId="{9F983FCB-5670-4F4D-B79A-4500D018CED0}" type="presParOf" srcId="{8273DB12-D5A8-4133-9494-C9250E10C355}" destId="{C0E05C4D-7DEA-4FEC-8AF1-CE00FA073A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DAA65-D148-4728-BBB5-425A3C23491A}">
      <dsp:nvSpPr>
        <dsp:cNvPr id="0" name=""/>
        <dsp:cNvSpPr/>
      </dsp:nvSpPr>
      <dsp:spPr>
        <a:xfrm>
          <a:off x="1155" y="339720"/>
          <a:ext cx="1407913" cy="563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plan</a:t>
          </a:r>
          <a:endParaRPr lang="en-GB" sz="2300" kern="1200" dirty="0"/>
        </a:p>
      </dsp:txBody>
      <dsp:txXfrm>
        <a:off x="282738" y="339720"/>
        <a:ext cx="844748" cy="563165"/>
      </dsp:txXfrm>
    </dsp:sp>
    <dsp:sp modelId="{D5A25DF6-BF1F-4935-93AE-EDB9814C9AF6}">
      <dsp:nvSpPr>
        <dsp:cNvPr id="0" name=""/>
        <dsp:cNvSpPr/>
      </dsp:nvSpPr>
      <dsp:spPr>
        <a:xfrm>
          <a:off x="1268277" y="339720"/>
          <a:ext cx="1407913" cy="563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locate</a:t>
          </a:r>
          <a:endParaRPr lang="en-GB" sz="2300" kern="1200" dirty="0"/>
        </a:p>
      </dsp:txBody>
      <dsp:txXfrm>
        <a:off x="1549860" y="339720"/>
        <a:ext cx="844748" cy="563165"/>
      </dsp:txXfrm>
    </dsp:sp>
    <dsp:sp modelId="{C0E05C4D-7DEA-4FEC-8AF1-CE00FA073ADF}">
      <dsp:nvSpPr>
        <dsp:cNvPr id="0" name=""/>
        <dsp:cNvSpPr/>
      </dsp:nvSpPr>
      <dsp:spPr>
        <a:xfrm>
          <a:off x="2535399" y="339720"/>
          <a:ext cx="1407913" cy="563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apply</a:t>
          </a:r>
          <a:endParaRPr lang="en-GB" sz="2300" kern="1200" dirty="0"/>
        </a:p>
      </dsp:txBody>
      <dsp:txXfrm>
        <a:off x="2816982" y="339720"/>
        <a:ext cx="844748" cy="563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44A66-D653-4A34-97B9-88C89203BCA2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4163-47B9-4153-A7BB-EE95FB79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6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5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0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9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48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BD8B-B2CF-4A7F-9C5F-87920AFA6A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5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48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1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4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0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4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1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6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8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5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4163-47B9-4153-A7BB-EE95FB797D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0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3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2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1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9C2D-EF71-48E5-B240-7D39F99366AB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19B4-04FE-469C-A0D2-74D3E2F6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5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 Literacy in the Workplace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</a:t>
            </a:r>
            <a:r>
              <a:rPr lang="en-GB" sz="5400" dirty="0" smtClean="0"/>
              <a:t>he </a:t>
            </a:r>
            <a:r>
              <a:rPr lang="en-GB" sz="5400" dirty="0"/>
              <a:t>experience of nurses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7293" y="5513294"/>
            <a:ext cx="5038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Dr Marc Forster, </a:t>
            </a:r>
          </a:p>
          <a:p>
            <a:r>
              <a:rPr lang="en-GB" sz="3200" dirty="0" smtClean="0"/>
              <a:t>University of West London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8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840"/>
          </a:xfrm>
        </p:spPr>
        <p:txBody>
          <a:bodyPr/>
          <a:lstStyle/>
          <a:p>
            <a:pPr algn="ctr"/>
            <a:r>
              <a:rPr lang="en-GB" dirty="0"/>
              <a:t>Themes of Expanding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35" y="1532966"/>
            <a:ext cx="11447930" cy="4862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Each Dimension is grouped in </a:t>
            </a:r>
            <a:r>
              <a:rPr lang="en-GB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order of complexity </a:t>
            </a:r>
            <a:r>
              <a:rPr lang="en-GB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under a ‘context’ of experience of </a:t>
            </a:r>
            <a:r>
              <a:rPr lang="en-GB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of two types</a:t>
            </a:r>
          </a:p>
          <a:p>
            <a:pPr marL="0" indent="0">
              <a:buNone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smtClean="0"/>
              <a:t>                         such as ‘</a:t>
            </a:r>
            <a:r>
              <a:rPr lang="en-GB" sz="4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Professional </a:t>
            </a:r>
            <a:r>
              <a:rPr lang="en-GB" sz="40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Self </a:t>
            </a:r>
            <a:r>
              <a:rPr lang="en-GB" sz="4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development</a:t>
            </a:r>
            <a:r>
              <a:rPr lang="en-GB" sz="4000" i="1" dirty="0" smtClean="0"/>
              <a:t>’</a:t>
            </a: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4000" dirty="0" smtClean="0"/>
              <a:t>                                      </a:t>
            </a:r>
            <a:r>
              <a:rPr lang="en-GB" sz="4000" dirty="0" smtClean="0">
                <a:solidFill>
                  <a:srgbClr val="FF0000"/>
                </a:solidFill>
              </a:rPr>
              <a:t>Action</a:t>
            </a:r>
            <a:r>
              <a:rPr lang="en-GB" sz="4000" dirty="0" smtClean="0"/>
              <a:t> such as ‘</a:t>
            </a:r>
            <a:r>
              <a:rPr lang="en-GB" sz="40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Skills and Processes of evidence and other information </a:t>
            </a:r>
            <a:r>
              <a:rPr lang="en-GB" sz="4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gathering</a:t>
            </a:r>
            <a:r>
              <a:rPr lang="en-GB" sz="4000" i="1" dirty="0" smtClean="0"/>
              <a:t>’</a:t>
            </a:r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53293267"/>
              </p:ext>
            </p:extLst>
          </p:nvPr>
        </p:nvGraphicFramePr>
        <p:xfrm>
          <a:off x="502025" y="4661640"/>
          <a:ext cx="3944469" cy="124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206188" y="3048001"/>
            <a:ext cx="2909046" cy="13536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Meaning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910"/>
          </a:xfrm>
        </p:spPr>
        <p:txBody>
          <a:bodyPr/>
          <a:lstStyle/>
          <a:p>
            <a:pPr algn="ctr"/>
            <a:r>
              <a:rPr lang="en-GB" dirty="0"/>
              <a:t>Themes of Expanding Awareness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48553" y="151503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No.1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3300" i="1" dirty="0"/>
              <a:t>Information Literacy experienced in processes </a:t>
            </a:r>
            <a:r>
              <a:rPr lang="en-GB" sz="3300" i="1" dirty="0" smtClean="0"/>
              <a:t>of Professional </a:t>
            </a:r>
            <a:r>
              <a:rPr lang="en-GB" sz="3300" i="1" dirty="0"/>
              <a:t>Self development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5036"/>
            <a:ext cx="5611906" cy="516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Themes of Expanding Awareness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40659" y="1825625"/>
            <a:ext cx="567914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Expanding Awareness No.2.</a:t>
            </a:r>
          </a:p>
          <a:p>
            <a:pPr marL="0" indent="0">
              <a:buNone/>
            </a:pPr>
            <a:r>
              <a:rPr lang="en-GB" dirty="0"/>
              <a:t>Information Literacy experienced in development and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maintenance of </a:t>
            </a:r>
            <a:r>
              <a:rPr lang="en-GB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Relationships with patients, patients’ families, colleagues and other professionals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No.3.</a:t>
            </a:r>
          </a:p>
          <a:p>
            <a:pPr marL="0" indent="0">
              <a:buNone/>
            </a:pPr>
            <a:r>
              <a:rPr lang="en-GB" dirty="0"/>
              <a:t>Information Literacy experienced through its role in  </a:t>
            </a:r>
            <a:r>
              <a:rPr lang="en-GB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Helping to achieve ‘Best Practice</a:t>
            </a:r>
            <a:r>
              <a:rPr lang="en-GB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No.4.</a:t>
            </a:r>
          </a:p>
          <a:p>
            <a:pPr marL="0" indent="0">
              <a:buNone/>
            </a:pPr>
            <a:r>
              <a:rPr lang="en-GB" dirty="0"/>
              <a:t>Information Literacy experienced within </a:t>
            </a:r>
            <a:r>
              <a:rPr lang="en-GB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Understandings and Experiences of </a:t>
            </a:r>
            <a:r>
              <a:rPr lang="en-GB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Evidence-based Practice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1862604"/>
            <a:ext cx="5647765" cy="42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Themes of Expanding Awareness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7553" y="1568824"/>
            <a:ext cx="5952565" cy="46081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No.5</a:t>
            </a:r>
            <a:r>
              <a:rPr lang="en-GB" sz="3100" dirty="0"/>
              <a:t>. </a:t>
            </a: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Information </a:t>
            </a:r>
            <a:r>
              <a:rPr lang="en-GB" sz="3100" dirty="0"/>
              <a:t>Literacy experienced within application of </a:t>
            </a:r>
            <a:r>
              <a:rPr lang="en-GB" sz="31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Skills and Processes of evidence and other information gathering</a:t>
            </a:r>
            <a:endParaRPr lang="en-GB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3100" dirty="0"/>
              <a:t> 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No.6.</a:t>
            </a:r>
          </a:p>
          <a:p>
            <a:pPr marL="0" indent="0">
              <a:buNone/>
            </a:pPr>
            <a:r>
              <a:rPr lang="en-GB" sz="3100" dirty="0"/>
              <a:t>Information Literacy experienced in the context of an  </a:t>
            </a:r>
            <a:r>
              <a:rPr lang="en-GB" sz="3100" i="1" dirty="0"/>
              <a:t>Understanding and Knowledge of the </a:t>
            </a:r>
            <a:r>
              <a:rPr lang="en-GB" sz="31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principles and concepts behind evidence and other information gathering</a:t>
            </a:r>
            <a:endParaRPr lang="en-GB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3100" i="1" dirty="0"/>
              <a:t> </a:t>
            </a:r>
            <a:endParaRPr lang="en-GB" sz="3100" dirty="0"/>
          </a:p>
          <a:p>
            <a:pPr marL="0" indent="0">
              <a:buNone/>
            </a:pPr>
            <a:r>
              <a:rPr lang="en-GB" sz="3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Theme of Expanding Awareness No.7</a:t>
            </a:r>
            <a:r>
              <a:rPr lang="en-GB" sz="3100" dirty="0"/>
              <a:t>. </a:t>
            </a: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Information </a:t>
            </a:r>
            <a:r>
              <a:rPr lang="en-GB" sz="3100" dirty="0"/>
              <a:t>Literacy experienced through  </a:t>
            </a:r>
            <a:r>
              <a:rPr lang="en-GB" sz="31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Applicable conceptions of information</a:t>
            </a:r>
            <a:endParaRPr lang="en-GB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58" y="2205318"/>
            <a:ext cx="5396844" cy="37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Personas </a:t>
            </a:r>
            <a:r>
              <a:rPr lang="en-GB" dirty="0"/>
              <a:t>: Ways of ‘being a nurse’ in the information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4" y="1825625"/>
            <a:ext cx="4536141" cy="4351338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/>
              <a:t>If we group the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dimensions from each theme at the same level of complexity together </a:t>
            </a:r>
            <a:r>
              <a:rPr lang="en-GB" sz="3600" dirty="0" smtClean="0"/>
              <a:t>(a mixture of meanings and actions) we can form a </a:t>
            </a:r>
            <a:r>
              <a:rPr lang="en-GB" sz="3600" dirty="0" smtClean="0">
                <a:solidFill>
                  <a:srgbClr val="FF0000"/>
                </a:solidFill>
              </a:rPr>
              <a:t>representation of experience  </a:t>
            </a:r>
            <a:r>
              <a:rPr lang="en-GB" sz="3600" dirty="0" smtClean="0"/>
              <a:t>(Husserl): a </a:t>
            </a:r>
            <a:r>
              <a:rPr lang="en-GB" sz="3600" dirty="0" smtClean="0">
                <a:solidFill>
                  <a:srgbClr val="FF0000"/>
                </a:solidFill>
              </a:rPr>
              <a:t>Category of Description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Each is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way of experiencing Information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Literacy</a:t>
            </a:r>
            <a:r>
              <a:rPr lang="en-GB" sz="3600" dirty="0" smtClean="0"/>
              <a:t>. </a:t>
            </a:r>
            <a:r>
              <a:rPr lang="en-GB" sz="3600" dirty="0"/>
              <a:t>B</a:t>
            </a:r>
            <a:r>
              <a:rPr lang="en-GB" sz="3600" dirty="0" smtClean="0"/>
              <a:t>ecause </a:t>
            </a:r>
            <a:r>
              <a:rPr lang="en-GB" sz="3600" dirty="0" smtClean="0"/>
              <a:t>we investigated the ‘life-world’ of the participants, </a:t>
            </a:r>
            <a:r>
              <a:rPr lang="en-GB" sz="3600" dirty="0" smtClean="0">
                <a:solidFill>
                  <a:srgbClr val="FF0000"/>
                </a:solidFill>
              </a:rPr>
              <a:t>a </a:t>
            </a:r>
            <a:r>
              <a:rPr lang="en-GB" sz="3600" dirty="0" smtClean="0">
                <a:solidFill>
                  <a:srgbClr val="FF0000"/>
                </a:solidFill>
              </a:rPr>
              <a:t>way to ‘be a nurse’</a:t>
            </a:r>
            <a:r>
              <a:rPr lang="en-GB" sz="3600" dirty="0" smtClean="0"/>
              <a:t>, in the context of information.</a:t>
            </a:r>
          </a:p>
          <a:p>
            <a:endParaRPr lang="en-GB" dirty="0"/>
          </a:p>
        </p:txBody>
      </p:sp>
      <p:pic>
        <p:nvPicPr>
          <p:cNvPr id="14" name="Content Placeholder 1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9" y="1825625"/>
            <a:ext cx="7046258" cy="4647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4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Six ways of experiencing Information Literacy in the workplace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A. The </a:t>
            </a:r>
            <a:r>
              <a:rPr lang="en-GB" dirty="0">
                <a:solidFill>
                  <a:schemeClr val="accent1"/>
                </a:solidFill>
              </a:rPr>
              <a:t>passive minimalist.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‘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he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facts’ are obtained to deal with the immediate and simple issue or context.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gathering is of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‘scavenging’ type.</a:t>
            </a:r>
          </a:p>
          <a:p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B. The </a:t>
            </a:r>
            <a:r>
              <a:rPr lang="en-GB" dirty="0">
                <a:solidFill>
                  <a:schemeClr val="accent1"/>
                </a:solidFill>
              </a:rPr>
              <a:t>knowledgeable goal achiever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 sought out, identified and applied in the context of specific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requirements in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conjunction with a developing background knowledge which allows the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professional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to know how to address these aims.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GB" dirty="0" smtClean="0"/>
              <a:t>Forster, M. (2015) Six ways of experiencing information literacy in nursing: the findings of a </a:t>
            </a:r>
            <a:r>
              <a:rPr lang="en-GB" dirty="0" err="1" smtClean="0"/>
              <a:t>phenomenographic</a:t>
            </a:r>
            <a:r>
              <a:rPr lang="en-GB" dirty="0" smtClean="0"/>
              <a:t> study. Nurse Education Today, 35(1), pp.195-200. </a:t>
            </a:r>
            <a:r>
              <a:rPr lang="en-GB" dirty="0" err="1" smtClean="0"/>
              <a:t>doi</a:t>
            </a:r>
            <a:r>
              <a:rPr lang="en-GB" dirty="0" smtClean="0"/>
              <a:t>: 10.1016/j.nedt.2014.06.005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2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Six ways of experiencing Information Literacy in the workplace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C. The </a:t>
            </a:r>
            <a:r>
              <a:rPr lang="en-GB" dirty="0">
                <a:solidFill>
                  <a:schemeClr val="accent1"/>
                </a:solidFill>
              </a:rPr>
              <a:t>focussed, competent and evolving professional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Literacy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processes of professional effectiveness and achieved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functionality - what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can be achieved in improved practice and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outcome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D. The </a:t>
            </a:r>
            <a:r>
              <a:rPr lang="en-GB" dirty="0">
                <a:solidFill>
                  <a:schemeClr val="accent1"/>
                </a:solidFill>
              </a:rPr>
              <a:t>confident and trusted promoter of justifiable change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Literacy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 a means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and stimuli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thinking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abstractly and strategically and as a leader: 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understanding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of the potential value of change and where and how it may usefully occur.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Six ways of experiencing Information Literacy in the workplace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8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GB" sz="3800" dirty="0" smtClean="0">
                <a:solidFill>
                  <a:schemeClr val="accent1"/>
                </a:solidFill>
              </a:rPr>
              <a:t>E. The </a:t>
            </a:r>
            <a:r>
              <a:rPr lang="en-GB" sz="3800" dirty="0">
                <a:solidFill>
                  <a:schemeClr val="accent1"/>
                </a:solidFill>
              </a:rPr>
              <a:t>Teacher and Promoter of an </a:t>
            </a:r>
            <a:r>
              <a:rPr lang="en-GB" sz="3800" dirty="0" smtClean="0">
                <a:solidFill>
                  <a:schemeClr val="accent1"/>
                </a:solidFill>
              </a:rPr>
              <a:t>information-based </a:t>
            </a:r>
            <a:r>
              <a:rPr lang="en-GB" sz="3800" dirty="0">
                <a:solidFill>
                  <a:schemeClr val="accent1"/>
                </a:solidFill>
              </a:rPr>
              <a:t>culture</a:t>
            </a:r>
          </a:p>
          <a:p>
            <a:pPr marL="0" indent="0">
              <a:buNone/>
            </a:pPr>
            <a:r>
              <a:rPr lang="en-GB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</a:t>
            </a:r>
            <a:r>
              <a:rPr lang="en-GB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wider strategic focus is beginning to operate; </a:t>
            </a:r>
            <a:r>
              <a:rPr lang="en-GB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</a:t>
            </a:r>
            <a:r>
              <a:rPr lang="en-GB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 skilfully obtained and applied towards the development of policy. A leading contribution is made to the development of an information rich culture, often in a teaching role, especially with junior staff.  </a:t>
            </a:r>
          </a:p>
          <a:p>
            <a:pPr marL="0" indent="0">
              <a:buNone/>
            </a:pPr>
            <a:endParaRPr lang="en-GB" sz="3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GB" sz="3800" dirty="0" smtClean="0">
                <a:solidFill>
                  <a:schemeClr val="accent1"/>
                </a:solidFill>
              </a:rPr>
              <a:t>F. The </a:t>
            </a:r>
            <a:r>
              <a:rPr lang="en-GB" sz="3800" dirty="0">
                <a:solidFill>
                  <a:schemeClr val="accent1"/>
                </a:solidFill>
              </a:rPr>
              <a:t>Leader, Philosopher and Strategist</a:t>
            </a:r>
          </a:p>
          <a:p>
            <a:pPr marL="0" indent="0">
              <a:buNone/>
            </a:pPr>
            <a:r>
              <a:rPr lang="en-GB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most sophisticated level of experience of Information Literacy operates in the context of </a:t>
            </a:r>
            <a:r>
              <a:rPr lang="en-GB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leadership, </a:t>
            </a:r>
            <a:r>
              <a:rPr lang="en-GB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through its part in the promotion of the development of the ability to think strategically and philosophically.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423116"/>
            <a:ext cx="9144000" cy="1011237"/>
          </a:xfrm>
        </p:spPr>
        <p:txBody>
          <a:bodyPr/>
          <a:lstStyle/>
          <a:p>
            <a:r>
              <a:rPr lang="en-GB" dirty="0" smtClean="0"/>
              <a:t>Dr Marc Forster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70965" y="1622612"/>
            <a:ext cx="10783726" cy="5235388"/>
          </a:xfrm>
        </p:spPr>
        <p:txBody>
          <a:bodyPr>
            <a:normAutofit fontScale="70000" lnSpcReduction="20000"/>
          </a:bodyPr>
          <a:lstStyle/>
          <a:p>
            <a:r>
              <a:rPr lang="en-GB" sz="5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marc.forster@uwl.ac.uk</a:t>
            </a:r>
            <a:endParaRPr lang="en-GB" sz="5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GB" sz="5100" dirty="0"/>
          </a:p>
          <a:p>
            <a:r>
              <a:rPr lang="en-GB" sz="5100" dirty="0" smtClean="0"/>
              <a:t>@MarcForster18</a:t>
            </a:r>
          </a:p>
          <a:p>
            <a:endParaRPr lang="en-GB" sz="4000" dirty="0" smtClean="0"/>
          </a:p>
          <a:p>
            <a:r>
              <a:rPr lang="en-GB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Forster, M. (2015) 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Six ways of experiencing information literacy in nursing: the findings of a </a:t>
            </a:r>
            <a:r>
              <a:rPr lang="en-GB" sz="4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phenomenographic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study. </a:t>
            </a:r>
            <a:r>
              <a:rPr lang="en-GB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Nurse Education Today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35(1), pp.195-200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GB" sz="4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doi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10.1016/j.nedt.2014.06.005</a:t>
            </a:r>
          </a:p>
          <a:p>
            <a:endParaRPr lang="en-GB" sz="4000" dirty="0" smtClean="0"/>
          </a:p>
          <a:p>
            <a:r>
              <a:rPr lang="en-GB" sz="4000" dirty="0" smtClean="0"/>
              <a:t>Forster, M. (ed.) (2017) </a:t>
            </a:r>
            <a:r>
              <a:rPr lang="en-GB" sz="4000" i="1" dirty="0" smtClean="0"/>
              <a:t>Information </a:t>
            </a:r>
            <a:r>
              <a:rPr lang="en-GB" sz="4000" i="1" dirty="0"/>
              <a:t>Literacy in the </a:t>
            </a:r>
            <a:r>
              <a:rPr lang="en-GB" sz="4000" i="1" dirty="0" smtClean="0"/>
              <a:t>Workplace</a:t>
            </a:r>
            <a:r>
              <a:rPr lang="en-GB" sz="4000" dirty="0" smtClean="0"/>
              <a:t>. London: Facet</a:t>
            </a:r>
            <a:r>
              <a:rPr lang="en-GB" sz="4000" dirty="0" smtClean="0"/>
              <a:t>.</a:t>
            </a:r>
          </a:p>
          <a:p>
            <a:endParaRPr lang="en-GB" sz="4000" dirty="0" smtClean="0"/>
          </a:p>
          <a:p>
            <a:r>
              <a:rPr lang="en-GB" sz="4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</a:t>
            </a:r>
            <a:r>
              <a:rPr lang="en-GB" sz="4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repository.uwl.ac.uk</a:t>
            </a:r>
            <a:r>
              <a:rPr lang="en-GB" sz="4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28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608296"/>
            <a:ext cx="11196918" cy="8170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Why </a:t>
            </a:r>
            <a:r>
              <a:rPr lang="en-GB" sz="4400" dirty="0" smtClean="0"/>
              <a:t>Investigate </a:t>
            </a:r>
            <a:r>
              <a:rPr lang="en-GB" sz="4400" dirty="0" smtClean="0"/>
              <a:t>Information Literacy in Nursing Practice? </a:t>
            </a:r>
            <a:endParaRPr lang="en-GB" sz="4400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r="2874"/>
          <a:stretch>
            <a:fillRect/>
          </a:stretch>
        </p:blipFill>
        <p:spPr>
          <a:xfrm>
            <a:off x="6710905" y="2097180"/>
            <a:ext cx="5380508" cy="3756773"/>
          </a:xfrm>
          <a:blipFill>
            <a:blip r:embed="rId4"/>
            <a:stretch>
              <a:fillRect/>
            </a:stretch>
          </a:blip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98" y="2097180"/>
            <a:ext cx="6526305" cy="511884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 we know the information </a:t>
            </a:r>
            <a:r>
              <a:rPr lang="en-GB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skills, contexts, behaviours, threshold concepts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that will be </a:t>
            </a:r>
            <a:r>
              <a:rPr lang="en-GB" sz="32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meaningful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GB" sz="32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applicable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nurses in practice?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Such evidence might allow us to resource and educate in ways that are even more effective and inspire even greater confidence</a:t>
            </a:r>
            <a:endParaRPr lang="en-GB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797859"/>
            <a:ext cx="11196918" cy="7351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How might we approach Information Literacy in Nursing?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25" y="1927411"/>
            <a:ext cx="11545888" cy="511884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 Behaviourist approach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What are the skills and knowledge required to use information effectively in nursing practice?</a:t>
            </a:r>
          </a:p>
          <a:p>
            <a:endParaRPr lang="en-GB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A Constructivist approach</a:t>
            </a:r>
            <a:r>
              <a:rPr lang="en-GB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en-GB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How do nurses adapt information gathering abilities to information related problems?</a:t>
            </a:r>
          </a:p>
          <a:p>
            <a:endParaRPr lang="en-GB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An Ethnographic approach 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the relationships, purposes and practices which contribute to the information culture of a ward or team? </a:t>
            </a:r>
          </a:p>
        </p:txBody>
      </p:sp>
    </p:spTree>
    <p:extLst>
      <p:ext uri="{BB962C8B-B14F-4D97-AF65-F5344CB8AC3E}">
        <p14:creationId xmlns:p14="http://schemas.microsoft.com/office/powerpoint/2010/main" val="3693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06" y="365125"/>
            <a:ext cx="10620282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Phenomenography</a:t>
            </a:r>
            <a:r>
              <a:rPr lang="en-GB" dirty="0" smtClean="0"/>
              <a:t> – the science of the contextual variation in experienced meaning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151528"/>
            <a:ext cx="11274704" cy="4580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Asking… </a:t>
            </a:r>
          </a:p>
          <a:p>
            <a:r>
              <a:rPr lang="en-GB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</a:t>
            </a:r>
            <a:r>
              <a:rPr lang="en-GB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different ways in which </a:t>
            </a:r>
            <a:r>
              <a:rPr lang="en-GB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using information is part of </a:t>
            </a:r>
            <a:r>
              <a:rPr lang="en-GB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‘</a:t>
            </a:r>
            <a:r>
              <a:rPr lang="en-GB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being </a:t>
            </a:r>
            <a:r>
              <a:rPr lang="en-GB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GB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nurse’ </a:t>
            </a:r>
            <a:r>
              <a:rPr lang="en-GB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how are they related?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To discover:</a:t>
            </a:r>
          </a:p>
          <a:p>
            <a:r>
              <a:rPr lang="en-GB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the contexts in which information gathering and application are </a:t>
            </a:r>
            <a:r>
              <a:rPr lang="en-GB" sz="30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meaningful</a:t>
            </a:r>
            <a:r>
              <a:rPr lang="en-GB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to nursing practice, and why?</a:t>
            </a:r>
          </a:p>
          <a:p>
            <a:r>
              <a:rPr lang="en-GB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are these </a:t>
            </a:r>
            <a:r>
              <a:rPr lang="en-GB" sz="30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processes</a:t>
            </a:r>
            <a:r>
              <a:rPr lang="en-GB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information gathering and application?</a:t>
            </a:r>
          </a:p>
          <a:p>
            <a:endParaRPr lang="en-GB" sz="37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4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GB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10757646" cy="8875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The value of this approach</a:t>
            </a:r>
            <a:r>
              <a:rPr lang="en-GB" sz="4400" dirty="0" smtClean="0"/>
              <a:t>: </a:t>
            </a:r>
            <a:br>
              <a:rPr lang="en-GB" sz="4400" dirty="0" smtClean="0"/>
            </a:br>
            <a:r>
              <a:rPr lang="en-GB" sz="4400" dirty="0" smtClean="0"/>
              <a:t> evidence-based librarianship</a:t>
            </a:r>
            <a:endParaRPr lang="en-GB" sz="4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b="11323"/>
          <a:stretch>
            <a:fillRect/>
          </a:stretch>
        </p:blipFill>
        <p:spPr>
          <a:xfrm>
            <a:off x="8679796" y="4918954"/>
            <a:ext cx="3404628" cy="174434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0682" y="1454806"/>
            <a:ext cx="8431717" cy="52084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(Potentially! </a:t>
            </a:r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GB" sz="4000" dirty="0" smtClean="0">
                <a:solidFill>
                  <a:srgbClr val="FF0000"/>
                </a:solidFill>
              </a:rPr>
              <a:t>adds to recognition </a:t>
            </a:r>
            <a:r>
              <a:rPr lang="en-GB" sz="4000" dirty="0" smtClean="0">
                <a:solidFill>
                  <a:srgbClr val="FF0000"/>
                </a:solidFill>
              </a:rPr>
              <a:t>of the </a:t>
            </a:r>
            <a:r>
              <a:rPr lang="en-GB" sz="4000" dirty="0">
                <a:solidFill>
                  <a:srgbClr val="FF0000"/>
                </a:solidFill>
              </a:rPr>
              <a:t>value of </a:t>
            </a:r>
            <a:r>
              <a:rPr lang="en-GB" sz="4000" dirty="0" smtClean="0">
                <a:solidFill>
                  <a:srgbClr val="FF0000"/>
                </a:solidFill>
              </a:rPr>
              <a:t>librarians and library services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Librarians will have ‘evidence’ that Information location and application are pervasive within, and intrinsic to, the nurse’s role, and can use that evidence promote their services.</a:t>
            </a:r>
          </a:p>
          <a:p>
            <a:endParaRPr lang="en-GB" sz="3400" dirty="0"/>
          </a:p>
          <a:p>
            <a:r>
              <a:rPr lang="en-GB" sz="4000" dirty="0" smtClean="0">
                <a:solidFill>
                  <a:srgbClr val="FF0000"/>
                </a:solidFill>
              </a:rPr>
              <a:t>Facilitates evidence-based </a:t>
            </a:r>
            <a:r>
              <a:rPr lang="en-GB" sz="4000" dirty="0">
                <a:solidFill>
                  <a:srgbClr val="FF0000"/>
                </a:solidFill>
              </a:rPr>
              <a:t>resource provision</a:t>
            </a:r>
          </a:p>
          <a:p>
            <a:r>
              <a:rPr lang="en-GB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Librarians will have knowledge of  the actual information sources used in practice and their value and contextual significance.</a:t>
            </a:r>
          </a:p>
          <a:p>
            <a:endParaRPr lang="en-GB" sz="4600" dirty="0" smtClean="0"/>
          </a:p>
          <a:p>
            <a:r>
              <a:rPr lang="en-GB" sz="4000" dirty="0" smtClean="0">
                <a:solidFill>
                  <a:srgbClr val="FF0000"/>
                </a:solidFill>
              </a:rPr>
              <a:t>Facilitates evidence-based </a:t>
            </a:r>
            <a:r>
              <a:rPr lang="en-GB" sz="4000" dirty="0" smtClean="0">
                <a:solidFill>
                  <a:srgbClr val="FF0000"/>
                </a:solidFill>
              </a:rPr>
              <a:t>Information </a:t>
            </a:r>
            <a:r>
              <a:rPr lang="en-GB" sz="4000" dirty="0">
                <a:solidFill>
                  <a:srgbClr val="FF0000"/>
                </a:solidFill>
              </a:rPr>
              <a:t>Literacy education</a:t>
            </a:r>
          </a:p>
          <a:p>
            <a:r>
              <a:rPr lang="en-GB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Librarian teachers can base ILE on the varying ‘realities’ of a profession’s information use (using variation theory).</a:t>
            </a:r>
            <a:endParaRPr lang="en-GB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78" y="3175652"/>
            <a:ext cx="3396299" cy="1499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5" b="50167"/>
          <a:stretch/>
        </p:blipFill>
        <p:spPr>
          <a:xfrm>
            <a:off x="8512399" y="1629429"/>
            <a:ext cx="3568456" cy="14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260909"/>
            <a:ext cx="10844400" cy="88641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Doing Phenomenography</a:t>
            </a:r>
            <a:r>
              <a:rPr lang="en-GB" dirty="0" smtClean="0">
                <a:solidFill>
                  <a:srgbClr val="FFFF00"/>
                </a:solidFill>
              </a:rPr>
              <a:t>:</a:t>
            </a:r>
            <a:r>
              <a:rPr lang="en-GB" dirty="0" smtClean="0"/>
              <a:t> </a:t>
            </a:r>
            <a:r>
              <a:rPr lang="en-GB" dirty="0" smtClean="0"/>
              <a:t>                                             Asking </a:t>
            </a:r>
            <a:r>
              <a:rPr lang="en-GB" dirty="0" smtClean="0"/>
              <a:t>the right 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47" y="1907662"/>
            <a:ext cx="5157787" cy="631731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  Not                       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88" y="2783822"/>
            <a:ext cx="5800164" cy="371760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information skills and knowledge are needed in your work?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kinds of work scenarios need successful information use?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Or even…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What </a:t>
            </a:r>
            <a:r>
              <a:rPr lang="en-GB" dirty="0">
                <a:solidFill>
                  <a:srgbClr val="FF0000"/>
                </a:solidFill>
              </a:rPr>
              <a:t>do you believe Information literacy to be?</a:t>
            </a:r>
          </a:p>
          <a:p>
            <a:endParaRPr lang="en-GB" sz="60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396" y="2013672"/>
            <a:ext cx="5183188" cy="613802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But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7318" y="2816836"/>
            <a:ext cx="49933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and when do you use information and why?</a:t>
            </a:r>
          </a:p>
          <a:p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7941"/>
            <a:ext cx="10515600" cy="98854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Doing Phenomenography: </a:t>
            </a:r>
            <a:r>
              <a:rPr lang="en-GB" dirty="0" smtClean="0"/>
              <a:t>                                             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1740149"/>
            <a:ext cx="11349317" cy="53160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1. Dimensions of Variation (in experience)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ndividual narratives of experience of information</a:t>
            </a:r>
          </a:p>
          <a:p>
            <a:pPr marL="0" indent="0">
              <a:buNone/>
            </a:pPr>
            <a:r>
              <a:rPr lang="en-GB" sz="2600" dirty="0" smtClean="0"/>
              <a:t>collected under…… 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2. Themes of Expanding Awareness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Patterns or Contexts of experience: </a:t>
            </a:r>
            <a:r>
              <a:rPr lang="en-GB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either meaning or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action</a:t>
            </a:r>
            <a:endParaRPr lang="en-GB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/>
              <a:t>Dimensions are ‘ranked’ by Complexity under each Theme to form…..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3. Categories of Description</a:t>
            </a:r>
          </a:p>
          <a:p>
            <a:pPr marL="0" indent="0">
              <a:buNone/>
            </a:pPr>
            <a:r>
              <a:rPr lang="en-GB" sz="3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Information Literacy ‘Personas’. How Information Literacy is ‘lived’ at different levels of ‘awareness’ or complexity of experience</a:t>
            </a:r>
          </a:p>
        </p:txBody>
      </p:sp>
    </p:spTree>
    <p:extLst>
      <p:ext uri="{BB962C8B-B14F-4D97-AF65-F5344CB8AC3E}">
        <p14:creationId xmlns:p14="http://schemas.microsoft.com/office/powerpoint/2010/main" val="2470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Dimensions of </a:t>
            </a:r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729" y="1690688"/>
            <a:ext cx="5697071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Individual </a:t>
            </a:r>
            <a:r>
              <a:rPr lang="en-GB" sz="4000" dirty="0">
                <a:solidFill>
                  <a:srgbClr val="FF0000"/>
                </a:solidFill>
              </a:rPr>
              <a:t>narratives of experience </a:t>
            </a:r>
            <a:r>
              <a:rPr lang="en-GB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</a:t>
            </a:r>
            <a:r>
              <a:rPr lang="en-GB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information - developed by looking at the whole interview.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Following the participant as they expand</a:t>
            </a:r>
            <a:r>
              <a:rPr lang="en-GB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perhaps at different points, on an experience’s detail… its focus, context and meaning.</a:t>
            </a:r>
          </a:p>
          <a:p>
            <a:pPr marL="0" indent="0">
              <a:buNone/>
            </a:pPr>
            <a:endParaRPr lang="en-GB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 </a:t>
            </a:r>
            <a:r>
              <a:rPr lang="en-GB" sz="4000" dirty="0" smtClean="0">
                <a:solidFill>
                  <a:srgbClr val="FF0000"/>
                </a:solidFill>
              </a:rPr>
              <a:t>generic description </a:t>
            </a:r>
            <a:r>
              <a:rPr lang="en-GB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completed through analysis of other transcripts in which similar experiences are described. </a:t>
            </a:r>
            <a:endParaRPr lang="en-GB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GB" sz="3600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503265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242047"/>
            <a:ext cx="10538011" cy="1658471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Developing Dimensions </a:t>
            </a:r>
            <a:r>
              <a:rPr lang="en-GB" dirty="0"/>
              <a:t>of Variation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How </a:t>
            </a:r>
            <a:r>
              <a:rPr lang="en-GB" sz="27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the Dimension of Variation </a:t>
            </a:r>
            <a:r>
              <a:rPr lang="en-GB" sz="2700" dirty="0">
                <a:solidFill>
                  <a:srgbClr val="7C60C6">
                    <a:lumMod val="60000"/>
                    <a:lumOff val="40000"/>
                  </a:srgbClr>
                </a:solidFill>
                <a:latin typeface="Calibri" panose="020F0502020204030204"/>
                <a:ea typeface="+mn-ea"/>
                <a:cs typeface="+mn-cs"/>
              </a:rPr>
              <a:t>Information Literacy experienced in developing an evidence-based ward culture</a:t>
            </a:r>
            <a:r>
              <a:rPr lang="en-GB" sz="27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was formulated.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19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36" y="1900518"/>
            <a:ext cx="6606988" cy="4724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i="1" dirty="0"/>
              <a:t>This evolved, to begin with, from </a:t>
            </a:r>
            <a:r>
              <a:rPr lang="en-GB" sz="4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descriptions of experiences involving the location and application of research evidence</a:t>
            </a:r>
            <a:r>
              <a:rPr lang="en-GB" sz="4400" i="1" dirty="0"/>
              <a:t> which were underlined and compared. These were found to often be contextualised in the transcripts by a </a:t>
            </a:r>
            <a:r>
              <a:rPr lang="en-GB" sz="4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sense of professionalism and conviction</a:t>
            </a:r>
            <a:r>
              <a:rPr lang="en-GB" sz="4400" i="1" dirty="0"/>
              <a:t>. </a:t>
            </a:r>
            <a:endParaRPr lang="en-GB" sz="4400" i="1" dirty="0" smtClean="0"/>
          </a:p>
          <a:p>
            <a:pPr marL="0" indent="0">
              <a:buNone/>
            </a:pPr>
            <a:r>
              <a:rPr lang="en-GB" sz="4400" i="1" dirty="0" smtClean="0"/>
              <a:t>Elsewhere</a:t>
            </a:r>
            <a:r>
              <a:rPr lang="en-GB" sz="4400" i="1" dirty="0"/>
              <a:t>, both within the same transcript and in others, this was further developed by some participants in discussions of the </a:t>
            </a:r>
            <a:r>
              <a:rPr lang="en-GB" sz="4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for the wider adoption of such attitudes within the profession</a:t>
            </a:r>
            <a:r>
              <a:rPr lang="en-GB" sz="4400" i="1" dirty="0"/>
              <a:t>; of how </a:t>
            </a:r>
            <a:r>
              <a:rPr lang="en-GB" sz="4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their information activities encouraged colleagues to use research evidence and think in an evidence-based wa</a:t>
            </a:r>
            <a:r>
              <a:rPr lang="en-GB" sz="4400" i="1" dirty="0"/>
              <a:t>y; and how they themselves have through their information activities </a:t>
            </a:r>
            <a:r>
              <a:rPr lang="en-GB" sz="4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contributed to Evidence-Based Practice’s entrenchment within their Team and Ward</a:t>
            </a:r>
            <a:r>
              <a:rPr lang="en-GB" sz="4400" i="1" dirty="0" smtClean="0"/>
              <a:t>.</a:t>
            </a:r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6" y="2360147"/>
            <a:ext cx="5065059" cy="29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5524</TotalTime>
  <Words>1198</Words>
  <Application>Microsoft Office PowerPoint</Application>
  <PresentationFormat>Widescreen</PresentationFormat>
  <Paragraphs>161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Information Literacy in the Workplace </vt:lpstr>
      <vt:lpstr>Why Investigate Information Literacy in Nursing Practice? </vt:lpstr>
      <vt:lpstr>How might we approach Information Literacy in Nursing?</vt:lpstr>
      <vt:lpstr>Phenomenography – the science of the contextual variation in experienced meaning</vt:lpstr>
      <vt:lpstr>The value of this approach:   evidence-based librarianship</vt:lpstr>
      <vt:lpstr> Doing Phenomenography:                                              Asking the right questions</vt:lpstr>
      <vt:lpstr> Doing Phenomenography:                                               Outcomes</vt:lpstr>
      <vt:lpstr>Dimensions of Variation</vt:lpstr>
      <vt:lpstr> Developing Dimensions of Variation  How the Dimension of Variation Information Literacy experienced in developing an evidence-based ward culture was formulated. </vt:lpstr>
      <vt:lpstr>Themes of Expanding Awareness</vt:lpstr>
      <vt:lpstr>Themes of Expanding Awareness</vt:lpstr>
      <vt:lpstr>Themes of Expanding Awareness</vt:lpstr>
      <vt:lpstr>Themes of Expanding Awareness</vt:lpstr>
      <vt:lpstr>Personas : Ways of ‘being a nurse’ in the information context</vt:lpstr>
      <vt:lpstr>Six ways of experiencing Information Literacy in the workplace</vt:lpstr>
      <vt:lpstr>Six ways of experiencing Information Literacy in the workplace</vt:lpstr>
      <vt:lpstr>Six ways of experiencing Information Literacy in the workplace</vt:lpstr>
      <vt:lpstr>Dr Marc Forster</vt:lpstr>
    </vt:vector>
  </TitlesOfParts>
  <Company>University of West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 in the Workplace</dc:title>
  <dc:creator>Marc Forster</dc:creator>
  <cp:lastModifiedBy>Marc Forster</cp:lastModifiedBy>
  <cp:revision>262</cp:revision>
  <dcterms:created xsi:type="dcterms:W3CDTF">2017-12-12T13:45:39Z</dcterms:created>
  <dcterms:modified xsi:type="dcterms:W3CDTF">2018-02-01T13:28:53Z</dcterms:modified>
</cp:coreProperties>
</file>