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257" r:id="rId4"/>
    <p:sldId id="258" r:id="rId5"/>
    <p:sldId id="259" r:id="rId6"/>
    <p:sldId id="260" r:id="rId7"/>
    <p:sldId id="261" r:id="rId8"/>
    <p:sldId id="262" r:id="rId9"/>
    <p:sldId id="263" r:id="rId10"/>
    <p:sldId id="264" r:id="rId11"/>
    <p:sldId id="266" r:id="rId12"/>
    <p:sldId id="265"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8" d="100"/>
          <a:sy n="88" d="100"/>
        </p:scale>
        <p:origin x="-1464"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4101A98-3575-48EC-AC5D-50D0D1198DB7}" type="datetimeFigureOut">
              <a:rPr lang="en-GB" smtClean="0"/>
              <a:pPr/>
              <a:t>16/06/2014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622927F-12D6-46DB-912C-0CA39E042EA9}"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4101A98-3575-48EC-AC5D-50D0D1198DB7}" type="datetimeFigureOut">
              <a:rPr lang="en-GB" smtClean="0"/>
              <a:pPr/>
              <a:t>16/06/2014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622927F-12D6-46DB-912C-0CA39E042EA9}"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4101A98-3575-48EC-AC5D-50D0D1198DB7}" type="datetimeFigureOut">
              <a:rPr lang="en-GB" smtClean="0"/>
              <a:pPr/>
              <a:t>16/06/2014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622927F-12D6-46DB-912C-0CA39E042EA9}"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4101A98-3575-48EC-AC5D-50D0D1198DB7}" type="datetimeFigureOut">
              <a:rPr lang="en-GB" smtClean="0"/>
              <a:pPr/>
              <a:t>16/06/2014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622927F-12D6-46DB-912C-0CA39E042EA9}"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4101A98-3575-48EC-AC5D-50D0D1198DB7}" type="datetimeFigureOut">
              <a:rPr lang="en-GB" smtClean="0"/>
              <a:pPr/>
              <a:t>16/06/2014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622927F-12D6-46DB-912C-0CA39E042EA9}"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4101A98-3575-48EC-AC5D-50D0D1198DB7}" type="datetimeFigureOut">
              <a:rPr lang="en-GB" smtClean="0"/>
              <a:pPr/>
              <a:t>16/06/2014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622927F-12D6-46DB-912C-0CA39E042EA9}"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4101A98-3575-48EC-AC5D-50D0D1198DB7}" type="datetimeFigureOut">
              <a:rPr lang="en-GB" smtClean="0"/>
              <a:pPr/>
              <a:t>16/06/2014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622927F-12D6-46DB-912C-0CA39E042EA9}"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4101A98-3575-48EC-AC5D-50D0D1198DB7}" type="datetimeFigureOut">
              <a:rPr lang="en-GB" smtClean="0"/>
              <a:pPr/>
              <a:t>16/06/2014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622927F-12D6-46DB-912C-0CA39E042EA9}"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101A98-3575-48EC-AC5D-50D0D1198DB7}" type="datetimeFigureOut">
              <a:rPr lang="en-GB" smtClean="0"/>
              <a:pPr/>
              <a:t>16/06/2014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622927F-12D6-46DB-912C-0CA39E042EA9}"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101A98-3575-48EC-AC5D-50D0D1198DB7}" type="datetimeFigureOut">
              <a:rPr lang="en-GB" smtClean="0"/>
              <a:pPr/>
              <a:t>16/06/2014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622927F-12D6-46DB-912C-0CA39E042EA9}"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101A98-3575-48EC-AC5D-50D0D1198DB7}" type="datetimeFigureOut">
              <a:rPr lang="en-GB" smtClean="0"/>
              <a:pPr/>
              <a:t>16/06/2014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622927F-12D6-46DB-912C-0CA39E042EA9}"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101A98-3575-48EC-AC5D-50D0D1198DB7}" type="datetimeFigureOut">
              <a:rPr lang="en-GB" smtClean="0"/>
              <a:pPr/>
              <a:t>16/06/2014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22927F-12D6-46DB-912C-0CA39E042EA9}"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nhlbi.nih.gov/health/health-topics/topics/m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39552" y="1196752"/>
            <a:ext cx="7772400" cy="1470025"/>
          </a:xfrm>
        </p:spPr>
        <p:txBody>
          <a:bodyPr>
            <a:normAutofit fontScale="90000"/>
          </a:bodyPr>
          <a:lstStyle/>
          <a:p>
            <a:r>
              <a:rPr lang="en-GB" dirty="0" smtClean="0"/>
              <a:t>The use of complementary and alternative medicine by individuals with features of metabolic syndrome</a:t>
            </a:r>
            <a:endParaRPr lang="en-GB" dirty="0"/>
          </a:p>
        </p:txBody>
      </p:sp>
      <p:sp>
        <p:nvSpPr>
          <p:cNvPr id="3" name="Subtitle 2"/>
          <p:cNvSpPr>
            <a:spLocks noGrp="1"/>
          </p:cNvSpPr>
          <p:nvPr>
            <p:ph type="subTitle" idx="1"/>
          </p:nvPr>
        </p:nvSpPr>
        <p:spPr/>
        <p:txBody>
          <a:bodyPr>
            <a:normAutofit fontScale="92500" lnSpcReduction="20000"/>
          </a:bodyPr>
          <a:lstStyle/>
          <a:p>
            <a:r>
              <a:rPr lang="en-GB" dirty="0" smtClean="0"/>
              <a:t>Presentation for the University of West London Nutrition Forum June 2014</a:t>
            </a:r>
          </a:p>
          <a:p>
            <a:r>
              <a:rPr lang="en-GB" dirty="0" smtClean="0"/>
              <a:t> </a:t>
            </a:r>
          </a:p>
          <a:p>
            <a:r>
              <a:rPr lang="en-GB" dirty="0" smtClean="0"/>
              <a:t>Zeller </a:t>
            </a:r>
            <a:r>
              <a:rPr lang="en-GB" dirty="0" err="1" smtClean="0"/>
              <a:t>Pimlott</a:t>
            </a:r>
            <a:endParaRPr lang="en-GB" dirty="0" smtClean="0"/>
          </a:p>
          <a:p>
            <a:endParaRPr lang="en-GB"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Discussing use of CAM with GP</a:t>
            </a:r>
            <a:endParaRPr lang="en-GB" dirty="0"/>
          </a:p>
        </p:txBody>
      </p:sp>
      <p:sp>
        <p:nvSpPr>
          <p:cNvPr id="3" name="Text Placeholder 2"/>
          <p:cNvSpPr>
            <a:spLocks noGrp="1"/>
          </p:cNvSpPr>
          <p:nvPr>
            <p:ph type="body" idx="1"/>
          </p:nvPr>
        </p:nvSpPr>
        <p:spPr/>
        <p:txBody>
          <a:bodyPr/>
          <a:lstStyle/>
          <a:p>
            <a:r>
              <a:rPr lang="en-GB" dirty="0" smtClean="0"/>
              <a:t>With </a:t>
            </a:r>
            <a:r>
              <a:rPr lang="en-GB" dirty="0" err="1" smtClean="0"/>
              <a:t>FeMS</a:t>
            </a:r>
            <a:endParaRPr lang="en-GB" dirty="0"/>
          </a:p>
        </p:txBody>
      </p:sp>
      <p:sp>
        <p:nvSpPr>
          <p:cNvPr id="4" name="Content Placeholder 3"/>
          <p:cNvSpPr>
            <a:spLocks noGrp="1"/>
          </p:cNvSpPr>
          <p:nvPr>
            <p:ph sz="half" idx="2"/>
          </p:nvPr>
        </p:nvSpPr>
        <p:spPr/>
        <p:txBody>
          <a:bodyPr/>
          <a:lstStyle/>
          <a:p>
            <a:r>
              <a:rPr lang="en-GB" dirty="0" smtClean="0"/>
              <a:t>16%</a:t>
            </a:r>
          </a:p>
          <a:p>
            <a:pPr>
              <a:buNone/>
            </a:pPr>
            <a:r>
              <a:rPr lang="en-GB" dirty="0" smtClean="0"/>
              <a:t>p=0.006</a:t>
            </a:r>
          </a:p>
          <a:p>
            <a:endParaRPr lang="en-GB" dirty="0" smtClean="0"/>
          </a:p>
          <a:p>
            <a:r>
              <a:rPr lang="en-GB" dirty="0" smtClean="0"/>
              <a:t>Showing that individuals with </a:t>
            </a:r>
            <a:r>
              <a:rPr lang="en-GB" dirty="0" err="1" smtClean="0"/>
              <a:t>FeMS</a:t>
            </a:r>
            <a:r>
              <a:rPr lang="en-GB" dirty="0" smtClean="0"/>
              <a:t> were significantly less likely to report or discuss the use of CAM therapies with their GP or doctor.</a:t>
            </a:r>
            <a:endParaRPr lang="en-GB" dirty="0"/>
          </a:p>
        </p:txBody>
      </p:sp>
      <p:sp>
        <p:nvSpPr>
          <p:cNvPr id="5" name="Text Placeholder 4"/>
          <p:cNvSpPr>
            <a:spLocks noGrp="1"/>
          </p:cNvSpPr>
          <p:nvPr>
            <p:ph type="body" sz="quarter" idx="3"/>
          </p:nvPr>
        </p:nvSpPr>
        <p:spPr/>
        <p:txBody>
          <a:bodyPr/>
          <a:lstStyle/>
          <a:p>
            <a:r>
              <a:rPr lang="en-GB" dirty="0" smtClean="0"/>
              <a:t>Without </a:t>
            </a:r>
            <a:r>
              <a:rPr lang="en-GB" dirty="0" err="1" smtClean="0"/>
              <a:t>FeMS</a:t>
            </a:r>
            <a:endParaRPr lang="en-GB" dirty="0"/>
          </a:p>
        </p:txBody>
      </p:sp>
      <p:sp>
        <p:nvSpPr>
          <p:cNvPr id="6" name="Content Placeholder 5"/>
          <p:cNvSpPr>
            <a:spLocks noGrp="1"/>
          </p:cNvSpPr>
          <p:nvPr>
            <p:ph sz="quarter" idx="4"/>
          </p:nvPr>
        </p:nvSpPr>
        <p:spPr/>
        <p:txBody>
          <a:bodyPr/>
          <a:lstStyle/>
          <a:p>
            <a:r>
              <a:rPr lang="en-GB" dirty="0" smtClean="0"/>
              <a:t>50%</a:t>
            </a:r>
          </a:p>
          <a:p>
            <a:endParaRPr lang="en-GB" dirty="0" smtClean="0"/>
          </a:p>
          <a:p>
            <a:endParaRPr lang="en-GB"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Limitations of the study</a:t>
            </a:r>
            <a:endParaRPr lang="en-GB" dirty="0"/>
          </a:p>
        </p:txBody>
      </p:sp>
      <p:sp>
        <p:nvSpPr>
          <p:cNvPr id="3" name="Content Placeholder 2"/>
          <p:cNvSpPr>
            <a:spLocks noGrp="1"/>
          </p:cNvSpPr>
          <p:nvPr>
            <p:ph idx="1"/>
          </p:nvPr>
        </p:nvSpPr>
        <p:spPr/>
        <p:txBody>
          <a:bodyPr>
            <a:normAutofit/>
          </a:bodyPr>
          <a:lstStyle/>
          <a:p>
            <a:r>
              <a:rPr lang="en-GB" dirty="0" smtClean="0"/>
              <a:t>Other factors may be involved, for example individuals with </a:t>
            </a:r>
            <a:r>
              <a:rPr lang="en-GB" dirty="0" err="1" smtClean="0"/>
              <a:t>FeMS</a:t>
            </a:r>
            <a:r>
              <a:rPr lang="en-GB" dirty="0" smtClean="0"/>
              <a:t> tended to be older and with a higher level of education.</a:t>
            </a:r>
          </a:p>
          <a:p>
            <a:r>
              <a:rPr lang="en-GB" dirty="0" smtClean="0"/>
              <a:t>Small sample, consisting solely of university staff.</a:t>
            </a:r>
          </a:p>
          <a:p>
            <a:r>
              <a:rPr lang="en-GB" dirty="0" smtClean="0"/>
              <a:t>Using subject recall to document use of CAM.</a:t>
            </a:r>
          </a:p>
          <a:p>
            <a:r>
              <a:rPr lang="en-GB" dirty="0" smtClean="0"/>
              <a:t>Bias in self-reporting or of perceived medical conditions.</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Conclusions</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Individuals with </a:t>
            </a:r>
            <a:r>
              <a:rPr lang="en-GB" dirty="0" err="1" smtClean="0"/>
              <a:t>FeMS</a:t>
            </a:r>
            <a:r>
              <a:rPr lang="en-GB" dirty="0" smtClean="0"/>
              <a:t> were more likely to use CAM, in particular nutritional and  herbal supplements, aromatherapy and massage therapy.</a:t>
            </a:r>
          </a:p>
          <a:p>
            <a:r>
              <a:rPr lang="en-GB" dirty="0" smtClean="0"/>
              <a:t>Individuals with </a:t>
            </a:r>
            <a:r>
              <a:rPr lang="en-GB" dirty="0" err="1" smtClean="0"/>
              <a:t>FeMS</a:t>
            </a:r>
            <a:r>
              <a:rPr lang="en-GB" dirty="0" smtClean="0"/>
              <a:t> were significantly less likely to discuss CAM use with their GP. It may be beneficial to patients if healthcare professionals enquire about patients’ use of CAM, especially if CAM therapies are used in conjunction with conventional medications.</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metabolic syndrome</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The term for a cluster of risk factors that increase risk of heart disease, and other health problems such as diabetes and stroke:</a:t>
            </a:r>
          </a:p>
          <a:p>
            <a:pPr lvl="1"/>
            <a:r>
              <a:rPr lang="en-GB" sz="3000" dirty="0" smtClean="0"/>
              <a:t>A large waistline</a:t>
            </a:r>
          </a:p>
          <a:p>
            <a:pPr lvl="1"/>
            <a:r>
              <a:rPr lang="en-GB" sz="3000" dirty="0" smtClean="0"/>
              <a:t>A high blood triglyceride level</a:t>
            </a:r>
          </a:p>
          <a:p>
            <a:pPr lvl="1"/>
            <a:r>
              <a:rPr lang="en-GB" sz="3000" dirty="0" smtClean="0"/>
              <a:t>A low HDL cholesterol level</a:t>
            </a:r>
          </a:p>
          <a:p>
            <a:pPr lvl="1"/>
            <a:r>
              <a:rPr lang="en-GB" sz="3000" dirty="0" smtClean="0"/>
              <a:t>High blood pressure</a:t>
            </a:r>
          </a:p>
          <a:p>
            <a:pPr lvl="1"/>
            <a:r>
              <a:rPr lang="en-GB" sz="3000" dirty="0" smtClean="0"/>
              <a:t>High fasting blood sugar</a:t>
            </a:r>
          </a:p>
          <a:p>
            <a:pPr>
              <a:buNone/>
            </a:pPr>
            <a:endParaRPr lang="en-GB" sz="1700" dirty="0" smtClean="0"/>
          </a:p>
          <a:p>
            <a:pPr>
              <a:buNone/>
            </a:pPr>
            <a:r>
              <a:rPr lang="en-GB" sz="1700" dirty="0" smtClean="0"/>
              <a:t>National Heart, Lung and Blood and Institute (2011) What is Metabolic Syndrome?</a:t>
            </a:r>
          </a:p>
          <a:p>
            <a:pPr>
              <a:buNone/>
            </a:pPr>
            <a:r>
              <a:rPr lang="en-GB" sz="1700" dirty="0" smtClean="0">
                <a:hlinkClick r:id="rId2"/>
              </a:rPr>
              <a:t>http://www.nhlbi.nih.gov/health/health-topics/topics/ms/</a:t>
            </a:r>
            <a:r>
              <a:rPr lang="en-GB" sz="1700" dirty="0" smtClean="0"/>
              <a:t> [accessed 11June 2014 ]</a:t>
            </a:r>
          </a:p>
          <a:p>
            <a:endParaRPr lang="en-GB" dirty="0" smtClean="0"/>
          </a:p>
          <a:p>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858218"/>
          </a:xfrm>
        </p:spPr>
        <p:txBody>
          <a:bodyPr>
            <a:noAutofit/>
          </a:bodyPr>
          <a:lstStyle/>
          <a:p>
            <a:r>
              <a:rPr lang="en-GB" sz="3600" b="1" dirty="0" smtClean="0"/>
              <a:t>The use of complementary and alternative medicine by individuals with features of metabolic syndrome</a:t>
            </a:r>
            <a:r>
              <a:rPr lang="en-GB" sz="3600" dirty="0" smtClean="0"/>
              <a:t/>
            </a:r>
            <a:br>
              <a:rPr lang="en-GB" sz="3600" dirty="0" smtClean="0"/>
            </a:br>
            <a:endParaRPr lang="en-GB" sz="3600" dirty="0"/>
          </a:p>
        </p:txBody>
      </p:sp>
      <p:sp>
        <p:nvSpPr>
          <p:cNvPr id="3" name="Content Placeholder 2"/>
          <p:cNvSpPr>
            <a:spLocks noGrp="1"/>
          </p:cNvSpPr>
          <p:nvPr>
            <p:ph idx="1"/>
          </p:nvPr>
        </p:nvSpPr>
        <p:spPr/>
        <p:txBody>
          <a:bodyPr>
            <a:normAutofit fontScale="92500" lnSpcReduction="20000"/>
          </a:bodyPr>
          <a:lstStyle/>
          <a:p>
            <a:pPr algn="ctr">
              <a:buNone/>
            </a:pPr>
            <a:endParaRPr lang="en-GB" dirty="0" smtClean="0"/>
          </a:p>
          <a:p>
            <a:pPr algn="ctr">
              <a:buNone/>
            </a:pPr>
            <a:r>
              <a:rPr lang="en-GB" dirty="0" err="1" smtClean="0"/>
              <a:t>Rajadurai</a:t>
            </a:r>
            <a:r>
              <a:rPr lang="en-GB" dirty="0" smtClean="0"/>
              <a:t> Akilen</a:t>
            </a:r>
            <a:r>
              <a:rPr lang="en-GB" baseline="30000" dirty="0" smtClean="0"/>
              <a:t>1</a:t>
            </a:r>
            <a:r>
              <a:rPr lang="en-GB" dirty="0" smtClean="0"/>
              <a:t>; </a:t>
            </a:r>
            <a:r>
              <a:rPr lang="en-GB" dirty="0"/>
              <a:t>Zeller </a:t>
            </a:r>
            <a:r>
              <a:rPr lang="en-GB" dirty="0" smtClean="0"/>
              <a:t>Pimlott</a:t>
            </a:r>
            <a:r>
              <a:rPr lang="en-GB" baseline="30000" dirty="0" smtClean="0"/>
              <a:t>1</a:t>
            </a:r>
            <a:r>
              <a:rPr lang="en-GB" dirty="0" smtClean="0"/>
              <a:t>; </a:t>
            </a:r>
            <a:r>
              <a:rPr lang="en-GB" dirty="0" err="1"/>
              <a:t>Amalia</a:t>
            </a:r>
            <a:r>
              <a:rPr lang="en-GB" dirty="0"/>
              <a:t> </a:t>
            </a:r>
            <a:r>
              <a:rPr lang="en-GB" dirty="0" smtClean="0"/>
              <a:t>Tsiami</a:t>
            </a:r>
            <a:r>
              <a:rPr lang="en-GB" baseline="30000" dirty="0" smtClean="0"/>
              <a:t>1</a:t>
            </a:r>
            <a:r>
              <a:rPr lang="en-GB" dirty="0" smtClean="0"/>
              <a:t> and </a:t>
            </a:r>
            <a:r>
              <a:rPr lang="en-GB" dirty="0"/>
              <a:t>Nicola </a:t>
            </a:r>
            <a:r>
              <a:rPr lang="en-GB" dirty="0" smtClean="0"/>
              <a:t>Robinson</a:t>
            </a:r>
            <a:r>
              <a:rPr lang="en-GB" baseline="30000" dirty="0" smtClean="0"/>
              <a:t>2</a:t>
            </a:r>
          </a:p>
          <a:p>
            <a:pPr algn="ctr">
              <a:buNone/>
            </a:pPr>
            <a:endParaRPr lang="en-GB" baseline="30000" dirty="0"/>
          </a:p>
          <a:p>
            <a:pPr marL="514350" indent="-514350" algn="ctr">
              <a:buNone/>
            </a:pPr>
            <a:r>
              <a:rPr lang="en-GB" sz="2600" dirty="0" smtClean="0"/>
              <a:t>Published in Journal of Integrative Medicine (2014) April. </a:t>
            </a:r>
            <a:r>
              <a:rPr lang="en-GB" sz="2600" dirty="0" err="1" smtClean="0"/>
              <a:t>Epublished</a:t>
            </a:r>
            <a:r>
              <a:rPr lang="en-GB" sz="2600" dirty="0" smtClean="0"/>
              <a:t> ahead of print.</a:t>
            </a:r>
          </a:p>
          <a:p>
            <a:pPr marL="514350" indent="-514350">
              <a:buAutoNum type="arabicPeriod"/>
            </a:pPr>
            <a:endParaRPr lang="en-GB" sz="2600" dirty="0" smtClean="0"/>
          </a:p>
          <a:p>
            <a:pPr marL="514350" indent="-514350">
              <a:buAutoNum type="arabicPeriod"/>
            </a:pPr>
            <a:r>
              <a:rPr lang="en-GB" sz="2600" dirty="0" smtClean="0"/>
              <a:t>School of Psychology, Social Work and Human Sciences, University of West London (Raj is now in the Faculty of Medicine, University of Toronto).</a:t>
            </a:r>
          </a:p>
          <a:p>
            <a:pPr marL="514350" indent="-514350">
              <a:buAutoNum type="arabicPeriod"/>
            </a:pPr>
            <a:r>
              <a:rPr lang="en-GB" sz="2600" dirty="0"/>
              <a:t> </a:t>
            </a:r>
            <a:r>
              <a:rPr lang="en-GB" sz="2600" dirty="0" smtClean="0"/>
              <a:t>Faculty of Health and Social Care, London South Bank University.</a:t>
            </a:r>
            <a:endParaRPr lang="en-GB" sz="26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smtClean="0"/>
              <a:t>What is the meaning of “individuals with features of metabolic syndrome?”</a:t>
            </a:r>
            <a:endParaRPr lang="en-GB" dirty="0"/>
          </a:p>
        </p:txBody>
      </p:sp>
      <p:sp>
        <p:nvSpPr>
          <p:cNvPr id="3" name="Content Placeholder 2"/>
          <p:cNvSpPr>
            <a:spLocks noGrp="1"/>
          </p:cNvSpPr>
          <p:nvPr>
            <p:ph idx="1"/>
          </p:nvPr>
        </p:nvSpPr>
        <p:spPr/>
        <p:txBody>
          <a:bodyPr/>
          <a:lstStyle/>
          <a:p>
            <a:endParaRPr lang="en-GB" dirty="0" smtClean="0"/>
          </a:p>
          <a:p>
            <a:endParaRPr lang="en-GB" dirty="0"/>
          </a:p>
          <a:p>
            <a:r>
              <a:rPr lang="en-GB" dirty="0" smtClean="0"/>
              <a:t>In this study, this term refers to any individual having at least one self-reported clinically diagnosed health condition of diabetes, hypertension, </a:t>
            </a:r>
            <a:r>
              <a:rPr lang="en-GB" dirty="0" err="1" smtClean="0"/>
              <a:t>hyperlipidemia</a:t>
            </a:r>
            <a:r>
              <a:rPr lang="en-GB" dirty="0" smtClean="0"/>
              <a:t> or obesity.</a:t>
            </a:r>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2002234"/>
          </a:xfrm>
        </p:spPr>
        <p:txBody>
          <a:bodyPr>
            <a:normAutofit/>
          </a:bodyPr>
          <a:lstStyle/>
          <a:p>
            <a:r>
              <a:rPr lang="en-GB" sz="3600" dirty="0" smtClean="0"/>
              <a:t>What does “use of complementary and alternative medicine” signify?</a:t>
            </a:r>
            <a:endParaRPr lang="en-GB" sz="3600" dirty="0"/>
          </a:p>
        </p:txBody>
      </p:sp>
      <p:sp>
        <p:nvSpPr>
          <p:cNvPr id="3" name="Content Placeholder 2"/>
          <p:cNvSpPr>
            <a:spLocks noGrp="1"/>
          </p:cNvSpPr>
          <p:nvPr>
            <p:ph idx="1"/>
          </p:nvPr>
        </p:nvSpPr>
        <p:spPr/>
        <p:txBody>
          <a:bodyPr>
            <a:normAutofit lnSpcReduction="10000"/>
          </a:bodyPr>
          <a:lstStyle/>
          <a:p>
            <a:endParaRPr lang="en-GB" dirty="0" smtClean="0"/>
          </a:p>
          <a:p>
            <a:pPr>
              <a:buNone/>
            </a:pPr>
            <a:r>
              <a:rPr lang="en-GB" dirty="0" smtClean="0"/>
              <a:t>Regular use in the past 12 months of :</a:t>
            </a:r>
          </a:p>
          <a:p>
            <a:pPr>
              <a:buNone/>
            </a:pPr>
            <a:r>
              <a:rPr lang="en-GB" dirty="0" smtClean="0"/>
              <a:t>    Acupuncture, shiatsu, chiropractic, massage therapy, reflexology, aromatherapy, meditation training, yoga, herbal supplements, </a:t>
            </a:r>
            <a:r>
              <a:rPr lang="en-GB" dirty="0" smtClean="0">
                <a:solidFill>
                  <a:srgbClr val="FF0000"/>
                </a:solidFill>
              </a:rPr>
              <a:t>dietary/nutritional supplements</a:t>
            </a:r>
            <a:r>
              <a:rPr lang="en-GB" dirty="0" smtClean="0"/>
              <a:t>, naturopathy, </a:t>
            </a:r>
            <a:r>
              <a:rPr lang="en-GB" dirty="0" err="1" smtClean="0"/>
              <a:t>ayurveda</a:t>
            </a:r>
            <a:r>
              <a:rPr lang="en-GB" dirty="0" smtClean="0"/>
              <a:t> medicine, osteopathy, homeopathy, hypnosis, traditional </a:t>
            </a:r>
            <a:r>
              <a:rPr lang="en-GB" dirty="0" err="1" smtClean="0"/>
              <a:t>chinese</a:t>
            </a:r>
            <a:r>
              <a:rPr lang="en-GB" dirty="0" smtClean="0"/>
              <a:t> medicine.</a:t>
            </a:r>
          </a:p>
          <a:p>
            <a:endParaRPr lang="en-GB"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The subjects</a:t>
            </a:r>
            <a:endParaRPr lang="en-GB" dirty="0"/>
          </a:p>
        </p:txBody>
      </p:sp>
      <p:sp>
        <p:nvSpPr>
          <p:cNvPr id="3" name="Content Placeholder 2"/>
          <p:cNvSpPr>
            <a:spLocks noGrp="1"/>
          </p:cNvSpPr>
          <p:nvPr>
            <p:ph idx="1"/>
          </p:nvPr>
        </p:nvSpPr>
        <p:spPr/>
        <p:txBody>
          <a:bodyPr/>
          <a:lstStyle/>
          <a:p>
            <a:r>
              <a:rPr lang="en-GB" dirty="0" smtClean="0"/>
              <a:t>25 years or older</a:t>
            </a:r>
          </a:p>
          <a:p>
            <a:r>
              <a:rPr lang="en-GB" dirty="0" smtClean="0"/>
              <a:t>Employed by the University of West London</a:t>
            </a:r>
          </a:p>
          <a:p>
            <a:r>
              <a:rPr lang="en-GB" dirty="0" smtClean="0"/>
              <a:t>300 individuals were invited to participate</a:t>
            </a:r>
          </a:p>
          <a:p>
            <a:r>
              <a:rPr lang="en-GB" dirty="0" smtClean="0"/>
              <a:t>Subjects completed a self-administered questionnaire</a:t>
            </a:r>
          </a:p>
          <a:p>
            <a:endParaRPr lang="en-GB" dirty="0" smtClean="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Subject Characteristics</a:t>
            </a:r>
            <a:endParaRPr lang="en-GB" dirty="0"/>
          </a:p>
        </p:txBody>
      </p:sp>
      <p:sp>
        <p:nvSpPr>
          <p:cNvPr id="3" name="Content Placeholder 2"/>
          <p:cNvSpPr>
            <a:spLocks noGrp="1"/>
          </p:cNvSpPr>
          <p:nvPr>
            <p:ph idx="1"/>
          </p:nvPr>
        </p:nvSpPr>
        <p:spPr/>
        <p:txBody>
          <a:bodyPr/>
          <a:lstStyle/>
          <a:p>
            <a:r>
              <a:rPr lang="en-GB" dirty="0" smtClean="0"/>
              <a:t>192 individuals returned the questionnaire (64% response rate).</a:t>
            </a:r>
          </a:p>
          <a:p>
            <a:r>
              <a:rPr lang="en-GB" dirty="0" smtClean="0"/>
              <a:t>Just over a quarter of individuals (54) had at least one self-reported feature of metabolic syndrome.</a:t>
            </a:r>
          </a:p>
          <a:p>
            <a:r>
              <a:rPr lang="en-GB" dirty="0" smtClean="0"/>
              <a:t>Of those with features of metabolic syndrome, (</a:t>
            </a:r>
            <a:r>
              <a:rPr lang="en-GB" dirty="0" err="1" smtClean="0"/>
              <a:t>FeMS</a:t>
            </a:r>
            <a:r>
              <a:rPr lang="en-GB" dirty="0" smtClean="0"/>
              <a:t>), 37 had one feature, 13 had two and 4 had either three or four.</a:t>
            </a:r>
          </a:p>
          <a:p>
            <a:endParaRPr lang="en-GB"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Use of CAM results</a:t>
            </a:r>
            <a:endParaRPr lang="en-GB" dirty="0"/>
          </a:p>
        </p:txBody>
      </p:sp>
      <p:sp>
        <p:nvSpPr>
          <p:cNvPr id="3" name="Content Placeholder 2"/>
          <p:cNvSpPr>
            <a:spLocks noGrp="1"/>
          </p:cNvSpPr>
          <p:nvPr>
            <p:ph idx="1"/>
          </p:nvPr>
        </p:nvSpPr>
        <p:spPr/>
        <p:txBody>
          <a:bodyPr>
            <a:normAutofit fontScale="92500" lnSpcReduction="10000"/>
          </a:bodyPr>
          <a:lstStyle/>
          <a:p>
            <a:r>
              <a:rPr lang="en-GB" dirty="0" smtClean="0"/>
              <a:t>Over a third of subjects (76) were using or had used CAM in the last 12 months.</a:t>
            </a:r>
          </a:p>
          <a:p>
            <a:r>
              <a:rPr lang="en-GB" dirty="0" smtClean="0"/>
              <a:t>The six most common </a:t>
            </a:r>
            <a:r>
              <a:rPr lang="en-GB" dirty="0" smtClean="0"/>
              <a:t>CAM therapies/remedies </a:t>
            </a:r>
            <a:r>
              <a:rPr lang="en-GB" dirty="0" smtClean="0"/>
              <a:t>were:</a:t>
            </a:r>
          </a:p>
          <a:p>
            <a:pPr lvl="1"/>
            <a:r>
              <a:rPr lang="en-GB" dirty="0" smtClean="0"/>
              <a:t> nutritional supplements (n=66)</a:t>
            </a:r>
          </a:p>
          <a:p>
            <a:pPr lvl="1"/>
            <a:r>
              <a:rPr lang="en-GB" dirty="0"/>
              <a:t>m</a:t>
            </a:r>
            <a:r>
              <a:rPr lang="en-GB" dirty="0" smtClean="0"/>
              <a:t>assage therapy (n=32)</a:t>
            </a:r>
          </a:p>
          <a:p>
            <a:pPr lvl="1"/>
            <a:r>
              <a:rPr lang="en-GB" dirty="0"/>
              <a:t>a</a:t>
            </a:r>
            <a:r>
              <a:rPr lang="en-GB" dirty="0" smtClean="0"/>
              <a:t>cupuncture (n=26)</a:t>
            </a:r>
          </a:p>
          <a:p>
            <a:pPr lvl="1"/>
            <a:r>
              <a:rPr lang="en-GB" dirty="0"/>
              <a:t>y</a:t>
            </a:r>
            <a:r>
              <a:rPr lang="en-GB" dirty="0" smtClean="0"/>
              <a:t>oga (n=20)</a:t>
            </a:r>
          </a:p>
          <a:p>
            <a:pPr lvl="1"/>
            <a:r>
              <a:rPr lang="en-GB" dirty="0"/>
              <a:t>a</a:t>
            </a:r>
            <a:r>
              <a:rPr lang="en-GB" dirty="0" smtClean="0"/>
              <a:t>romatherapy (n=16) and </a:t>
            </a:r>
          </a:p>
          <a:p>
            <a:pPr lvl="1"/>
            <a:r>
              <a:rPr lang="en-GB" dirty="0" smtClean="0"/>
              <a:t>herbal supplements (n=16)</a:t>
            </a:r>
          </a:p>
          <a:p>
            <a:endParaRPr lang="en-GB" dirty="0" smtClean="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C</a:t>
            </a:r>
            <a:r>
              <a:rPr lang="en-GB" dirty="0" smtClean="0"/>
              <a:t>omparing  use of CAM in those with and without </a:t>
            </a:r>
            <a:r>
              <a:rPr lang="en-GB" dirty="0" err="1" smtClean="0"/>
              <a:t>FeMS</a:t>
            </a:r>
            <a:endParaRPr lang="en-GB" dirty="0"/>
          </a:p>
        </p:txBody>
      </p:sp>
      <p:sp>
        <p:nvSpPr>
          <p:cNvPr id="4" name="Text Placeholder 3"/>
          <p:cNvSpPr>
            <a:spLocks noGrp="1"/>
          </p:cNvSpPr>
          <p:nvPr>
            <p:ph type="body" idx="1"/>
          </p:nvPr>
        </p:nvSpPr>
        <p:spPr/>
        <p:txBody>
          <a:bodyPr/>
          <a:lstStyle/>
          <a:p>
            <a:r>
              <a:rPr lang="en-GB" dirty="0" smtClean="0"/>
              <a:t>With </a:t>
            </a:r>
            <a:r>
              <a:rPr lang="en-GB" dirty="0" err="1" smtClean="0"/>
              <a:t>FeMS</a:t>
            </a:r>
            <a:endParaRPr lang="en-GB" dirty="0"/>
          </a:p>
        </p:txBody>
      </p:sp>
      <p:sp>
        <p:nvSpPr>
          <p:cNvPr id="5" name="Content Placeholder 4"/>
          <p:cNvSpPr>
            <a:spLocks noGrp="1"/>
          </p:cNvSpPr>
          <p:nvPr>
            <p:ph sz="half" idx="2"/>
          </p:nvPr>
        </p:nvSpPr>
        <p:spPr/>
        <p:txBody>
          <a:bodyPr>
            <a:normAutofit fontScale="85000" lnSpcReduction="20000"/>
          </a:bodyPr>
          <a:lstStyle/>
          <a:p>
            <a:r>
              <a:rPr lang="en-GB" dirty="0" smtClean="0"/>
              <a:t>Use of CAM 55.5%</a:t>
            </a:r>
          </a:p>
          <a:p>
            <a:endParaRPr lang="en-GB" dirty="0" smtClean="0"/>
          </a:p>
          <a:p>
            <a:r>
              <a:rPr lang="en-GB" dirty="0" smtClean="0"/>
              <a:t>Use of 3 or more CAM 25.9%</a:t>
            </a:r>
          </a:p>
          <a:p>
            <a:endParaRPr lang="en-GB" dirty="0"/>
          </a:p>
          <a:p>
            <a:r>
              <a:rPr lang="en-GB" dirty="0" smtClean="0"/>
              <a:t>Nutritional supplements 63%</a:t>
            </a:r>
          </a:p>
          <a:p>
            <a:r>
              <a:rPr lang="en-GB" dirty="0" smtClean="0"/>
              <a:t>Herbal supplements 17%</a:t>
            </a:r>
          </a:p>
          <a:p>
            <a:r>
              <a:rPr lang="en-GB" dirty="0" smtClean="0"/>
              <a:t>Aromatherapy 14.8%</a:t>
            </a:r>
          </a:p>
          <a:p>
            <a:r>
              <a:rPr lang="en-GB" dirty="0" smtClean="0"/>
              <a:t>Massage therapy 33.3%</a:t>
            </a:r>
          </a:p>
          <a:p>
            <a:endParaRPr lang="en-GB" dirty="0"/>
          </a:p>
          <a:p>
            <a:endParaRPr lang="en-GB" dirty="0" smtClean="0"/>
          </a:p>
          <a:p>
            <a:endParaRPr lang="en-GB" dirty="0"/>
          </a:p>
          <a:p>
            <a:r>
              <a:rPr lang="en-GB" dirty="0" smtClean="0"/>
              <a:t>Results shown where p&lt;0.05.</a:t>
            </a:r>
          </a:p>
        </p:txBody>
      </p:sp>
      <p:sp>
        <p:nvSpPr>
          <p:cNvPr id="6" name="Text Placeholder 5"/>
          <p:cNvSpPr>
            <a:spLocks noGrp="1"/>
          </p:cNvSpPr>
          <p:nvPr>
            <p:ph type="body" sz="quarter" idx="3"/>
          </p:nvPr>
        </p:nvSpPr>
        <p:spPr/>
        <p:txBody>
          <a:bodyPr/>
          <a:lstStyle/>
          <a:p>
            <a:r>
              <a:rPr lang="en-GB" dirty="0" smtClean="0"/>
              <a:t>Without </a:t>
            </a:r>
            <a:r>
              <a:rPr lang="en-GB" dirty="0" err="1" smtClean="0"/>
              <a:t>FeMS</a:t>
            </a:r>
            <a:endParaRPr lang="en-GB" dirty="0"/>
          </a:p>
        </p:txBody>
      </p:sp>
      <p:sp>
        <p:nvSpPr>
          <p:cNvPr id="7" name="Content Placeholder 6"/>
          <p:cNvSpPr>
            <a:spLocks noGrp="1"/>
          </p:cNvSpPr>
          <p:nvPr>
            <p:ph sz="quarter" idx="4"/>
          </p:nvPr>
        </p:nvSpPr>
        <p:spPr/>
        <p:txBody>
          <a:bodyPr>
            <a:normAutofit fontScale="85000" lnSpcReduction="20000"/>
          </a:bodyPr>
          <a:lstStyle/>
          <a:p>
            <a:r>
              <a:rPr lang="en-GB" dirty="0" smtClean="0"/>
              <a:t>Use of CAM 33.3%</a:t>
            </a:r>
          </a:p>
          <a:p>
            <a:endParaRPr lang="en-GB" dirty="0" smtClean="0"/>
          </a:p>
          <a:p>
            <a:r>
              <a:rPr lang="en-GB" dirty="0" smtClean="0"/>
              <a:t>Use of 3 or more CAM 13.8%</a:t>
            </a:r>
          </a:p>
          <a:p>
            <a:endParaRPr lang="en-GB" dirty="0"/>
          </a:p>
          <a:p>
            <a:r>
              <a:rPr lang="en-GB" dirty="0" smtClean="0"/>
              <a:t>Nutritional supplements 23.1%</a:t>
            </a:r>
          </a:p>
          <a:p>
            <a:r>
              <a:rPr lang="en-GB" dirty="0" smtClean="0"/>
              <a:t>Herbal supplements 5%</a:t>
            </a:r>
          </a:p>
          <a:p>
            <a:r>
              <a:rPr lang="en-GB" dirty="0" smtClean="0"/>
              <a:t>Aromatherapy 5.8%</a:t>
            </a:r>
          </a:p>
          <a:p>
            <a:r>
              <a:rPr lang="en-GB" dirty="0" smtClean="0"/>
              <a:t>Massage therapy 10.1%</a:t>
            </a:r>
          </a:p>
          <a:p>
            <a:endParaRPr lang="en-GB" dirty="0"/>
          </a:p>
          <a:p>
            <a:endParaRPr lang="en-GB" dirty="0" smtClean="0"/>
          </a:p>
          <a:p>
            <a:endParaRPr lang="en-GB" dirty="0"/>
          </a:p>
          <a:p>
            <a:r>
              <a:rPr lang="en-GB" dirty="0" smtClean="0"/>
              <a:t>Results shown where p&lt;0.05</a:t>
            </a:r>
          </a:p>
          <a:p>
            <a:endParaRPr lang="en-GB" dirty="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272</TotalTime>
  <Words>668</Words>
  <Application>Microsoft Office PowerPoint</Application>
  <PresentationFormat>On-screen Show (4:3)</PresentationFormat>
  <Paragraphs>91</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The use of complementary and alternative medicine by individuals with features of metabolic syndrome</vt:lpstr>
      <vt:lpstr>The metabolic syndrome</vt:lpstr>
      <vt:lpstr>The use of complementary and alternative medicine by individuals with features of metabolic syndrome </vt:lpstr>
      <vt:lpstr>What is the meaning of “individuals with features of metabolic syndrome?”</vt:lpstr>
      <vt:lpstr>What does “use of complementary and alternative medicine” signify?</vt:lpstr>
      <vt:lpstr>The subjects</vt:lpstr>
      <vt:lpstr>Subject Characteristics</vt:lpstr>
      <vt:lpstr>Use of CAM results</vt:lpstr>
      <vt:lpstr>Comparing  use of CAM in those with and without FeMS</vt:lpstr>
      <vt:lpstr>Discussing use of CAM with GP</vt:lpstr>
      <vt:lpstr>Limitations of the study</vt:lpstr>
      <vt:lpstr>Conclusions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Zeller</dc:creator>
  <cp:lastModifiedBy>Zeller</cp:lastModifiedBy>
  <cp:revision>52</cp:revision>
  <dcterms:created xsi:type="dcterms:W3CDTF">2014-06-11T13:00:56Z</dcterms:created>
  <dcterms:modified xsi:type="dcterms:W3CDTF">2014-06-16T10:27:44Z</dcterms:modified>
</cp:coreProperties>
</file>