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6" r:id="rId3"/>
    <p:sldId id="302" r:id="rId4"/>
    <p:sldId id="325" r:id="rId5"/>
    <p:sldId id="304" r:id="rId6"/>
    <p:sldId id="307" r:id="rId7"/>
    <p:sldId id="305" r:id="rId8"/>
    <p:sldId id="306" r:id="rId9"/>
    <p:sldId id="326" r:id="rId10"/>
    <p:sldId id="327" r:id="rId11"/>
    <p:sldId id="312" r:id="rId12"/>
    <p:sldId id="317" r:id="rId13"/>
    <p:sldId id="309" r:id="rId14"/>
    <p:sldId id="315" r:id="rId15"/>
    <p:sldId id="318" r:id="rId16"/>
    <p:sldId id="328" r:id="rId17"/>
    <p:sldId id="316" r:id="rId18"/>
    <p:sldId id="301" r:id="rId19"/>
    <p:sldId id="319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e Goldstein" initials="S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A0"/>
    <a:srgbClr val="FF3300"/>
    <a:srgbClr val="006CB7"/>
    <a:srgbClr val="FFFF99"/>
    <a:srgbClr val="CC66FF"/>
    <a:srgbClr val="3366FF"/>
    <a:srgbClr val="0099CC"/>
    <a:srgbClr val="6699FF"/>
    <a:srgbClr val="FF993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69794" autoAdjust="0"/>
  </p:normalViewPr>
  <p:slideViewPr>
    <p:cSldViewPr>
      <p:cViewPr varScale="1">
        <p:scale>
          <a:sx n="81" d="100"/>
          <a:sy n="81" d="100"/>
        </p:scale>
        <p:origin x="268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0" d="100"/>
          <a:sy n="110" d="100"/>
        </p:scale>
        <p:origin x="2107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C75C6-4C95-4A7F-BF35-1650672D9DB8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EC348-732B-481D-8217-657FC43F4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078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290AA-418D-4661-80C3-4EA7186593BF}" type="datetimeFigureOut">
              <a:rPr lang="en-GB" smtClean="0"/>
              <a:t>03/04/2018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B7748-E7E6-4144-9DAA-23FAA2E87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635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SG: </a:t>
            </a:r>
            <a:r>
              <a:rPr lang="en-GB" dirty="0"/>
              <a:t>2, 5,7, 9,10,11,15,16</a:t>
            </a:r>
          </a:p>
          <a:p>
            <a:r>
              <a:rPr lang="en-GB" dirty="0" smtClean="0"/>
              <a:t>MF:</a:t>
            </a:r>
            <a:r>
              <a:rPr lang="en-GB" dirty="0"/>
              <a:t> 3,4, 6, 8, 12,13,14,17</a:t>
            </a:r>
            <a:br>
              <a:rPr lang="en-GB" dirty="0"/>
            </a:br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777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10</a:t>
            </a:fld>
            <a:endParaRPr lang="en-GB"/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25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11</a:t>
            </a:fld>
            <a:endParaRPr lang="en-GB"/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25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12</a:t>
            </a:fld>
            <a:endParaRPr lang="en-GB"/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GB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Research into IL in the workplace has provided</a:t>
            </a:r>
            <a:r>
              <a:rPr lang="en-GB" sz="11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many new and interesting takes on the nature of information itself. </a:t>
            </a:r>
          </a:p>
          <a:p>
            <a:endParaRPr lang="en-GB" sz="1100" baseline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1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As librarians we are text and document biased, but in the workplace world (and one wants to say, the ‘real’ world outside academia generally) information my be verbal, physical, diagrammatical. </a:t>
            </a:r>
          </a:p>
          <a:p>
            <a:endParaRPr lang="en-GB" sz="1100" baseline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1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These different formats both give shape to and are given shape by the means of communication and sharing they form part of. </a:t>
            </a:r>
          </a:p>
          <a:p>
            <a:endParaRPr lang="en-GB" sz="1100" baseline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1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example, </a:t>
            </a:r>
            <a:r>
              <a:rPr lang="en-GB" sz="1100" baseline="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Firefighters</a:t>
            </a:r>
            <a:r>
              <a:rPr lang="en-GB" sz="11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in their physical, closely bonded teams, communicate information via gesture and demonstration. </a:t>
            </a:r>
          </a:p>
          <a:p>
            <a:endParaRPr lang="en-GB" sz="1100" baseline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1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Nurse’s support each other and patients with an extraordinary range of information from research evidence to physical comfort.</a:t>
            </a: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25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13</a:t>
            </a:fld>
            <a:endParaRPr lang="en-GB"/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Workplace</a:t>
            </a:r>
            <a:r>
              <a:rPr lang="en-GB" sz="2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role equals complexity of information experience.</a:t>
            </a:r>
            <a:r>
              <a:rPr lang="en-GB" sz="36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endParaRPr lang="en-GB" sz="1900" dirty="0" smtClean="0"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Senior roles, involving strategic thinking, involve very complex information experiences in comparison to those employees whose horizons are comparatively limited. 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Each role’s has something which has been given the name ‘Information Horizon’. The way the role uses, thinks about and ‘lives’ information.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It </a:t>
            </a:r>
            <a:r>
              <a:rPr lang="en-GB" sz="18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has a number of dimensions to it, such as.</a:t>
            </a:r>
            <a:endParaRPr lang="en-GB" sz="1900" dirty="0" smtClean="0"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endParaRPr lang="en-GB" sz="1200" baseline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GB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range </a:t>
            </a:r>
            <a:r>
              <a:rPr lang="en-GB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 variation in type, detail and origin in its information and information sources; </a:t>
            </a:r>
            <a:endParaRPr lang="en-GB" sz="1200" baseline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200" baseline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GB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complexity and </a:t>
            </a:r>
            <a:r>
              <a:rPr lang="en-GB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number and interconnectedness </a:t>
            </a:r>
            <a:r>
              <a:rPr lang="en-GB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GB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‘information based relationships’; </a:t>
            </a:r>
            <a:endParaRPr lang="en-GB" sz="1200" baseline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aseline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ways in which information is transformed into knowledge  - simple factual or transformed beyond recognition into means of deciding strategy.</a:t>
            </a:r>
            <a:endParaRPr lang="en-GB" sz="1200" baseline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aseline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However </a:t>
            </a:r>
            <a:r>
              <a:rPr lang="en-GB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workplaces are  a mixture of information tasks, not always of the same </a:t>
            </a:r>
            <a:r>
              <a:rPr lang="en-GB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level. Simple tasks are sometimes required.</a:t>
            </a:r>
            <a:endParaRPr lang="en-GB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25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14</a:t>
            </a:fld>
            <a:endParaRPr lang="en-GB"/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GB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Information is power, and patients, clients, patient families can be empowered with the right information from an information literate professional.</a:t>
            </a:r>
            <a:r>
              <a:rPr lang="en-GB" sz="11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Not only the information itself but the nature of the relationship is empowering if the patient/client feels they are receiving the right information but often, also, if they feel they can share information confidentially with a responsive and clearly competent professional</a:t>
            </a: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25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15</a:t>
            </a:fld>
            <a:endParaRPr lang="en-GB"/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25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16</a:t>
            </a:fld>
            <a:endParaRPr lang="en-GB"/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25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17</a:t>
            </a:fld>
            <a:endParaRPr lang="en-GB"/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Research into IL in the workplace, both to increase awareness of its significance and to develop educational interventions can be performed </a:t>
            </a:r>
          </a:p>
          <a:p>
            <a:r>
              <a:rPr lang="en-GB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by individuals,</a:t>
            </a:r>
            <a:r>
              <a:rPr lang="en-GB" sz="11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groups of professionals, especially interdisciplinary, and businesses and other interested organisations.</a:t>
            </a:r>
          </a:p>
          <a:p>
            <a:endParaRPr lang="en-GB" sz="1100" baseline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1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Research can be in areas of business information flow; team information dynamics and individual information experience</a:t>
            </a: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25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25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25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5436096"/>
            <a:ext cx="5029200" cy="302210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25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4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of the things research into IL in the workplace</a:t>
            </a:r>
            <a:r>
              <a:rPr lang="en-GB" baseline="0" dirty="0" smtClean="0"/>
              <a:t> has underlined for us, is that information is both sensitive, both ethically and confidentially and  so is closely guarded!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Research studies, especially if conducted with organisations not your own must be handled carefully and flexibly. Fulfilling all reasonable requirements of confidentiality.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Even then….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2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Any discussion of IL still, to some </a:t>
            </a:r>
            <a:r>
              <a:rPr lang="en-GB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extent, </a:t>
            </a:r>
            <a:r>
              <a:rPr lang="en-GB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begins in the academic sphere where it originated. </a:t>
            </a:r>
          </a:p>
          <a:p>
            <a:endParaRPr lang="en-GB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IL research in the workplace is still in</a:t>
            </a:r>
            <a:r>
              <a:rPr lang="en-GB" sz="11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part how it is </a:t>
            </a:r>
            <a:r>
              <a:rPr lang="en-GB" sz="1100" u="sng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different</a:t>
            </a:r>
            <a:r>
              <a:rPr lang="en-GB" sz="11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to academic IL. Though perhaps now beginning to exist on its own terms.</a:t>
            </a:r>
          </a:p>
          <a:p>
            <a:endParaRPr lang="en-GB" sz="1100" baseline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1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IF not a library…where does information come from</a:t>
            </a:r>
          </a:p>
          <a:p>
            <a:endParaRPr lang="en-GB" sz="1100" baseline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1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If not about using academic information, what information</a:t>
            </a:r>
          </a:p>
          <a:p>
            <a:endParaRPr lang="en-GB" sz="1100" baseline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How is value measured in information and information use if not be academic citation etc</a:t>
            </a:r>
            <a:r>
              <a:rPr lang="en-GB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GB" sz="11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1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How in Information terms is workplace research different to academic research?</a:t>
            </a:r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25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25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What have studies which describe how individuals</a:t>
            </a:r>
            <a:r>
              <a:rPr lang="en-GB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experience Information Literacy in the workplace shown us? These studies have looked at IL experience, usually through in-depth interviews. </a:t>
            </a:r>
          </a:p>
          <a:p>
            <a:r>
              <a:rPr lang="en-GB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Participants are encouraged to talk about their ‘information </a:t>
            </a:r>
            <a:r>
              <a:rPr lang="en-GB" sz="1200" baseline="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lifeworld</a:t>
            </a:r>
            <a:r>
              <a:rPr lang="en-GB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’ and researchers determine what are the common experiences of the group and how they relate to each other.</a:t>
            </a:r>
          </a:p>
          <a:p>
            <a:endParaRPr lang="en-GB" sz="1200" baseline="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A  number of things which individuals in different contexts and professions have in common.</a:t>
            </a:r>
            <a:endParaRPr lang="en-GB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Information </a:t>
            </a:r>
            <a:r>
              <a:rPr lang="en-GB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shared – Information Literacy is a team pursuit much of the time. </a:t>
            </a:r>
          </a:p>
          <a:p>
            <a:endParaRPr lang="en-GB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It’s </a:t>
            </a:r>
            <a:r>
              <a:rPr lang="en-GB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therefore</a:t>
            </a:r>
            <a:r>
              <a:rPr lang="en-GB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often </a:t>
            </a:r>
            <a:r>
              <a:rPr lang="en-GB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relationship-based, with immediate colleagues, other professions and also fellow professionals in virtual communities of practice.</a:t>
            </a:r>
          </a:p>
          <a:p>
            <a:endParaRPr lang="en-GB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Experiences </a:t>
            </a:r>
            <a:r>
              <a:rPr lang="en-GB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GB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IL </a:t>
            </a:r>
            <a:r>
              <a:rPr lang="en-GB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are varied in complexity depending on context, although higher levels workers</a:t>
            </a:r>
            <a:r>
              <a:rPr lang="en-GB" sz="12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tend to have higher level experiences.</a:t>
            </a:r>
            <a:endParaRPr lang="en-GB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2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25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8</a:t>
            </a:fld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IL definitions are numerous. </a:t>
            </a:r>
            <a:r>
              <a:rPr lang="en-GB" baseline="0" dirty="0" smtClean="0"/>
              <a:t>There as many as there are perspectives on IL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IL in the workplace has several and they tend to be of</a:t>
            </a:r>
            <a:r>
              <a:rPr lang="en-GB" baseline="0" dirty="0" smtClean="0"/>
              <a:t> interest based on the perspective:</a:t>
            </a:r>
          </a:p>
          <a:p>
            <a:r>
              <a:rPr lang="en-GB" baseline="0" dirty="0" smtClean="0"/>
              <a:t>Employability; personal learning; being part of a team; </a:t>
            </a:r>
          </a:p>
          <a:p>
            <a:endParaRPr lang="en-GB" baseline="0" dirty="0" smtClean="0"/>
          </a:p>
          <a:p>
            <a:r>
              <a:rPr lang="en-GB" baseline="0" dirty="0" smtClean="0"/>
              <a:t>Emphases may be on organising and applying information; learning how to solve a problem or learning how to become and expert.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725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B7748-E7E6-4144-9DAA-23FAA2E87EC5}" type="slidenum">
              <a:rPr lang="en-GB" smtClean="0"/>
              <a:t>9</a:t>
            </a:fld>
            <a:endParaRPr lang="en-GB"/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GB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2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ED57-2B1F-40BB-8216-C03B3A63C14C}" type="datetime1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3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247AF-ACEB-4A60-B9BA-530A0AD31DAE}" type="datetime1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77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7E18-B642-4BE2-9E66-D260A0B0C466}" type="datetime1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39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4B88-B8DB-45AB-94C8-C2BCE5B9E344}" type="datetime1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1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1246-6838-4748-8DD3-C183226303A0}" type="datetime1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7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14FD-B80D-44AC-904F-5911C7C25A77}" type="datetime1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89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133F6-3CAB-45C8-B200-D1D66465DE4D}" type="datetime1">
              <a:rPr lang="en-GB" smtClean="0"/>
              <a:t>03/04/2018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54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90C4-C579-4BFA-AF29-3B6C6C5C3A7A}" type="datetime1">
              <a:rPr lang="en-GB" smtClean="0"/>
              <a:t>03/04/2018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38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6605-350A-40C2-8765-D0DFFC7DEA3F}" type="datetime1">
              <a:rPr lang="en-GB" smtClean="0"/>
              <a:t>03/04/2018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16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34DBB-AC0B-43F0-8F28-C2027805637D}" type="datetime1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00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8BD1-41FB-4D0D-AB47-CCD01BCC7837}" type="datetime1">
              <a:rPr lang="en-GB" smtClean="0"/>
              <a:t>03/04/2018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30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009BA0"/>
            </a:gs>
            <a:gs pos="90000">
              <a:srgbClr val="80CDD0"/>
            </a:gs>
            <a:gs pos="80000">
              <a:schemeClr val="bg1">
                <a:alpha val="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BA425-46B2-4EA4-B869-CF1D72E0ADA9}" type="datetime1">
              <a:rPr lang="en-GB" smtClean="0"/>
              <a:t>03/04/2018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7D286-39D9-4AED-94E5-C5CCE1EE5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67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y.ucl.ac.uk/1448073/1/IL%20in%20the%20workplace%20literature%20review%20Dr%20C%20Inskip%20June%202014.%20doc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researchinfonet.org/wpcontent/uploads/2014/01/Workplace-IL-annotated-bibliography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sg@informall.org.uk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rc.forster@uwl.c.uk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s://www.informall.org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66A3-71E7-446F-9920-11D513F460EC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1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778" y="1522463"/>
            <a:ext cx="7416622" cy="1762521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Information literacy                                          in the workplace</a:t>
            </a:r>
            <a:r>
              <a:rPr lang="en-US" sz="2400" b="1" dirty="0" smtClean="0"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/>
            </a:r>
            <a:br>
              <a:rPr lang="en-US" sz="2400" b="1" dirty="0" smtClean="0"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</a:br>
            <a:endParaRPr lang="en-GB" sz="2400" b="0" dirty="0"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49570" y="3120068"/>
            <a:ext cx="4176464" cy="12555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Marc Forster                                    </a:t>
            </a:r>
            <a:r>
              <a:rPr lang="en-GB" sz="1600" dirty="0" smtClean="0">
                <a:solidFill>
                  <a:schemeClr val="tx1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University of West London</a:t>
            </a:r>
          </a:p>
          <a:p>
            <a:pPr algn="l">
              <a:spcAft>
                <a:spcPts val="600"/>
              </a:spcAft>
            </a:pPr>
            <a:r>
              <a:rPr lang="en-GB" sz="1600" b="1" dirty="0">
                <a:solidFill>
                  <a:schemeClr val="tx1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Stéphane Goldstein </a:t>
            </a: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                            InformAll</a:t>
            </a:r>
          </a:p>
          <a:p>
            <a:pPr algn="l">
              <a:spcAft>
                <a:spcPts val="600"/>
              </a:spcAft>
            </a:pPr>
            <a:endParaRPr lang="en-GB" sz="1600" dirty="0" smtClean="0">
              <a:solidFill>
                <a:schemeClr val="tx1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570" y="4440560"/>
            <a:ext cx="4326486" cy="1724744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en-GB" sz="6400" b="1" dirty="0" smtClean="0">
                <a:solidFill>
                  <a:srgbClr val="009B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LILAC 2018</a:t>
            </a:r>
          </a:p>
          <a:p>
            <a:pPr algn="l">
              <a:lnSpc>
                <a:spcPct val="120000"/>
              </a:lnSpc>
            </a:pPr>
            <a:r>
              <a:rPr lang="en-US" sz="6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Liverpool</a:t>
            </a:r>
          </a:p>
          <a:p>
            <a:pPr algn="l">
              <a:lnSpc>
                <a:spcPct val="120000"/>
              </a:lnSpc>
              <a:spcAft>
                <a:spcPts val="1200"/>
              </a:spcAft>
            </a:pPr>
            <a:r>
              <a:rPr lang="en-US" sz="64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April 2018</a:t>
            </a:r>
            <a:endParaRPr lang="en-GB" sz="64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dirty="0" smtClean="0"/>
          </a:p>
          <a:p>
            <a:endParaRPr lang="en-GB" sz="4400" i="0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651944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Photo:www.publicdomainpictures.net</a:t>
            </a:r>
            <a:r>
              <a:rPr lang="en-US" sz="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sz="800" dirty="0"/>
              <a:t>License: </a:t>
            </a:r>
            <a:r>
              <a:rPr lang="en-GB" sz="800" dirty="0">
                <a:hlinkClick r:id="rId4"/>
              </a:rPr>
              <a:t>CC0 Public Domain</a:t>
            </a:r>
            <a:r>
              <a:rPr lang="en-GB" sz="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GB" sz="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sz="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32" y="2876205"/>
            <a:ext cx="5152872" cy="343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96" y="2564904"/>
            <a:ext cx="7488832" cy="4392488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US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Business and customer awareness – keeping proactively informed about:</a:t>
            </a:r>
          </a:p>
          <a:p>
            <a:pPr marL="800100" lvl="3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US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p</a:t>
            </a:r>
            <a:r>
              <a:rPr lang="en-US" sz="14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ractices, expectations and goals of businesses</a:t>
            </a:r>
          </a:p>
          <a:p>
            <a:pPr marL="800100" lvl="3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US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d</a:t>
            </a:r>
            <a:r>
              <a:rPr lang="en-US" sz="14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ynamics of the workplace</a:t>
            </a:r>
          </a:p>
          <a:p>
            <a:pPr marL="800100" lvl="3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US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e</a:t>
            </a:r>
            <a:r>
              <a:rPr lang="en-US" sz="14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volving nature of business environments in which businesses operate</a:t>
            </a:r>
          </a:p>
          <a:p>
            <a:pPr marL="800100" lvl="3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US" sz="14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n</a:t>
            </a:r>
            <a:r>
              <a:rPr lang="en-US" sz="14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eeds of customers and users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US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Using, handling, interpreting and analysing information to resolve business challenges, with the aim of proving practical, timely solutions to meet organisational goals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US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Understanding this contributes to employability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endParaRPr lang="en-US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742950" lvl="2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Courier New" panose="02070309020205020404" pitchFamily="49" charset="0"/>
              <a:buChar char="o"/>
            </a:pPr>
            <a:endParaRPr lang="en-US" sz="15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7"/>
            <a:ext cx="2664712" cy="15224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1532" y="1844824"/>
            <a:ext cx="8229600" cy="514350"/>
          </a:xfrm>
        </p:spPr>
        <p:txBody>
          <a:bodyPr>
            <a:normAutofit fontScale="90000"/>
          </a:bodyPr>
          <a:lstStyle/>
          <a:p>
            <a:r>
              <a:rPr lang="en-GB" sz="27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In the workplace, IL can help address             organisational goals</a:t>
            </a:r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/>
            </a:r>
            <a:b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</a:br>
            <a:endParaRPr lang="en-GB" sz="2000" b="1" dirty="0">
              <a:solidFill>
                <a:srgbClr val="006CB7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92896"/>
            <a:ext cx="7488832" cy="316835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800" dirty="0">
                <a:solidFill>
                  <a:srgbClr val="009B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 is used in many different contexts not only to better complete a work task or project </a:t>
            </a:r>
            <a:r>
              <a:rPr lang="en-GB" sz="1800" dirty="0" smtClean="0">
                <a:solidFill>
                  <a:srgbClr val="009B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but also:</a:t>
            </a:r>
            <a:endParaRPr lang="en-GB" sz="1800" b="1" dirty="0">
              <a:solidFill>
                <a:srgbClr val="009B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009BA0"/>
              </a:buClr>
              <a:buSzPct val="150000"/>
            </a:pP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learn as an </a:t>
            </a: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individual</a:t>
            </a: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009BA0"/>
              </a:buClr>
              <a:buSzPct val="150000"/>
            </a:pP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establish relationships with colleagues, customers and </a:t>
            </a: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clients</a:t>
            </a: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009BA0"/>
              </a:buClr>
              <a:buSzPct val="150000"/>
            </a:pP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operate as part of a team, and as part of a leadership and teaching </a:t>
            </a: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role</a:t>
            </a: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009BA0"/>
              </a:buClr>
              <a:buSzPct val="150000"/>
            </a:pP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 develop management strategy </a:t>
            </a: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and new philosophical </a:t>
            </a: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horizons within the profession</a:t>
            </a:r>
          </a:p>
          <a:p>
            <a:pPr marL="0" lvl="1" indent="0">
              <a:buClr>
                <a:srgbClr val="009BA0"/>
              </a:buClr>
              <a:buSzPct val="150000"/>
              <a:buNone/>
            </a:pPr>
            <a:r>
              <a:rPr lang="en-GB" sz="1800" dirty="0" smtClean="0">
                <a:solidFill>
                  <a:srgbClr val="009BA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Thus information </a:t>
            </a:r>
            <a:r>
              <a:rPr lang="en-GB" sz="1800" dirty="0">
                <a:solidFill>
                  <a:srgbClr val="009BA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is sought to obtain knowledge in organisational, strategic, project developmental and day to day contexts. </a:t>
            </a:r>
            <a:endParaRPr lang="en-US" sz="1800" dirty="0">
              <a:solidFill>
                <a:srgbClr val="009BA0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buClr>
                <a:srgbClr val="009BA0"/>
              </a:buClr>
              <a:buSzPct val="150000"/>
            </a:pP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endParaRPr lang="en-US" sz="15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742950" lvl="2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Courier New" panose="02070309020205020404" pitchFamily="49" charset="0"/>
              <a:buChar char="o"/>
            </a:pPr>
            <a:endParaRPr lang="en-US" sz="15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7"/>
            <a:ext cx="2664712" cy="15224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5264" y="1700808"/>
            <a:ext cx="8229600" cy="514350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Information use is not only task oriented </a:t>
            </a:r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                     but pervasive </a:t>
            </a:r>
            <a:r>
              <a:rPr lang="en-GB" sz="2400" b="1" dirty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and </a:t>
            </a:r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universal </a:t>
            </a:r>
            <a:endParaRPr lang="en-GB" sz="2400" b="1" dirty="0">
              <a:solidFill>
                <a:srgbClr val="006CB7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20888"/>
            <a:ext cx="7488832" cy="2592288"/>
          </a:xfrm>
        </p:spPr>
        <p:txBody>
          <a:bodyPr>
            <a:normAutofit/>
          </a:bodyPr>
          <a:lstStyle/>
          <a:p>
            <a:pPr marL="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r>
              <a:rPr lang="en-GB" sz="1800" dirty="0" smtClean="0">
                <a:solidFill>
                  <a:srgbClr val="009B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can be verbal, even physical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Studies </a:t>
            </a: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such as Lloyd (2005) and Forster (2015) suggest that information might be unrecognisable from an academic perspective, even non-documentary or non-verbal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Workplace IL can </a:t>
            </a: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depend on networking and informal communication, physical demonstration and conversation.</a:t>
            </a:r>
          </a:p>
          <a:p>
            <a:pPr marL="45720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endParaRPr lang="en-US" sz="15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742950" lvl="2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Courier New" panose="02070309020205020404" pitchFamily="49" charset="0"/>
              <a:buChar char="o"/>
            </a:pPr>
            <a:endParaRPr lang="en-US" sz="15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664712" cy="15224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6173" y="1548172"/>
            <a:ext cx="8229600" cy="514350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Information is not just textual</a:t>
            </a: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2"/>
            <a:ext cx="7488832" cy="4464496"/>
          </a:xfrm>
        </p:spPr>
        <p:txBody>
          <a:bodyPr>
            <a:normAutofit fontScale="85000" lnSpcReduction="20000"/>
          </a:bodyPr>
          <a:lstStyle/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9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Employees </a:t>
            </a:r>
            <a:r>
              <a:rPr lang="en-GB" sz="19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use information in differing ways within an organisation, often depending on their role. 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9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Variations </a:t>
            </a:r>
            <a:r>
              <a:rPr lang="en-GB" sz="19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of complexity of experience of </a:t>
            </a:r>
            <a:r>
              <a:rPr lang="en-GB" sz="19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IL can </a:t>
            </a:r>
            <a:r>
              <a:rPr lang="en-GB" sz="19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mirror variation in workplace role and the corresponding complexity of knowledge needed on a day to day basis to fulfil that role. 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9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Senior </a:t>
            </a:r>
            <a:r>
              <a:rPr lang="en-GB" sz="19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roles, involving strategic thinking, involve very complex information experiences in comparison to those employees whose horizons are comparatively limited. 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9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Of </a:t>
            </a:r>
            <a:r>
              <a:rPr lang="en-GB" sz="19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course, work activity is seldom this distinct. In ‘short term’ activities dealing with immediate information need the individual may operate outside a level of </a:t>
            </a:r>
            <a:r>
              <a:rPr lang="en-GB" sz="19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IL complexity </a:t>
            </a:r>
            <a:r>
              <a:rPr lang="en-GB" sz="19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associated with their role. 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9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Sometimes </a:t>
            </a:r>
            <a:r>
              <a:rPr lang="en-GB" sz="19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senior figures have simpler experiences and more junior one more complex – especially if the latter are involved in group or team work which may have a complex aim. 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r>
              <a:rPr lang="en-US" sz="14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(Lloyd, 2006; Forster, 2017)</a:t>
            </a:r>
          </a:p>
          <a:p>
            <a:pPr marL="742950" lvl="2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Courier New" panose="02070309020205020404" pitchFamily="49" charset="0"/>
              <a:buChar char="o"/>
            </a:pPr>
            <a:endParaRPr lang="en-US" sz="15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7"/>
            <a:ext cx="2664712" cy="15224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3067" y="1178187"/>
            <a:ext cx="8229600" cy="514350"/>
          </a:xfrm>
        </p:spPr>
        <p:txBody>
          <a:bodyPr>
            <a:normAutofit/>
          </a:bodyPr>
          <a:lstStyle/>
          <a:p>
            <a:r>
              <a:rPr lang="en-GB" sz="2700" b="1" dirty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The Information Horizon </a:t>
            </a:r>
            <a:endParaRPr lang="en-GB" sz="2000" b="1" dirty="0">
              <a:solidFill>
                <a:srgbClr val="006CB7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2060848"/>
            <a:ext cx="4608512" cy="4032448"/>
          </a:xfrm>
        </p:spPr>
        <p:txBody>
          <a:bodyPr>
            <a:normAutofit fontScale="92500" lnSpcReduction="20000"/>
          </a:bodyPr>
          <a:lstStyle/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flow of complete and reliable information from professionals to </a:t>
            </a: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clients/customers/patients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helps establish a relationship between </a:t>
            </a: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two groups which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is empowering and/or reassuring in itself. 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relationship may well result in the client, patient or family member feeling more comfortable in sharing certain types of information </a:t>
            </a: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than would have been the case </a:t>
            </a:r>
            <a:r>
              <a:rPr lang="en-GB" sz="2000" dirty="0">
                <a:latin typeface="Segoe UI" panose="020B0502040204020203" pitchFamily="34" charset="0"/>
                <a:cs typeface="Segoe UI" panose="020B0502040204020203" pitchFamily="34" charset="0"/>
              </a:rPr>
              <a:t>in a more formal context.</a:t>
            </a:r>
          </a:p>
          <a:p>
            <a:pPr marL="45720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endParaRPr lang="en-US" sz="15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742950" lvl="2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Courier New" panose="02070309020205020404" pitchFamily="49" charset="0"/>
              <a:buChar char="o"/>
            </a:pPr>
            <a:endParaRPr lang="en-US" sz="15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7"/>
            <a:ext cx="2664712" cy="15224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5264" y="1573883"/>
            <a:ext cx="8229600" cy="51435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The </a:t>
            </a:r>
            <a:r>
              <a:rPr lang="en-GB" sz="2400" b="1" dirty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empowerment of clients, patients</a:t>
            </a:r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/>
            </a:r>
            <a:b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</a:br>
            <a:endParaRPr lang="en-GB" sz="2400" b="1" dirty="0">
              <a:solidFill>
                <a:srgbClr val="006CB7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492896"/>
            <a:ext cx="3357956" cy="252028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92896"/>
            <a:ext cx="7488832" cy="3744416"/>
          </a:xfrm>
        </p:spPr>
        <p:txBody>
          <a:bodyPr>
            <a:normAutofit/>
          </a:bodyPr>
          <a:lstStyle/>
          <a:p>
            <a:pPr marL="0" lvl="2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r>
              <a:rPr lang="en-GB" sz="1800" dirty="0" smtClean="0">
                <a:solidFill>
                  <a:srgbClr val="009BA0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…in </a:t>
            </a:r>
            <a:r>
              <a:rPr lang="en-GB" sz="1800" dirty="0">
                <a:solidFill>
                  <a:srgbClr val="009BA0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constantly evolving workplace </a:t>
            </a:r>
            <a:r>
              <a:rPr lang="en-GB" sz="1800" dirty="0" smtClean="0">
                <a:solidFill>
                  <a:srgbClr val="009BA0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environment </a:t>
            </a:r>
            <a:endParaRPr lang="en-GB" sz="1800" b="1" dirty="0" smtClean="0">
              <a:solidFill>
                <a:srgbClr val="009BA0"/>
              </a:solidFill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marL="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r>
              <a:rPr lang="en-GB" sz="18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en-GB" sz="18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nature of the workplace diversifies away from physical spaces to more virtual ones (Sayyad Abdi, Partridge, and Bruce, 2016) and from fixed procedure to knowledge-accumulating evolutionary development, the </a:t>
            </a:r>
            <a:r>
              <a:rPr lang="en-GB" sz="18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information </a:t>
            </a:r>
            <a:r>
              <a:rPr lang="en-GB" sz="18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en-GB" sz="18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iterate </a:t>
            </a:r>
            <a:r>
              <a:rPr lang="en-GB" sz="18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worker is likely to be the most valuable and effective.</a:t>
            </a:r>
            <a:endParaRPr lang="en-US" sz="18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7"/>
            <a:ext cx="2664712" cy="15224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0580" y="1585454"/>
            <a:ext cx="8229600" cy="514350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Workplace </a:t>
            </a:r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IL is </a:t>
            </a:r>
            <a:r>
              <a:rPr lang="en-GB" sz="2400" b="1" dirty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fundamental to </a:t>
            </a:r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effectiveness…</a:t>
            </a:r>
            <a:endParaRPr lang="en-GB" sz="2400" b="1" dirty="0">
              <a:solidFill>
                <a:srgbClr val="006CB7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20888"/>
            <a:ext cx="7488832" cy="3744416"/>
          </a:xfrm>
        </p:spPr>
        <p:txBody>
          <a:bodyPr>
            <a:normAutofit/>
          </a:bodyPr>
          <a:lstStyle/>
          <a:p>
            <a:pPr marL="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r>
              <a:rPr lang="en-GB" sz="1800" dirty="0" smtClean="0">
                <a:solidFill>
                  <a:srgbClr val="009B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can IL help individuals find their way around fast-evolving situations where work is: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ore flexible, but less secure and more casualised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ore fragmented and isolating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ubject to trends such as greater self-employment (including bogus self-employment) and the gig economy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ffected by automation, machine-learning and artificial intelligence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characterised by increasingly pervasive collection of performance and behavioural data from workers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endParaRPr lang="en-GB" sz="1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endParaRPr lang="en-US" sz="15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742950" lvl="2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Courier New" panose="02070309020205020404" pitchFamily="49" charset="0"/>
              <a:buChar char="o"/>
            </a:pPr>
            <a:endParaRPr lang="en-US" sz="15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664712" cy="15224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6173" y="1548172"/>
            <a:ext cx="8229600" cy="51435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The changing nature of work environments                 and practices</a:t>
            </a:r>
            <a:endParaRPr lang="en-GB" sz="2400" b="1" dirty="0">
              <a:solidFill>
                <a:srgbClr val="006CB7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636912"/>
            <a:ext cx="7488832" cy="3024336"/>
          </a:xfrm>
        </p:spPr>
        <p:txBody>
          <a:bodyPr>
            <a:normAutofit/>
          </a:bodyPr>
          <a:lstStyle/>
          <a:p>
            <a:pPr marL="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r>
              <a:rPr lang="en-GB" sz="1800" dirty="0" smtClean="0">
                <a:solidFill>
                  <a:srgbClr val="009B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 development in the workplace (and in HE for the workplace)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What future </a:t>
            </a: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research, </a:t>
            </a: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and what educational interventions based on that research, can be developed and applied</a:t>
            </a: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Who can contribute to this research and to these interventions, and how?</a:t>
            </a:r>
          </a:p>
          <a:p>
            <a:pPr marL="800100" lvl="3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Information scientists, librarians, businesses (commercial, public,        not-for-profit), professional bodies, employability/careers managers, others?</a:t>
            </a:r>
            <a:endParaRPr lang="en-GB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endParaRPr lang="en-US" sz="15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742950" lvl="2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Courier New" panose="02070309020205020404" pitchFamily="49" charset="0"/>
              <a:buChar char="o"/>
            </a:pPr>
            <a:endParaRPr lang="en-US" sz="15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7"/>
            <a:ext cx="2664712" cy="15224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5264" y="1774485"/>
            <a:ext cx="8229600" cy="514350"/>
          </a:xfrm>
        </p:spPr>
        <p:txBody>
          <a:bodyPr>
            <a:noAutofit/>
          </a:bodyPr>
          <a:lstStyle/>
          <a:p>
            <a:r>
              <a:rPr lang="en-GB" sz="2400" b="1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How can IL in the workplace be developed? </a:t>
            </a:r>
            <a:endParaRPr lang="en-GB" sz="2400" b="1" dirty="0">
              <a:solidFill>
                <a:srgbClr val="006CB7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120" y="1783110"/>
            <a:ext cx="7920880" cy="4282800"/>
          </a:xfrm>
        </p:spPr>
        <p:txBody>
          <a:bodyPr>
            <a:normAutofit/>
          </a:bodyPr>
          <a:lstStyle/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Cheuk</a:t>
            </a: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, B. (2008), ‘Delivering business value through information literacy in the workplace’, </a:t>
            </a:r>
            <a:r>
              <a:rPr lang="en-GB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Libri</a:t>
            </a: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, 58(3), pp. 137-143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Forster, M. (</a:t>
            </a:r>
            <a:r>
              <a:rPr lang="en-GB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ed</a:t>
            </a: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) (2017) Information Literacy in the workplace. London: Facet.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Forster, M. (2015) Six ways of experiencing information literacy in nursing: the findings of a </a:t>
            </a:r>
            <a:r>
              <a:rPr lang="en-GB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phenomenographic</a:t>
            </a: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 study. Nurse Education Today, 35 (1). pp. 195-200.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Goldstein, S. and Whitworth, A. (2014) </a:t>
            </a:r>
            <a:r>
              <a:rPr lang="en-GB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DeVIL</a:t>
            </a: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 - Determining the value of information literacy for employers. Available at: https://www.informall.org.uk/wp-content/uploads/2015/11/DeVIL_report_final_draft_v05.pdf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Inskip</a:t>
            </a: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 C. (2014) Information literacy is for life, not just for a good degree: a literature review. Available at:  </a:t>
            </a: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http://discovery.ucl.ac.uk/1448073/1/IL%20in%20the%20workplace%20literature%20review%20Dr%20C%20Inskip%20June%202014.%</a:t>
            </a:r>
            <a:r>
              <a:rPr lang="en-GB" sz="1400" dirty="0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20doc.pdf</a:t>
            </a:r>
            <a:endParaRPr lang="en-GB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Inskip</a:t>
            </a: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, C. and Donaldson, S. (2017) </a:t>
            </a:r>
            <a:r>
              <a:rPr lang="en-GB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On The Move: Transitioning from </a:t>
            </a:r>
            <a:r>
              <a:rPr lang="en-GB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Higher Education </a:t>
            </a:r>
            <a:r>
              <a:rPr lang="en-GB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into Insurance Work</a:t>
            </a: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. The Fifth European Conference on </a:t>
            </a:r>
            <a:r>
              <a:rPr lang="en-GB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Information Literacy </a:t>
            </a: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(ECIL) Saint </a:t>
            </a:r>
            <a:r>
              <a:rPr lang="en-GB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Malo</a:t>
            </a: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</a:rPr>
              <a:t>, France 18-21 September, 2017.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endParaRPr lang="en-GB" sz="14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09BA0"/>
              </a:buClr>
              <a:buSzPct val="150000"/>
              <a:buNone/>
            </a:pPr>
            <a:endParaRPr lang="en-GB" sz="16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endParaRPr lang="en-GB" sz="20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7"/>
            <a:ext cx="2664712" cy="15224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337296"/>
            <a:ext cx="8229600" cy="370334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References (1)</a:t>
            </a:r>
            <a:endParaRPr lang="en-GB" sz="2400" b="1" dirty="0">
              <a:solidFill>
                <a:srgbClr val="006CB7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7"/>
            <a:ext cx="2664712" cy="15224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920880" cy="4368491"/>
          </a:xfrm>
        </p:spPr>
        <p:txBody>
          <a:bodyPr>
            <a:normAutofit/>
          </a:bodyPr>
          <a:lstStyle/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4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Lloyd, A. (2009). Informing practice: information experiences of ambulance officers in training and on-road practice. Journal of Documentation, 65(3), pp.396-419.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4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Lloyd, A. (2006) Information literacy landscapes: an emerging picture. Journal of Documentation, 62(5), pp.570-583.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4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Lloyd, A. (2005). Information literacy: Different contexts, different concepts, different truths? Journal of Librarianship and Information Science, 37(2), pp.82-88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4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Sayyad Abdi, E. and Bruce, C. S. (2016) From Workplace to Profession: new focus for the information literacy discourse. in Information Literacy: moving toward sustain - ability, Communications in Computer and Information Science, 552, pp.59–69.</a:t>
            </a:r>
          </a:p>
          <a:p>
            <a:pPr marL="216000" indent="-216000">
              <a:spcBef>
                <a:spcPts val="60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4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Williams, D., Cooper, K. and Wavell C. (2014) Information Literacy in the Workplace – an annotated bibliography, Robert Gordon University, Institute for Management, Governance and Society (</a:t>
            </a:r>
            <a:r>
              <a:rPr lang="en-GB" sz="1400" dirty="0" err="1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IMaGeS</a:t>
            </a:r>
            <a:r>
              <a:rPr lang="en-GB" sz="14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), in association with InformAll – Available at: </a:t>
            </a:r>
            <a:r>
              <a:rPr lang="en-GB" sz="14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hlinkClick r:id="rId4"/>
              </a:rPr>
              <a:t>http://</a:t>
            </a:r>
            <a:r>
              <a:rPr lang="en-GB" sz="14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  <a:hlinkClick r:id="rId4"/>
              </a:rPr>
              <a:t>www.researchinfonet.org/wpcontent/uploads/2014/01/Workplace-IL-annotated-bibliography.pdf</a:t>
            </a:r>
            <a:r>
              <a:rPr lang="en-GB" sz="14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endParaRPr lang="en-GB" sz="1400" dirty="0"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endParaRPr lang="en-GB" sz="14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09BA0"/>
              </a:buClr>
              <a:buSzPct val="150000"/>
              <a:buNone/>
            </a:pPr>
            <a:endParaRPr lang="en-GB" sz="16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endParaRPr lang="en-GB" sz="20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370334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References (2)</a:t>
            </a:r>
            <a:endParaRPr lang="en-GB" sz="2400" b="1" dirty="0">
              <a:solidFill>
                <a:srgbClr val="006CB7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2060848"/>
            <a:ext cx="4176464" cy="388843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endParaRPr lang="en-US" sz="18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1800"/>
              </a:spcAft>
              <a:buClr>
                <a:srgbClr val="009BA0"/>
              </a:buClr>
              <a:buSzPct val="150000"/>
            </a:pPr>
            <a:r>
              <a:rPr lang="en-GB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Unique </a:t>
            </a:r>
            <a:r>
              <a:rPr lang="en-GB" sz="1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characteristics of Information Literacy in the </a:t>
            </a:r>
            <a:r>
              <a:rPr lang="en-GB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workplace</a:t>
            </a:r>
            <a:endParaRPr lang="en-GB" sz="18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1800"/>
              </a:spcAft>
              <a:buClr>
                <a:srgbClr val="009BA0"/>
              </a:buClr>
              <a:buSzPct val="150000"/>
            </a:pPr>
            <a:r>
              <a:rPr lang="en-GB" sz="1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T</a:t>
            </a:r>
            <a:r>
              <a:rPr lang="en-GB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he </a:t>
            </a:r>
            <a:r>
              <a:rPr lang="en-GB" sz="1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challenges it poses for researchers and information </a:t>
            </a:r>
            <a:r>
              <a:rPr lang="en-GB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professionals</a:t>
            </a:r>
            <a:endParaRPr lang="en-GB" sz="18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Clr>
                <a:srgbClr val="009BA0"/>
              </a:buClr>
              <a:buSzPct val="150000"/>
              <a:buNone/>
            </a:pPr>
            <a:endParaRPr lang="en-GB" sz="16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endParaRPr lang="en-GB" sz="20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7"/>
            <a:ext cx="2664712" cy="15224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792088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Our talk today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8752"/>
            <a:ext cx="3131840" cy="469312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</a:rPr>
              <a:t>20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8435" y="1588695"/>
            <a:ext cx="2977461" cy="194421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endParaRPr lang="en-US" sz="18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r>
              <a:rPr lang="en-US" sz="1600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Stéphane Goldstein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r>
              <a:rPr lang="en-US" sz="1600" dirty="0" smtClean="0">
                <a:solidFill>
                  <a:srgbClr val="FF3300"/>
                </a:solidFill>
                <a:latin typeface="Segoe UI Symbol" panose="020B0502040204020203" pitchFamily="34" charset="0"/>
                <a:ea typeface="Segoe UI Symbol" panose="020B0502040204020203" pitchFamily="34" charset="0"/>
                <a:hlinkClick r:id="rId3"/>
              </a:rPr>
              <a:t>sg@informall.org.uk</a:t>
            </a:r>
            <a:endParaRPr lang="en-US" sz="1600" dirty="0" smtClean="0">
              <a:solidFill>
                <a:srgbClr val="FF3300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r>
              <a:rPr lang="en-US" sz="1600" dirty="0" smtClean="0">
                <a:solidFill>
                  <a:srgbClr val="FF3300"/>
                </a:solidFill>
                <a:latin typeface="Segoe UI Symbol" panose="020B0502040204020203" pitchFamily="34" charset="0"/>
                <a:ea typeface="Segoe UI Symbol" panose="020B0502040204020203" pitchFamily="34" charset="0"/>
                <a:hlinkClick r:id="rId4"/>
              </a:rPr>
              <a:t>https://www.informall.org.uk</a:t>
            </a:r>
            <a:r>
              <a:rPr lang="en-US" sz="1600" dirty="0" smtClean="0">
                <a:solidFill>
                  <a:srgbClr val="FF33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r>
              <a:rPr lang="en-US" sz="16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@stephgold7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endParaRPr lang="en-US" sz="18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endParaRPr lang="en-GB" sz="18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endParaRPr lang="en-US" sz="18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endParaRPr lang="en-GB" sz="18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endParaRPr lang="en-GB" sz="16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endParaRPr lang="en-US" sz="18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1131519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9BA0"/>
                </a:solidFill>
                <a:latin typeface="Freestyle Script" panose="030804020302050B0404" pitchFamily="66" charset="0"/>
                <a:ea typeface="Tahoma" pitchFamily="34" charset="0"/>
                <a:cs typeface="Segoe UI" panose="020B0502040204020203" pitchFamily="34" charset="0"/>
              </a:rPr>
              <a:t>Thank you for your attention!</a:t>
            </a:r>
            <a:endParaRPr lang="en-GB" dirty="0">
              <a:solidFill>
                <a:srgbClr val="009BA0"/>
              </a:solidFill>
              <a:latin typeface="Freestyle Script" panose="030804020302050B0404" pitchFamily="66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1063" y="6370011"/>
            <a:ext cx="206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 </a:t>
            </a:r>
            <a:r>
              <a:rPr lang="en-GB" sz="800" dirty="0"/>
              <a:t> A view of Liverpool city centre viewed from the Anglican Cathedral</a:t>
            </a:r>
            <a:r>
              <a:rPr lang="en-US" sz="800" dirty="0" smtClean="0"/>
              <a:t>, on Flickr – CC BY 2.0</a:t>
            </a:r>
            <a:endParaRPr lang="en-GB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1988840"/>
            <a:ext cx="2592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Segoe UI Emoji" panose="020B0502040204020203" pitchFamily="34" charset="0"/>
                <a:ea typeface="Segoe UI Emoji" panose="020B0502040204020203" pitchFamily="34" charset="0"/>
              </a:rPr>
              <a:t>Marc Forster</a:t>
            </a:r>
          </a:p>
          <a:p>
            <a:r>
              <a:rPr lang="en-GB" dirty="0">
                <a:hlinkClick r:id="rId6"/>
              </a:rPr>
              <a:t>m</a:t>
            </a:r>
            <a:r>
              <a:rPr lang="en-GB" dirty="0" smtClean="0">
                <a:hlinkClick r:id="rId6"/>
              </a:rPr>
              <a:t>arc.forster@uwl.c.uk</a:t>
            </a:r>
            <a:endParaRPr lang="en-GB" dirty="0" smtClean="0"/>
          </a:p>
          <a:p>
            <a:r>
              <a:rPr lang="en-GB" dirty="0" smtClean="0"/>
              <a:t>@MarcForster18</a:t>
            </a:r>
            <a:endParaRPr lang="en-GB" dirty="0"/>
          </a:p>
        </p:txBody>
      </p:sp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9864" y="3284984"/>
            <a:ext cx="5270804" cy="32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482" y="2390517"/>
            <a:ext cx="7452828" cy="233462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BA0"/>
              </a:buClr>
              <a:buSzPct val="150000"/>
              <a:buNone/>
            </a:pPr>
            <a:r>
              <a:rPr lang="en-GB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The vicissitudes of Information Literacy research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r>
              <a:rPr lang="en-GB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Ethical approval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r>
              <a:rPr lang="en-GB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Confidentiality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7315"/>
            <a:ext cx="2664712" cy="15224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096" y="1470524"/>
            <a:ext cx="8229600" cy="72008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Not what we (and you) were expecting….</a:t>
            </a:r>
            <a:endParaRPr lang="en-GB" sz="2400" b="1" dirty="0">
              <a:solidFill>
                <a:srgbClr val="006CB7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348880"/>
            <a:ext cx="7452828" cy="38884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r>
              <a:rPr lang="en-GB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The </a:t>
            </a:r>
            <a:r>
              <a:rPr lang="en-GB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locus of information retrieval was the 'library</a:t>
            </a:r>
            <a:r>
              <a:rPr lang="en-GB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' </a:t>
            </a:r>
            <a:endParaRPr lang="en-GB" sz="20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r>
              <a:rPr lang="en-GB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The </a:t>
            </a:r>
            <a:r>
              <a:rPr lang="en-GB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dynamics of </a:t>
            </a:r>
            <a:r>
              <a:rPr lang="en-GB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IL were </a:t>
            </a:r>
            <a:r>
              <a:rPr lang="en-GB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thought to involve the use and application of </a:t>
            </a:r>
            <a:r>
              <a:rPr lang="en-GB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'academic</a:t>
            </a:r>
            <a:r>
              <a:rPr lang="en-GB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' literature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r>
              <a:rPr lang="en-GB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I</a:t>
            </a:r>
            <a:r>
              <a:rPr lang="en-GB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ts </a:t>
            </a:r>
            <a:r>
              <a:rPr lang="en-GB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value and significance based on academic </a:t>
            </a:r>
            <a:r>
              <a:rPr lang="en-GB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citation</a:t>
            </a:r>
            <a:endParaRPr lang="en-GB" sz="20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r>
              <a:rPr lang="en-GB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Or </a:t>
            </a:r>
            <a:r>
              <a:rPr lang="en-GB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to facilitate research in the academic sense –  </a:t>
            </a:r>
            <a:r>
              <a:rPr lang="en-GB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addressing intellectual questions</a:t>
            </a:r>
            <a:endParaRPr lang="en-GB" sz="20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7"/>
            <a:ext cx="2664712" cy="15224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522463"/>
            <a:ext cx="8496944" cy="72008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As we </a:t>
            </a:r>
            <a:r>
              <a:rPr lang="en-GB" sz="2400" b="1" dirty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know, </a:t>
            </a:r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IL evolved </a:t>
            </a:r>
            <a:r>
              <a:rPr lang="en-GB" sz="2400" b="1" dirty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'academically</a:t>
            </a:r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’ </a:t>
            </a:r>
            <a:endParaRPr lang="en-GB" sz="2400" b="1" dirty="0">
              <a:solidFill>
                <a:srgbClr val="006CB7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530576"/>
            <a:ext cx="7380820" cy="354845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r>
              <a:rPr lang="en-GB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A </a:t>
            </a:r>
            <a:r>
              <a:rPr lang="en-GB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growing body of scholarly/empirical research on IL in the workplace charted in two literature reviews – </a:t>
            </a:r>
            <a:r>
              <a:rPr lang="en-GB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             Williams</a:t>
            </a:r>
            <a:r>
              <a:rPr lang="en-GB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Cooper &amp; Wavell (2014) and </a:t>
            </a:r>
            <a:r>
              <a:rPr lang="en-GB" sz="2000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Inskip</a:t>
            </a:r>
            <a:r>
              <a:rPr lang="en-GB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 (2014)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r>
              <a:rPr lang="en-GB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That </a:t>
            </a:r>
            <a:r>
              <a:rPr lang="en-GB" sz="2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research has shown how unexpected and dislocating workplace </a:t>
            </a:r>
            <a:r>
              <a:rPr lang="en-GB" sz="20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IL is when compared with academic environments</a:t>
            </a:r>
            <a:endParaRPr lang="en-GB" sz="20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endParaRPr lang="en-GB" sz="20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7"/>
            <a:ext cx="2664712" cy="15224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480" y="1549849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There has been a comparatively small but influential </a:t>
            </a:r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       body </a:t>
            </a:r>
            <a:r>
              <a:rPr lang="en-GB" sz="2400" b="1" dirty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of research into workplace </a:t>
            </a:r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IL</a:t>
            </a:r>
            <a:endParaRPr lang="en-GB" sz="2400" b="1" dirty="0">
              <a:solidFill>
                <a:srgbClr val="006CB7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780928"/>
            <a:ext cx="7452828" cy="3135488"/>
          </a:xfrm>
        </p:spPr>
        <p:txBody>
          <a:bodyPr>
            <a:normAutofit/>
          </a:bodyPr>
          <a:lstStyle/>
          <a:p>
            <a:pPr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Lloyd </a:t>
            </a:r>
            <a:r>
              <a:rPr lang="en-GB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(2005; 2009) (Firefighters; ambulance drivers</a:t>
            </a:r>
            <a:r>
              <a:rPr lang="en-GB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GB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Forster </a:t>
            </a:r>
            <a:r>
              <a:rPr lang="en-GB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(2015) (Nurses</a:t>
            </a:r>
            <a:r>
              <a:rPr lang="en-GB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endParaRPr lang="en-GB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Sayyad </a:t>
            </a:r>
            <a:r>
              <a:rPr lang="en-GB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Abdi, Partridge, and Bruce (2016) (web designers</a:t>
            </a:r>
            <a:r>
              <a:rPr lang="en-GB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8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Inskip</a:t>
            </a:r>
            <a:r>
              <a:rPr lang="en-GB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Donaldson (2017) (insurance workers)</a:t>
            </a:r>
            <a:endParaRPr lang="en-GB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ften </a:t>
            </a: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with the awareness of that dislocation and the intention of improving resources and </a:t>
            </a: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IL education </a:t>
            </a:r>
            <a:r>
              <a:rPr lang="en-GB" sz="1800" dirty="0">
                <a:latin typeface="Segoe UI" panose="020B0502040204020203" pitchFamily="34" charset="0"/>
                <a:cs typeface="Segoe UI" panose="020B0502040204020203" pitchFamily="34" charset="0"/>
              </a:rPr>
              <a:t>for professionals and students of the </a:t>
            </a:r>
            <a:r>
              <a:rPr lang="en-GB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professions</a:t>
            </a: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6"/>
            <a:ext cx="2664712" cy="15224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3452" y="1844824"/>
            <a:ext cx="8229600" cy="652308"/>
          </a:xfrm>
        </p:spPr>
        <p:txBody>
          <a:bodyPr>
            <a:normAutofit fontScale="90000"/>
          </a:bodyPr>
          <a:lstStyle/>
          <a:p>
            <a:r>
              <a:rPr lang="en-GB" sz="2700" b="1" dirty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Examples of individual studies </a:t>
            </a:r>
            <a:r>
              <a:rPr lang="en-GB" sz="27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– the </a:t>
            </a:r>
            <a:r>
              <a:rPr lang="en-GB" sz="2700" b="1" dirty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personal experiences of information literate employees</a:t>
            </a:r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/>
            </a:r>
            <a:b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</a:br>
            <a:endParaRPr lang="en-GB" sz="2400" b="1" dirty="0">
              <a:solidFill>
                <a:srgbClr val="006CB7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023" y="2609577"/>
            <a:ext cx="7452828" cy="326769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r>
              <a:rPr lang="en-GB" sz="1800" b="1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Goldstein and Whitworth (2014</a:t>
            </a:r>
            <a:r>
              <a:rPr lang="en-GB" sz="1800" b="1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r>
              <a:rPr lang="en-GB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The </a:t>
            </a:r>
            <a:r>
              <a:rPr lang="en-GB" sz="1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concrete benefits enterprises derive from recruiting, retaining and developing individuals who are information </a:t>
            </a:r>
            <a:r>
              <a:rPr lang="en-GB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literate</a:t>
            </a:r>
            <a:endParaRPr lang="en-US" sz="18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7"/>
            <a:ext cx="2664712" cy="15224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5264" y="1522463"/>
            <a:ext cx="8229600" cy="108012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Examples of individual studies – </a:t>
            </a:r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                                              the </a:t>
            </a:r>
            <a:r>
              <a:rPr lang="en-GB" sz="2400" b="1" dirty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workplace culture and environment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7776864" cy="4295925"/>
          </a:xfrm>
        </p:spPr>
        <p:txBody>
          <a:bodyPr>
            <a:normAutofit fontScale="70000" lnSpcReduction="20000"/>
          </a:bodyPr>
          <a:lstStyle/>
          <a:p>
            <a:pPr marL="2509838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r>
              <a:rPr lang="en-GB" sz="20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A definition of IL adapted for the workplace, which </a:t>
            </a:r>
            <a:r>
              <a:rPr lang="en-GB" sz="2000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summarises the </a:t>
            </a:r>
            <a:r>
              <a:rPr lang="en-GB" sz="20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relationship to employability:</a:t>
            </a:r>
          </a:p>
          <a:p>
            <a:pPr marL="2509838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r>
              <a:rPr lang="en-GB" sz="20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“A set of abilities for employees to recognize when information </a:t>
            </a:r>
            <a:r>
              <a:rPr lang="en-GB" sz="2000" i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is needed </a:t>
            </a:r>
            <a:r>
              <a:rPr lang="en-GB" sz="20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and to locate, evaluate, organize and use </a:t>
            </a:r>
            <a:r>
              <a:rPr lang="en-GB" sz="2000" i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information effectively</a:t>
            </a:r>
            <a:r>
              <a:rPr lang="en-GB" sz="20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as well as the abilities to create, package and </a:t>
            </a:r>
            <a:r>
              <a:rPr lang="en-GB" sz="2000" i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present information </a:t>
            </a:r>
            <a:r>
              <a:rPr lang="en-GB" sz="20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effectively to the intended audience. Simply speaking, it </a:t>
            </a:r>
            <a:r>
              <a:rPr lang="en-GB" sz="2000" i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is a </a:t>
            </a:r>
            <a:r>
              <a:rPr lang="en-GB" sz="20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set of abilities for employees to interact with information when </a:t>
            </a:r>
            <a:r>
              <a:rPr lang="en-GB" sz="2000" i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they need </a:t>
            </a:r>
            <a:r>
              <a:rPr lang="en-GB" sz="20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to address any business issues or problems at work</a:t>
            </a:r>
            <a:r>
              <a:rPr lang="en-GB" sz="2000" i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.”  </a:t>
            </a:r>
            <a:r>
              <a:rPr lang="en-GB" sz="2000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(</a:t>
            </a:r>
            <a:r>
              <a:rPr lang="en-GB" sz="2000" b="1" dirty="0" err="1">
                <a:latin typeface="Segoe UI Symbol" panose="020B0502040204020203" pitchFamily="34" charset="0"/>
                <a:ea typeface="Segoe UI Symbol" panose="020B0502040204020203" pitchFamily="34" charset="0"/>
              </a:rPr>
              <a:t>Cheuk</a:t>
            </a:r>
            <a:r>
              <a:rPr lang="en-GB" sz="20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, 2008)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endParaRPr lang="en-GB" sz="20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r>
              <a:rPr lang="en-GB" sz="20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A definition which focuses on IL as </a:t>
            </a:r>
            <a:r>
              <a:rPr lang="en-GB" sz="2000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professional </a:t>
            </a:r>
            <a:r>
              <a:rPr lang="en-GB" sz="20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learning and competency development: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r>
              <a:rPr lang="en-GB" sz="2000" i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“Information Literacy in the workplace is learning, experienced as task-focused information need and its fulfilment through effective information engagement as knowledge development, ontologically grounded in a discourse community [the professional knowledge environment] and its domain [its information world].” </a:t>
            </a:r>
            <a:r>
              <a:rPr lang="en-GB" sz="20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(</a:t>
            </a:r>
            <a:r>
              <a:rPr lang="en-GB" sz="2000" b="1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Forster, </a:t>
            </a:r>
            <a:r>
              <a:rPr lang="en-GB" sz="20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2017)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endParaRPr lang="en-GB" sz="20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endParaRPr lang="en-US" sz="16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9BA0"/>
              </a:buClr>
              <a:buSzPct val="150000"/>
            </a:pPr>
            <a:endParaRPr lang="en-US" sz="16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7"/>
            <a:ext cx="2664712" cy="15224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542621"/>
          </a:xfrm>
        </p:spPr>
        <p:txBody>
          <a:bodyPr>
            <a:normAutofit fontScale="90000"/>
          </a:bodyPr>
          <a:lstStyle/>
          <a:p>
            <a:r>
              <a:rPr lang="en-GB" sz="2700" b="1" dirty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Definitions?</a:t>
            </a:r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/>
            </a:r>
            <a:b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</a:br>
            <a:endParaRPr lang="en-GB" sz="2400" b="1" dirty="0">
              <a:solidFill>
                <a:srgbClr val="006CB7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132856"/>
            <a:ext cx="2347167" cy="2016062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96" y="2564904"/>
            <a:ext cx="7488832" cy="4392488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8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Workplaces </a:t>
            </a:r>
            <a:r>
              <a:rPr lang="en-GB" sz="18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are ‘messier’ than scholarly learning </a:t>
            </a:r>
            <a:r>
              <a:rPr lang="en-GB" sz="18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environments, characterised </a:t>
            </a:r>
            <a:r>
              <a:rPr lang="en-GB" sz="18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by business challenges that are often less linear, </a:t>
            </a:r>
            <a:r>
              <a:rPr lang="en-GB" sz="18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less predictable </a:t>
            </a:r>
            <a:r>
              <a:rPr lang="en-GB" sz="18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and more open-ended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8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n-GB" sz="18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workplace, greater emphasis on people and networks as </a:t>
            </a:r>
            <a:r>
              <a:rPr lang="en-GB" sz="18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sources of </a:t>
            </a:r>
            <a:r>
              <a:rPr lang="en-GB" sz="18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information and knowledge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r>
              <a:rPr lang="en-GB" sz="18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IL </a:t>
            </a:r>
            <a:r>
              <a:rPr lang="en-GB" sz="18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as acquired at university does not necessarily translate well </a:t>
            </a:r>
            <a:r>
              <a:rPr lang="en-GB" sz="18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to business </a:t>
            </a:r>
            <a:r>
              <a:rPr lang="en-GB" sz="18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settings – this can be disconcerting for students who need </a:t>
            </a:r>
            <a:r>
              <a:rPr lang="en-GB" sz="1800" dirty="0" smtClean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to adapt </a:t>
            </a:r>
            <a:r>
              <a:rPr lang="en-GB" sz="1800" dirty="0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rapidly to unfamiliar, non-academic information practices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</a:pPr>
            <a:endParaRPr lang="en-US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None/>
            </a:pPr>
            <a:endParaRPr lang="en-US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742950" lvl="2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Courier New" panose="02070309020205020404" pitchFamily="49" charset="0"/>
              <a:buChar char="o"/>
            </a:pPr>
            <a:endParaRPr lang="en-US" sz="15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9BA0"/>
              </a:buClr>
              <a:buSzPct val="150000"/>
              <a:buFont typeface="Arial" panose="020B0604020202020204" pitchFamily="34" charset="0"/>
              <a:buChar char="•"/>
            </a:pPr>
            <a:endParaRPr lang="en-US" sz="1900" dirty="0" smtClean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0647"/>
            <a:ext cx="2664712" cy="15224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7D286-39D9-4AED-94E5-C5CCE1EE55E9}" type="slidenum">
              <a:rPr lang="en-GB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</a:t>
            </a:fld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664712" cy="152246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1532" y="1844824"/>
            <a:ext cx="8229600" cy="514350"/>
          </a:xfrm>
        </p:spPr>
        <p:txBody>
          <a:bodyPr>
            <a:normAutofit fontScale="90000"/>
          </a:bodyPr>
          <a:lstStyle/>
          <a:p>
            <a:r>
              <a:rPr lang="en-GB" sz="27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>Workplace information environments are rather different from those in academia</a:t>
            </a:r>
            <a: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  <a:t/>
            </a:r>
            <a:br>
              <a:rPr lang="en-GB" sz="2400" b="1" dirty="0" smtClean="0">
                <a:solidFill>
                  <a:srgbClr val="006CB7"/>
                </a:solidFill>
                <a:latin typeface="Segoe UI" panose="020B0502040204020203" pitchFamily="34" charset="0"/>
                <a:ea typeface="Tahoma" pitchFamily="34" charset="0"/>
                <a:cs typeface="Segoe UI" panose="020B0502040204020203" pitchFamily="34" charset="0"/>
              </a:rPr>
            </a:br>
            <a:endParaRPr lang="en-GB" sz="2000" b="1" dirty="0">
              <a:solidFill>
                <a:srgbClr val="006CB7"/>
              </a:solidFill>
              <a:latin typeface="Segoe UI" panose="020B0502040204020203" pitchFamily="34" charset="0"/>
              <a:ea typeface="Tahoma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6298"/>
            <a:ext cx="2880320" cy="8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0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17151</TotalTime>
  <Words>2373</Words>
  <Application>Microsoft Office PowerPoint</Application>
  <PresentationFormat>On-screen Show (4:3)</PresentationFormat>
  <Paragraphs>246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Courier New</vt:lpstr>
      <vt:lpstr>Freestyle Script</vt:lpstr>
      <vt:lpstr>Segoe UI</vt:lpstr>
      <vt:lpstr>Segoe UI Emoji</vt:lpstr>
      <vt:lpstr>Segoe UI Symbol</vt:lpstr>
      <vt:lpstr>Tahoma</vt:lpstr>
      <vt:lpstr>Custom Design</vt:lpstr>
      <vt:lpstr>Information literacy                                          in the workplace </vt:lpstr>
      <vt:lpstr>Our talk today</vt:lpstr>
      <vt:lpstr>Not what we (and you) were expecting….</vt:lpstr>
      <vt:lpstr>As we know, IL evolved 'academically’ </vt:lpstr>
      <vt:lpstr>There has been a comparatively small but influential        body of research into workplace IL</vt:lpstr>
      <vt:lpstr>Examples of individual studies – the personal experiences of information literate employees </vt:lpstr>
      <vt:lpstr>Examples of individual studies –                                               the workplace culture and environment </vt:lpstr>
      <vt:lpstr>Definitions? </vt:lpstr>
      <vt:lpstr>Workplace information environments are rather different from those in academia </vt:lpstr>
      <vt:lpstr>In the workplace, IL can help address             organisational goals </vt:lpstr>
      <vt:lpstr>Information use is not only task oriented                      but pervasive and universal </vt:lpstr>
      <vt:lpstr>Information is not just textual</vt:lpstr>
      <vt:lpstr>The Information Horizon </vt:lpstr>
      <vt:lpstr>The empowerment of clients, patients </vt:lpstr>
      <vt:lpstr>Workplace IL is fundamental to effectiveness…</vt:lpstr>
      <vt:lpstr>The changing nature of work environments                 and practices</vt:lpstr>
      <vt:lpstr>How can IL in the workplace be developed? </vt:lpstr>
      <vt:lpstr>References (1)</vt:lpstr>
      <vt:lpstr>References (2)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Marc Forster</cp:lastModifiedBy>
  <cp:revision>392</cp:revision>
  <cp:lastPrinted>2015-10-16T13:48:37Z</cp:lastPrinted>
  <dcterms:created xsi:type="dcterms:W3CDTF">2012-07-17T12:46:21Z</dcterms:created>
  <dcterms:modified xsi:type="dcterms:W3CDTF">2018-04-03T13:18:18Z</dcterms:modified>
</cp:coreProperties>
</file>