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Default Extension="gif" ContentType="image/gif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56" r:id="rId2"/>
    <p:sldId id="257" r:id="rId3"/>
    <p:sldId id="302" r:id="rId4"/>
    <p:sldId id="306" r:id="rId5"/>
    <p:sldId id="303" r:id="rId6"/>
    <p:sldId id="307" r:id="rId7"/>
    <p:sldId id="304" r:id="rId8"/>
    <p:sldId id="305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258" r:id="rId17"/>
    <p:sldId id="259" r:id="rId18"/>
    <p:sldId id="260" r:id="rId19"/>
    <p:sldId id="261" r:id="rId20"/>
    <p:sldId id="318" r:id="rId21"/>
    <p:sldId id="320" r:id="rId22"/>
    <p:sldId id="319" r:id="rId23"/>
    <p:sldId id="321" r:id="rId24"/>
    <p:sldId id="262" r:id="rId25"/>
    <p:sldId id="263" r:id="rId26"/>
    <p:sldId id="266" r:id="rId27"/>
    <p:sldId id="267" r:id="rId28"/>
    <p:sldId id="268" r:id="rId29"/>
    <p:sldId id="269" r:id="rId30"/>
    <p:sldId id="315" r:id="rId31"/>
    <p:sldId id="316" r:id="rId32"/>
    <p:sldId id="317" r:id="rId33"/>
    <p:sldId id="322" r:id="rId34"/>
    <p:sldId id="276" r:id="rId35"/>
    <p:sldId id="277" r:id="rId36"/>
    <p:sldId id="278" r:id="rId37"/>
    <p:sldId id="298" r:id="rId38"/>
    <p:sldId id="326" r:id="rId39"/>
    <p:sldId id="327" r:id="rId40"/>
    <p:sldId id="328" r:id="rId41"/>
    <p:sldId id="299" r:id="rId42"/>
    <p:sldId id="300" r:id="rId43"/>
    <p:sldId id="279" r:id="rId44"/>
    <p:sldId id="331" r:id="rId45"/>
    <p:sldId id="329" r:id="rId46"/>
    <p:sldId id="280" r:id="rId47"/>
    <p:sldId id="332" r:id="rId48"/>
    <p:sldId id="333" r:id="rId49"/>
    <p:sldId id="294" r:id="rId50"/>
    <p:sldId id="295" r:id="rId51"/>
    <p:sldId id="296" r:id="rId52"/>
    <p:sldId id="297" r:id="rId53"/>
    <p:sldId id="286" r:id="rId54"/>
    <p:sldId id="287" r:id="rId55"/>
    <p:sldId id="292" r:id="rId56"/>
    <p:sldId id="293" r:id="rId57"/>
    <p:sldId id="281" r:id="rId58"/>
    <p:sldId id="282" r:id="rId59"/>
    <p:sldId id="283" r:id="rId60"/>
    <p:sldId id="334" r:id="rId61"/>
    <p:sldId id="335" r:id="rId62"/>
    <p:sldId id="337" r:id="rId63"/>
    <p:sldId id="338" r:id="rId64"/>
    <p:sldId id="339" r:id="rId65"/>
    <p:sldId id="340" r:id="rId66"/>
    <p:sldId id="336" r:id="rId67"/>
    <p:sldId id="28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211E6-7A89-4AE3-B802-6091A5017CF9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79701-BBF3-4409-AB9A-4EC670B26EC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6198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3356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698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6851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93802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59121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331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04703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3801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98001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1240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7942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8980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70171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9227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1103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33609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9041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81634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0459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948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2998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9891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4747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19537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80954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2354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5620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1660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3903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1974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180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9701-BBF3-4409-AB9A-4EC670B26EC7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3768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373817C-445F-4586-A1D4-80E11B0A3D93}" type="datetimeFigureOut">
              <a:rPr lang="en-GB" smtClean="0"/>
              <a:pPr/>
              <a:t>22/04/2018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D348868-2F5A-49D4-A504-24E94A467C2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Special Interest Tourism</a:t>
            </a:r>
            <a:br>
              <a:rPr lang="en-GB" dirty="0" smtClean="0"/>
            </a:br>
            <a:r>
              <a:rPr lang="en-GB" dirty="0" smtClean="0">
                <a:solidFill>
                  <a:srgbClr val="FF0000"/>
                </a:solidFill>
              </a:rPr>
              <a:t>Spiritual Tourism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case study of the Holy Grail Project</a:t>
            </a:r>
            <a:endParaRPr lang="en-GB" dirty="0"/>
          </a:p>
        </p:txBody>
      </p:sp>
      <p:pic>
        <p:nvPicPr>
          <p:cNvPr id="4" name="Content Placeholder 5" descr="fondo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365104"/>
            <a:ext cx="3924300" cy="2267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>
                <a:solidFill>
                  <a:srgbClr val="FF0000"/>
                </a:solidFill>
              </a:rPr>
              <a:t>What is it about?</a:t>
            </a:r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GB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Grail Project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300287"/>
            <a:ext cx="6912768" cy="343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77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is sponsored by the EU </a:t>
            </a:r>
            <a:r>
              <a:rPr lang="en-GB" i="1" dirty="0">
                <a:solidFill>
                  <a:srgbClr val="C00000"/>
                </a:solidFill>
              </a:rPr>
              <a:t>Enterprise and Industry Directorate General </a:t>
            </a:r>
            <a:r>
              <a:rPr lang="en-GB" dirty="0"/>
              <a:t>(Directorate E – Service Industries)</a:t>
            </a:r>
          </a:p>
          <a:p>
            <a:r>
              <a:rPr lang="en-GB" dirty="0"/>
              <a:t>It proposes to </a:t>
            </a:r>
            <a:r>
              <a:rPr lang="en-GB" i="1" dirty="0">
                <a:solidFill>
                  <a:srgbClr val="C00000"/>
                </a:solidFill>
              </a:rPr>
              <a:t>develop and promote </a:t>
            </a:r>
            <a:r>
              <a:rPr lang="en-GB" dirty="0"/>
              <a:t>a new pan-European spiritual and cultural </a:t>
            </a:r>
            <a:r>
              <a:rPr lang="en-GB" i="1" dirty="0">
                <a:solidFill>
                  <a:srgbClr val="C00000"/>
                </a:solidFill>
              </a:rPr>
              <a:t>tourism route </a:t>
            </a:r>
            <a:r>
              <a:rPr lang="en-GB" dirty="0"/>
              <a:t>based on the legend of the Holy Grail</a:t>
            </a:r>
          </a:p>
          <a:p>
            <a:r>
              <a:rPr lang="en-US" dirty="0"/>
              <a:t>To identify along the route a number of </a:t>
            </a:r>
            <a:r>
              <a:rPr lang="en-US" i="1" dirty="0">
                <a:solidFill>
                  <a:srgbClr val="C00000"/>
                </a:solidFill>
              </a:rPr>
              <a:t>key emblematic locations  and attractions </a:t>
            </a:r>
            <a:r>
              <a:rPr lang="en-US" dirty="0"/>
              <a:t>associated with the Grail via stories myths and legends.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4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Within this framework the project envisages</a:t>
            </a:r>
            <a:r>
              <a:rPr lang="en-GB" dirty="0"/>
              <a:t>:</a:t>
            </a:r>
          </a:p>
          <a:p>
            <a:pPr>
              <a:buNone/>
            </a:pPr>
            <a:endParaRPr lang="en-GB" dirty="0"/>
          </a:p>
          <a:p>
            <a:pPr marL="624078" lvl="0" indent="-514350">
              <a:buFont typeface="+mj-lt"/>
              <a:buAutoNum type="arabicPeriod"/>
            </a:pPr>
            <a:r>
              <a:rPr lang="en-US" sz="2400" dirty="0"/>
              <a:t>To produce a </a:t>
            </a:r>
            <a:r>
              <a:rPr lang="en-US" sz="2400" dirty="0">
                <a:solidFill>
                  <a:srgbClr val="C00000"/>
                </a:solidFill>
              </a:rPr>
              <a:t>Tourism Atlas </a:t>
            </a:r>
            <a:r>
              <a:rPr lang="en-US" sz="2400" dirty="0"/>
              <a:t>of the route</a:t>
            </a:r>
            <a:endParaRPr lang="en-GB" sz="2400" dirty="0"/>
          </a:p>
          <a:p>
            <a:pPr marL="624078" lvl="0" indent="-514350">
              <a:buFont typeface="+mj-lt"/>
              <a:buAutoNum type="arabicPeriod"/>
            </a:pPr>
            <a:r>
              <a:rPr lang="en-US" sz="2400" dirty="0"/>
              <a:t>Design an </a:t>
            </a:r>
            <a:r>
              <a:rPr lang="en-US" sz="2400" dirty="0">
                <a:solidFill>
                  <a:srgbClr val="C00000"/>
                </a:solidFill>
              </a:rPr>
              <a:t>interactive website </a:t>
            </a:r>
            <a:r>
              <a:rPr lang="en-US" sz="2400" dirty="0"/>
              <a:t>outlining the route that allows access to a range of materials designed to tell the grail story and its association with particular places.  </a:t>
            </a:r>
            <a:endParaRPr lang="en-GB" sz="2400" dirty="0"/>
          </a:p>
          <a:p>
            <a:pPr marL="624078" lvl="0" indent="-514350">
              <a:buFont typeface="+mj-lt"/>
              <a:buAutoNum type="arabicPeriod"/>
            </a:pPr>
            <a:r>
              <a:rPr lang="en-US" sz="2400" dirty="0"/>
              <a:t>To design a </a:t>
            </a:r>
            <a:r>
              <a:rPr lang="en-US" sz="2400" dirty="0">
                <a:solidFill>
                  <a:srgbClr val="C00000"/>
                </a:solidFill>
              </a:rPr>
              <a:t>symbol or brand </a:t>
            </a:r>
            <a:r>
              <a:rPr lang="en-US" sz="2400" dirty="0"/>
              <a:t>name for the route.</a:t>
            </a:r>
            <a:endParaRPr lang="en-GB" sz="2400" dirty="0"/>
          </a:p>
          <a:p>
            <a:pPr marL="624078" lvl="0" indent="-514350">
              <a:buFont typeface="+mj-lt"/>
              <a:buAutoNum type="arabicPeriod"/>
            </a:pPr>
            <a:r>
              <a:rPr lang="en-US" sz="2400" dirty="0"/>
              <a:t>To plan a series of</a:t>
            </a:r>
            <a:r>
              <a:rPr lang="en-US" sz="2400" dirty="0">
                <a:solidFill>
                  <a:srgbClr val="C00000"/>
                </a:solidFill>
              </a:rPr>
              <a:t> itineraries </a:t>
            </a:r>
            <a:r>
              <a:rPr lang="en-US" sz="2400" dirty="0"/>
              <a:t>for anyone wishing to follow the route</a:t>
            </a:r>
            <a:endParaRPr lang="en-GB" sz="2400" dirty="0"/>
          </a:p>
          <a:p>
            <a:pPr marL="624078" lvl="0" indent="-514350">
              <a:buFont typeface="+mj-lt"/>
              <a:buAutoNum type="arabicPeriod"/>
            </a:pPr>
            <a:r>
              <a:rPr lang="en-US" sz="2400" dirty="0"/>
              <a:t>To </a:t>
            </a:r>
            <a:r>
              <a:rPr lang="en-US" sz="2400" dirty="0">
                <a:solidFill>
                  <a:srgbClr val="C00000"/>
                </a:solidFill>
              </a:rPr>
              <a:t>disseminate information </a:t>
            </a:r>
            <a:r>
              <a:rPr lang="en-US" sz="2400" dirty="0"/>
              <a:t>about the route and </a:t>
            </a:r>
            <a:r>
              <a:rPr lang="en-US" sz="2400" dirty="0">
                <a:solidFill>
                  <a:srgbClr val="C00000"/>
                </a:solidFill>
              </a:rPr>
              <a:t>liaise with local communities and tourism providers</a:t>
            </a:r>
            <a:r>
              <a:rPr lang="en-US" sz="2400" dirty="0"/>
              <a:t> as to how to maximize its tourism potential</a:t>
            </a:r>
            <a:endParaRPr lang="en-GB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4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ina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319" b="33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5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Features </a:t>
            </a:r>
            <a:r>
              <a:rPr lang="en-GB" dirty="0">
                <a:solidFill>
                  <a:srgbClr val="C00000"/>
                </a:solidFill>
              </a:rPr>
              <a:t>nine partners:</a:t>
            </a:r>
          </a:p>
          <a:p>
            <a:pPr>
              <a:buNone/>
            </a:pPr>
            <a:endParaRPr lang="en-GB" dirty="0">
              <a:solidFill>
                <a:srgbClr val="C00000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University of Zaragoza (Spain)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University of West London (Great Britain)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Bournemouth University (Great Britain)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Technological Educational Institute of Crete (Greece)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5 Senses (Malta)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NGO My World (Bulgaria)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D.G. </a:t>
            </a:r>
            <a:r>
              <a:rPr lang="en-GB" dirty="0" err="1">
                <a:solidFill>
                  <a:srgbClr val="002060"/>
                </a:solidFill>
              </a:rPr>
              <a:t>Turismo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Gobierno</a:t>
            </a:r>
            <a:r>
              <a:rPr lang="en-GB" dirty="0">
                <a:solidFill>
                  <a:srgbClr val="002060"/>
                </a:solidFill>
              </a:rPr>
              <a:t> de Aragón (Spain)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Comarca </a:t>
            </a:r>
            <a:r>
              <a:rPr lang="en-GB" dirty="0" err="1">
                <a:solidFill>
                  <a:srgbClr val="002060"/>
                </a:solidFill>
              </a:rPr>
              <a:t>Jacetania</a:t>
            </a:r>
            <a:r>
              <a:rPr lang="en-GB" dirty="0">
                <a:solidFill>
                  <a:srgbClr val="002060"/>
                </a:solidFill>
              </a:rPr>
              <a:t> (Spain)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err="1">
                <a:solidFill>
                  <a:srgbClr val="002060"/>
                </a:solidFill>
              </a:rPr>
              <a:t>Sargantana</a:t>
            </a:r>
            <a:r>
              <a:rPr lang="en-GB" dirty="0">
                <a:solidFill>
                  <a:srgbClr val="002060"/>
                </a:solidFill>
              </a:rPr>
              <a:t> (Spain)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Project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3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819.JPG"/>
          <p:cNvPicPr>
            <a:picLocks noGrp="1"/>
          </p:cNvPicPr>
          <p:nvPr>
            <p:ph idx="1"/>
          </p:nvPr>
        </p:nvPicPr>
        <p:blipFill>
          <a:blip r:embed="rId2" cstate="print"/>
          <a:srcRect t="9698" b="969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8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‘</a:t>
            </a:r>
            <a:r>
              <a:rPr lang="en-GB" dirty="0" smtClean="0">
                <a:solidFill>
                  <a:srgbClr val="7030A0"/>
                </a:solidFill>
              </a:rPr>
              <a:t>A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bowl or dish’ </a:t>
            </a:r>
            <a:r>
              <a:rPr lang="en-GB" dirty="0" smtClean="0"/>
              <a:t>(</a:t>
            </a:r>
            <a:r>
              <a:rPr lang="en-GB" i="1" dirty="0" smtClean="0"/>
              <a:t>Chrétien de Troyes )</a:t>
            </a:r>
            <a:endParaRPr lang="en-GB" dirty="0" smtClean="0"/>
          </a:p>
          <a:p>
            <a:r>
              <a:rPr lang="en-GB" dirty="0" smtClean="0"/>
              <a:t>“</a:t>
            </a:r>
            <a:r>
              <a:rPr lang="en-GB" dirty="0" smtClean="0">
                <a:solidFill>
                  <a:srgbClr val="7030A0"/>
                </a:solidFill>
              </a:rPr>
              <a:t>Wide and deep saucer</a:t>
            </a:r>
            <a:r>
              <a:rPr lang="en-GB" dirty="0" smtClean="0"/>
              <a:t>“ (</a:t>
            </a:r>
            <a:r>
              <a:rPr lang="en-GB" dirty="0" err="1" smtClean="0"/>
              <a:t>Helinand</a:t>
            </a:r>
            <a:r>
              <a:rPr lang="en-GB" dirty="0" smtClean="0"/>
              <a:t> of </a:t>
            </a:r>
            <a:r>
              <a:rPr lang="en-GB" dirty="0" err="1" smtClean="0"/>
              <a:t>Froidmont</a:t>
            </a:r>
            <a:r>
              <a:rPr lang="en-GB" dirty="0" smtClean="0"/>
              <a:t> )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‘A stone </a:t>
            </a:r>
            <a:r>
              <a:rPr lang="en-GB" i="1" dirty="0" smtClean="0">
                <a:solidFill>
                  <a:srgbClr val="7030A0"/>
                </a:solidFill>
              </a:rPr>
              <a:t>(called lapis </a:t>
            </a:r>
            <a:r>
              <a:rPr lang="en-GB" i="1" dirty="0" err="1" smtClean="0">
                <a:solidFill>
                  <a:srgbClr val="7030A0"/>
                </a:solidFill>
              </a:rPr>
              <a:t>exillis</a:t>
            </a:r>
            <a:r>
              <a:rPr lang="en-GB" i="1" dirty="0" smtClean="0">
                <a:solidFill>
                  <a:srgbClr val="7030A0"/>
                </a:solidFill>
              </a:rPr>
              <a:t>)’ </a:t>
            </a:r>
            <a:r>
              <a:rPr lang="en-GB" dirty="0" smtClean="0"/>
              <a:t>(Wolfram von </a:t>
            </a:r>
            <a:r>
              <a:rPr lang="en-GB" dirty="0" err="1" smtClean="0"/>
              <a:t>Eschenbach</a:t>
            </a:r>
            <a:r>
              <a:rPr lang="en-GB" dirty="0" smtClean="0"/>
              <a:t> )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‘Platter’ </a:t>
            </a:r>
            <a:r>
              <a:rPr lang="en-GB" dirty="0" smtClean="0"/>
              <a:t>(</a:t>
            </a:r>
            <a:r>
              <a:rPr lang="en-GB" dirty="0" err="1" smtClean="0"/>
              <a:t>Mabinogion</a:t>
            </a:r>
            <a:r>
              <a:rPr lang="en-GB" i="1" dirty="0" smtClean="0"/>
              <a:t>)</a:t>
            </a:r>
            <a:endParaRPr lang="en-GB" dirty="0" smtClean="0"/>
          </a:p>
          <a:p>
            <a:r>
              <a:rPr lang="en-GB" dirty="0" smtClean="0">
                <a:solidFill>
                  <a:srgbClr val="7030A0"/>
                </a:solidFill>
              </a:rPr>
              <a:t>‘A chalice or vessel’</a:t>
            </a:r>
            <a:r>
              <a:rPr lang="en-GB" dirty="0" smtClean="0"/>
              <a:t>. (Robert de Boron)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Grail?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 Grail as a magical object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50269"/>
            <a:ext cx="7776864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Christianity, the Holy Grail is linked to the story of </a:t>
            </a:r>
            <a:r>
              <a:rPr lang="en-GB" i="1" dirty="0" smtClean="0">
                <a:solidFill>
                  <a:srgbClr val="C00000"/>
                </a:solidFill>
              </a:rPr>
              <a:t>Joseph of </a:t>
            </a:r>
            <a:r>
              <a:rPr lang="en-GB" i="1" dirty="0" err="1" smtClean="0">
                <a:solidFill>
                  <a:srgbClr val="C00000"/>
                </a:solidFill>
              </a:rPr>
              <a:t>Arimathae</a:t>
            </a:r>
            <a:endParaRPr lang="en-GB" i="1" dirty="0" smtClean="0">
              <a:solidFill>
                <a:srgbClr val="C00000"/>
              </a:solidFill>
            </a:endParaRPr>
          </a:p>
          <a:p>
            <a:r>
              <a:rPr lang="en-GB" dirty="0" smtClean="0"/>
              <a:t>He was said to have used a cup or vessel (the Grail) to catch </a:t>
            </a:r>
            <a:r>
              <a:rPr lang="en-GB" i="1" dirty="0" smtClean="0">
                <a:solidFill>
                  <a:srgbClr val="C00000"/>
                </a:solidFill>
              </a:rPr>
              <a:t>Jesus' blood during his crucifixion</a:t>
            </a:r>
            <a:r>
              <a:rPr lang="en-GB" dirty="0" smtClean="0"/>
              <a:t>. </a:t>
            </a:r>
          </a:p>
          <a:p>
            <a:r>
              <a:rPr lang="en-GB" dirty="0" smtClean="0"/>
              <a:t>This cup or vessel was said to have the power to </a:t>
            </a:r>
            <a:r>
              <a:rPr lang="en-GB" i="1" dirty="0" smtClean="0">
                <a:solidFill>
                  <a:srgbClr val="C00000"/>
                </a:solidFill>
              </a:rPr>
              <a:t>heal all wounds.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Where did it obtain its ‘holy’ origins?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cent AgiaMari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848872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 discuss what is </a:t>
            </a:r>
            <a:r>
              <a:rPr lang="en-GB" i="1" dirty="0" smtClean="0">
                <a:solidFill>
                  <a:srgbClr val="FF0000"/>
                </a:solidFill>
              </a:rPr>
              <a:t>meant</a:t>
            </a:r>
            <a:r>
              <a:rPr lang="en-GB" dirty="0" smtClean="0"/>
              <a:t> by spiritual tourism</a:t>
            </a:r>
          </a:p>
          <a:p>
            <a:r>
              <a:rPr lang="en-GB" dirty="0" smtClean="0"/>
              <a:t>To examine its </a:t>
            </a:r>
            <a:r>
              <a:rPr lang="en-GB" i="1" dirty="0" smtClean="0">
                <a:solidFill>
                  <a:srgbClr val="FF0000"/>
                </a:solidFill>
              </a:rPr>
              <a:t>significance</a:t>
            </a:r>
            <a:r>
              <a:rPr lang="en-GB" dirty="0" smtClean="0"/>
              <a:t> as a tourist motivator</a:t>
            </a:r>
          </a:p>
          <a:p>
            <a:r>
              <a:rPr lang="en-GB" dirty="0" smtClean="0"/>
              <a:t>To introduce </a:t>
            </a:r>
            <a:r>
              <a:rPr lang="en-GB" i="1" dirty="0" smtClean="0">
                <a:solidFill>
                  <a:srgbClr val="FF0000"/>
                </a:solidFill>
              </a:rPr>
              <a:t>GRAIL</a:t>
            </a:r>
            <a:r>
              <a:rPr lang="en-GB" dirty="0" smtClean="0"/>
              <a:t> a project that proposes to develop a new spiritual and cultural tourism route in Europe linked to myths stories and legends associated with the </a:t>
            </a:r>
            <a:r>
              <a:rPr lang="en-GB" i="1" dirty="0" smtClean="0">
                <a:solidFill>
                  <a:srgbClr val="FF0000"/>
                </a:solidFill>
              </a:rPr>
              <a:t>Holy Grail</a:t>
            </a:r>
            <a:endParaRPr lang="en-GB" dirty="0" smtClean="0"/>
          </a:p>
          <a:p>
            <a:r>
              <a:rPr lang="en-GB" dirty="0" smtClean="0"/>
              <a:t>To discuss what was </a:t>
            </a:r>
            <a:r>
              <a:rPr lang="en-GB" i="1" dirty="0" smtClean="0">
                <a:solidFill>
                  <a:srgbClr val="FF0000"/>
                </a:solidFill>
              </a:rPr>
              <a:t>achieved</a:t>
            </a:r>
            <a:r>
              <a:rPr lang="en-GB" dirty="0"/>
              <a:t>.</a:t>
            </a:r>
            <a:r>
              <a:rPr lang="en-GB" dirty="0" smtClean="0"/>
              <a:t> </a:t>
            </a:r>
          </a:p>
          <a:p>
            <a:r>
              <a:rPr lang="en-GB" dirty="0" smtClean="0"/>
              <a:t>To consider is being </a:t>
            </a:r>
            <a:r>
              <a:rPr lang="en-GB" i="1" dirty="0" smtClean="0">
                <a:solidFill>
                  <a:srgbClr val="FF0000"/>
                </a:solidFill>
              </a:rPr>
              <a:t>planned</a:t>
            </a:r>
            <a:r>
              <a:rPr lang="en-GB" dirty="0" smtClean="0"/>
              <a:t> with the opening of the route. </a:t>
            </a:r>
            <a:endParaRPr lang="en-GB" i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Northern Europe the search for this object is joined to </a:t>
            </a:r>
            <a:r>
              <a:rPr lang="en-GB" i="1" dirty="0">
                <a:solidFill>
                  <a:srgbClr val="C00000"/>
                </a:solidFill>
              </a:rPr>
              <a:t>Arthurian </a:t>
            </a:r>
            <a:r>
              <a:rPr lang="en-GB" i="1" dirty="0" smtClean="0">
                <a:solidFill>
                  <a:srgbClr val="C00000"/>
                </a:solidFill>
              </a:rPr>
              <a:t>myth</a:t>
            </a:r>
          </a:p>
          <a:p>
            <a:endParaRPr lang="en-GB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380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upload.wikimedia.org/wikipedia/commons/thumb/e/ed/Galahad_grail.jpg/400px-Galahad_grail.jpg"/>
          <p:cNvPicPr>
            <a:picLocks noGrp="1"/>
          </p:cNvPicPr>
          <p:nvPr>
            <p:ph idx="1"/>
          </p:nvPr>
        </p:nvPicPr>
        <p:blipFill>
          <a:blip r:embed="rId2" cstate="print"/>
          <a:srcRect t="-29131" b="-2913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46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 it is also an object closely linked to the </a:t>
            </a:r>
            <a:r>
              <a:rPr lang="en-GB" i="1" dirty="0">
                <a:solidFill>
                  <a:srgbClr val="C00000"/>
                </a:solidFill>
              </a:rPr>
              <a:t>Roman</a:t>
            </a:r>
            <a:r>
              <a:rPr lang="en-GB" dirty="0"/>
              <a:t> </a:t>
            </a:r>
            <a:r>
              <a:rPr lang="en-GB" i="1" dirty="0">
                <a:solidFill>
                  <a:srgbClr val="C00000"/>
                </a:solidFill>
              </a:rPr>
              <a:t>Catholic Church</a:t>
            </a:r>
            <a:r>
              <a:rPr lang="en-GB" dirty="0"/>
              <a:t> </a:t>
            </a:r>
            <a:r>
              <a:rPr lang="en-GB" dirty="0" smtClean="0"/>
              <a:t>as the object Jesus drank from at the last supper.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96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29" descr="C:\Users\Angél\Downloads\_MG_24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3" b="87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741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1" i="1" dirty="0" smtClean="0">
                <a:solidFill>
                  <a:srgbClr val="0070C0"/>
                </a:solidFill>
              </a:rPr>
              <a:t>There are different schools of thought as to where the Grail legend began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Story?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Celtic Tradition</a:t>
            </a:r>
            <a:r>
              <a:rPr lang="en-GB" dirty="0" smtClean="0">
                <a:solidFill>
                  <a:srgbClr val="C00000"/>
                </a:solidFill>
              </a:rPr>
              <a:t>: Loomis, Nutt, and Weston</a:t>
            </a:r>
            <a:r>
              <a:rPr lang="en-GB" dirty="0" smtClean="0"/>
              <a:t> (1992) holds that it derived from early </a:t>
            </a:r>
            <a:r>
              <a:rPr lang="en-GB" i="1" dirty="0" smtClean="0">
                <a:solidFill>
                  <a:srgbClr val="002060"/>
                </a:solidFill>
              </a:rPr>
              <a:t>Celtic myth and folklore</a:t>
            </a:r>
            <a:r>
              <a:rPr lang="en-GB" dirty="0" smtClean="0"/>
              <a:t> and stories of magical dishes and platters symbolising otherworldly power</a:t>
            </a:r>
          </a:p>
          <a:p>
            <a:pPr marL="624078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Arthurian Tradition</a:t>
            </a:r>
            <a:r>
              <a:rPr lang="en-GB" dirty="0" smtClean="0">
                <a:solidFill>
                  <a:srgbClr val="C00000"/>
                </a:solidFill>
              </a:rPr>
              <a:t>: C12th Medieval romances</a:t>
            </a:r>
          </a:p>
          <a:p>
            <a:pPr marL="624078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Catholic Tradition</a:t>
            </a:r>
            <a:r>
              <a:rPr lang="en-GB" dirty="0" smtClean="0">
                <a:solidFill>
                  <a:srgbClr val="C00000"/>
                </a:solidFill>
              </a:rPr>
              <a:t>: St. Laurence (</a:t>
            </a:r>
            <a:r>
              <a:rPr lang="en-GB" dirty="0" err="1" smtClean="0">
                <a:solidFill>
                  <a:srgbClr val="C00000"/>
                </a:solidFill>
              </a:rPr>
              <a:t>Adell</a:t>
            </a:r>
            <a:r>
              <a:rPr lang="en-GB" dirty="0" smtClean="0">
                <a:solidFill>
                  <a:srgbClr val="C00000"/>
                </a:solidFill>
              </a:rPr>
              <a:t> 2014) Barber 2004)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>
                <a:solidFill>
                  <a:srgbClr val="C00000"/>
                </a:solidFill>
              </a:rPr>
              <a:t>Goering and </a:t>
            </a:r>
            <a:r>
              <a:rPr lang="en-GB" dirty="0" err="1" smtClean="0">
                <a:solidFill>
                  <a:srgbClr val="C00000"/>
                </a:solidFill>
              </a:rPr>
              <a:t>Rynor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(2005) the inspiration has come from</a:t>
            </a:r>
            <a:r>
              <a:rPr lang="en-GB" dirty="0" smtClean="0">
                <a:solidFill>
                  <a:srgbClr val="002060"/>
                </a:solidFill>
              </a:rPr>
              <a:t> wall paintings </a:t>
            </a:r>
            <a:r>
              <a:rPr lang="en-GB" dirty="0" smtClean="0"/>
              <a:t>in found in churches in the Pyrenees that pre-date the medieval romances.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1" i="1" dirty="0" smtClean="0">
                <a:solidFill>
                  <a:srgbClr val="0070C0"/>
                </a:solidFill>
              </a:rPr>
              <a:t>There are also different contenders for the title of the Holy Grail</a:t>
            </a:r>
          </a:p>
          <a:p>
            <a:endParaRPr lang="en-GB" sz="2800" b="1" i="1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15" descr="C:\Users\Angél\Downloads\IMG_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36912"/>
            <a:ext cx="7128792" cy="359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002060"/>
                </a:solidFill>
              </a:rPr>
              <a:t>These include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St Mary of </a:t>
            </a:r>
            <a:r>
              <a:rPr lang="en-GB" dirty="0" smtClean="0">
                <a:solidFill>
                  <a:srgbClr val="7030A0"/>
                </a:solidFill>
              </a:rPr>
              <a:t>Valencia</a:t>
            </a:r>
            <a:r>
              <a:rPr lang="en-GB" dirty="0" smtClean="0"/>
              <a:t> Cathedral, Spain*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The Emerald Chalice of </a:t>
            </a:r>
            <a:r>
              <a:rPr lang="en-GB" dirty="0" smtClean="0">
                <a:solidFill>
                  <a:srgbClr val="7030A0"/>
                </a:solidFill>
              </a:rPr>
              <a:t>Genoa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The Chalice of Dona </a:t>
            </a:r>
            <a:r>
              <a:rPr lang="en-GB" dirty="0" err="1" smtClean="0"/>
              <a:t>Urraca</a:t>
            </a:r>
            <a:r>
              <a:rPr lang="en-GB" dirty="0" smtClean="0"/>
              <a:t> at the Basilica of San </a:t>
            </a:r>
            <a:r>
              <a:rPr lang="en-GB" dirty="0" err="1" smtClean="0"/>
              <a:t>Isidoro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7030A0"/>
                </a:solidFill>
              </a:rPr>
              <a:t>Leon</a:t>
            </a:r>
            <a:r>
              <a:rPr lang="en-GB" dirty="0" smtClean="0"/>
              <a:t>, Spain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</a:rPr>
              <a:t>Other more ‘fanciful’ stories </a:t>
            </a:r>
            <a:r>
              <a:rPr lang="en-GB" dirty="0" smtClean="0"/>
              <a:t>have the Grail:</a:t>
            </a:r>
          </a:p>
          <a:p>
            <a:endParaRPr lang="en-GB" dirty="0" smtClean="0"/>
          </a:p>
          <a:p>
            <a:pPr marL="624078" indent="-514350">
              <a:buFont typeface="+mj-lt"/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Buried</a:t>
            </a:r>
            <a:r>
              <a:rPr lang="en-GB" dirty="0" smtClean="0"/>
              <a:t> (In the Money Pit, Oak Island, Nova Scotia / Temple, Scotland / Glastonbury, England)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Propose ‘</a:t>
            </a:r>
            <a:r>
              <a:rPr lang="en-GB" dirty="0" smtClean="0">
                <a:solidFill>
                  <a:srgbClr val="002060"/>
                </a:solidFill>
              </a:rPr>
              <a:t>alternative’ Grails </a:t>
            </a:r>
            <a:r>
              <a:rPr lang="en-GB" dirty="0" smtClean="0"/>
              <a:t>e.g. Marian Chalice, </a:t>
            </a:r>
            <a:r>
              <a:rPr lang="en-GB" dirty="0" err="1" smtClean="0"/>
              <a:t>Nanteos</a:t>
            </a:r>
            <a:r>
              <a:rPr lang="en-GB" dirty="0" smtClean="0"/>
              <a:t> Healing Cup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Invent </a:t>
            </a:r>
            <a:r>
              <a:rPr lang="en-GB" dirty="0" smtClean="0">
                <a:solidFill>
                  <a:srgbClr val="002060"/>
                </a:solidFill>
              </a:rPr>
              <a:t>other Grail genres </a:t>
            </a:r>
            <a:r>
              <a:rPr lang="en-GB" dirty="0" smtClean="0"/>
              <a:t>e.g. </a:t>
            </a:r>
            <a:r>
              <a:rPr lang="en-GB" dirty="0" err="1" smtClean="0"/>
              <a:t>Baigent</a:t>
            </a:r>
            <a:r>
              <a:rPr lang="en-GB" dirty="0" smtClean="0"/>
              <a:t> &amp; Leigh (1983) Brown (2003)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upload.wikimedia.org/wikipedia/commons/thumb/9/94/Mazervanda.jpg/220px-Mazervanda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2880320" cy="16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he Marian Chalic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996952"/>
            <a:ext cx="31683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osslyn-chapel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952" y="1412776"/>
            <a:ext cx="4536504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160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Tourism involves</a:t>
            </a:r>
          </a:p>
          <a:p>
            <a:r>
              <a:rPr lang="en-US" dirty="0" smtClean="0"/>
              <a:t>The motivator for trips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ST one of the earliest forms of travel / Pilgrimage as a forerunner of tourism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Spiritual Tourism</a:t>
            </a:r>
            <a:endParaRPr lang="en-US" dirty="0"/>
          </a:p>
        </p:txBody>
      </p:sp>
      <p:pic>
        <p:nvPicPr>
          <p:cNvPr id="4" name="Picture 3" descr="hb_43.98.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717032"/>
            <a:ext cx="813690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7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Background to the Project</a:t>
            </a:r>
            <a:endParaRPr lang="en-US" dirty="0"/>
          </a:p>
        </p:txBody>
      </p:sp>
      <p:pic>
        <p:nvPicPr>
          <p:cNvPr id="4" name="6 Imagen" descr="Santo Grial Junio 2004 099"/>
          <p:cNvPicPr>
            <a:picLocks noChangeAspect="1" noChangeArrowheads="1"/>
          </p:cNvPicPr>
          <p:nvPr/>
        </p:nvPicPr>
        <p:blipFill>
          <a:blip r:embed="rId2" cstate="print"/>
          <a:srcRect t="10297" b="12939"/>
          <a:stretch>
            <a:fillRect/>
          </a:stretch>
        </p:blipFill>
        <p:spPr bwMode="auto">
          <a:xfrm>
            <a:off x="539553" y="1484784"/>
            <a:ext cx="8208912" cy="4392488"/>
          </a:xfrm>
          <a:prstGeom prst="rect">
            <a:avLst/>
          </a:prstGeom>
          <a:noFill/>
          <a:ln w="9525" algn="ctr">
            <a:solidFill>
              <a:srgbClr val="7F7F7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78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San Juan de la Pena/</a:t>
            </a:r>
            <a:r>
              <a:rPr lang="en-GB" dirty="0" err="1"/>
              <a:t>Teruel</a:t>
            </a:r>
            <a:r>
              <a:rPr lang="en-GB" dirty="0"/>
              <a:t> Regional Administration/Regional Government of Aragon (31</a:t>
            </a:r>
            <a:r>
              <a:rPr lang="en-GB" baseline="30000" dirty="0"/>
              <a:t>st</a:t>
            </a:r>
            <a:r>
              <a:rPr lang="en-GB" dirty="0"/>
              <a:t> March 2002) </a:t>
            </a:r>
            <a:r>
              <a:rPr lang="en-GB" dirty="0">
                <a:solidFill>
                  <a:srgbClr val="C00000"/>
                </a:solidFill>
              </a:rPr>
              <a:t>San Juan de la Pena-Valencia Pilgrimage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2060"/>
                </a:solidFill>
              </a:rPr>
              <a:t>aim</a:t>
            </a:r>
            <a:r>
              <a:rPr lang="en-GB" dirty="0"/>
              <a:t> </a:t>
            </a:r>
            <a:r>
              <a:rPr lang="en-GB" dirty="0">
                <a:solidFill>
                  <a:srgbClr val="002060"/>
                </a:solidFill>
              </a:rPr>
              <a:t>of the </a:t>
            </a:r>
            <a:r>
              <a:rPr lang="en-GB" dirty="0" smtClean="0">
                <a:solidFill>
                  <a:srgbClr val="002060"/>
                </a:solidFill>
              </a:rPr>
              <a:t>pilgrimage – 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‘El Camino del Santo </a:t>
            </a:r>
            <a:r>
              <a:rPr lang="en-GB" dirty="0" err="1" smtClean="0">
                <a:solidFill>
                  <a:srgbClr val="C00000"/>
                </a:solidFill>
              </a:rPr>
              <a:t>Grial</a:t>
            </a:r>
            <a:r>
              <a:rPr lang="en-GB" dirty="0" smtClean="0"/>
              <a:t>’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9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Second </a:t>
            </a:r>
            <a:r>
              <a:rPr lang="en-GB" dirty="0"/>
              <a:t>Official Pilgrimage (2004)</a:t>
            </a:r>
          </a:p>
          <a:p>
            <a:r>
              <a:rPr lang="en-GB" dirty="0" smtClean="0"/>
              <a:t>Meeting </a:t>
            </a:r>
            <a:r>
              <a:rPr lang="en-GB" dirty="0"/>
              <a:t>of the </a:t>
            </a:r>
            <a:r>
              <a:rPr lang="en-GB" dirty="0">
                <a:solidFill>
                  <a:srgbClr val="C00000"/>
                </a:solidFill>
              </a:rPr>
              <a:t>Board of the Spanish Holy Grail Association</a:t>
            </a:r>
          </a:p>
          <a:p>
            <a:r>
              <a:rPr lang="en-GB" dirty="0">
                <a:solidFill>
                  <a:srgbClr val="002060"/>
                </a:solidFill>
              </a:rPr>
              <a:t>EU bid </a:t>
            </a:r>
            <a:r>
              <a:rPr lang="en-GB" dirty="0"/>
              <a:t>featuring universities, public authorities, NGO’s and the private </a:t>
            </a:r>
            <a:r>
              <a:rPr lang="en-GB" dirty="0" smtClean="0"/>
              <a:t>sector</a:t>
            </a:r>
          </a:p>
          <a:p>
            <a:r>
              <a:rPr lang="en-GB" dirty="0" smtClean="0"/>
              <a:t>Won EU funding in May 2015 – project began in September 2015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16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Holy Grail Route</a:t>
            </a:r>
            <a:endParaRPr lang="en-US" dirty="0"/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magen" descr="logo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l="-33962" r="-33962"/>
          <a:stretch>
            <a:fillRect/>
          </a:stretch>
        </p:blipFill>
        <p:spPr>
          <a:xfrm>
            <a:off x="539552" y="1556792"/>
            <a:ext cx="8208962" cy="41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83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dirty="0" smtClean="0">
                <a:solidFill>
                  <a:srgbClr val="002060"/>
                </a:solidFill>
              </a:rPr>
              <a:t>GRAIL uses a participative methodology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C00000"/>
                </a:solidFill>
              </a:rPr>
              <a:t>Phase 1 Document analysis &amp; sharing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Literature review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Interviews with Grail &amp; route experts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Production of a tourism atlas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Identification of emblematic places</a:t>
            </a:r>
          </a:p>
          <a:p>
            <a:pPr marL="624078" indent="-514350">
              <a:buFont typeface="+mj-lt"/>
              <a:buAutoNum type="arabicPeriod"/>
            </a:pPr>
            <a:endParaRPr lang="en-GB" dirty="0" smtClean="0"/>
          </a:p>
          <a:p>
            <a:pPr marL="624078" indent="-514350"/>
            <a:r>
              <a:rPr lang="en-GB" dirty="0" smtClean="0">
                <a:solidFill>
                  <a:srgbClr val="C00000"/>
                </a:solidFill>
              </a:rPr>
              <a:t>Phase 2 Application of a 6A framework to identified emblematic places (</a:t>
            </a:r>
            <a:r>
              <a:rPr lang="en-GB" dirty="0" err="1" smtClean="0">
                <a:solidFill>
                  <a:srgbClr val="C00000"/>
                </a:solidFill>
              </a:rPr>
              <a:t>Buhalis</a:t>
            </a:r>
            <a:r>
              <a:rPr lang="en-GB" dirty="0" smtClean="0">
                <a:solidFill>
                  <a:srgbClr val="C00000"/>
                </a:solidFill>
              </a:rPr>
              <a:t> 2003)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Website design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Grail Methodology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Phase 3 Industry &amp; community familiarisation &amp; training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Focus groups (August-December 2016)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World Travel Market Workshop (2016)</a:t>
            </a:r>
          </a:p>
          <a:p>
            <a:pPr marL="624078" indent="-514350">
              <a:buFont typeface="+mj-lt"/>
              <a:buAutoNum type="arabicPeriod"/>
            </a:pPr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Phase 4 Impact Analysis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800" dirty="0" smtClean="0">
                <a:latin typeface="Tahoma"/>
                <a:ea typeface="Calibri"/>
              </a:rPr>
              <a:t>“</a:t>
            </a:r>
            <a:r>
              <a:rPr lang="en-US" sz="2800" i="1" dirty="0" smtClean="0">
                <a:latin typeface="Tahoma"/>
                <a:ea typeface="Calibri"/>
              </a:rPr>
              <a:t>Tourism routes are tourist attractions</a:t>
            </a:r>
            <a:r>
              <a:rPr lang="en-US" sz="2800" dirty="0" smtClean="0">
                <a:latin typeface="Tahoma"/>
                <a:ea typeface="Calibri"/>
              </a:rPr>
              <a:t>” (</a:t>
            </a:r>
            <a:r>
              <a:rPr lang="en-US" sz="2800" dirty="0" smtClean="0">
                <a:solidFill>
                  <a:srgbClr val="FF0000"/>
                </a:solidFill>
                <a:latin typeface="Tahoma"/>
                <a:ea typeface="Calibri"/>
              </a:rPr>
              <a:t>Timothy and Boyd 2006; </a:t>
            </a:r>
            <a:r>
              <a:rPr lang="en-US" sz="2800" dirty="0" err="1" smtClean="0">
                <a:solidFill>
                  <a:srgbClr val="FF0000"/>
                </a:solidFill>
                <a:latin typeface="Tahoma"/>
                <a:ea typeface="Calibri"/>
              </a:rPr>
              <a:t>Stoddart</a:t>
            </a:r>
            <a:r>
              <a:rPr lang="en-US" sz="2800" dirty="0" smtClean="0">
                <a:solidFill>
                  <a:srgbClr val="FF0000"/>
                </a:solidFill>
                <a:latin typeface="Tahoma"/>
                <a:ea typeface="Calibri"/>
              </a:rPr>
              <a:t> and </a:t>
            </a:r>
            <a:r>
              <a:rPr lang="en-US" sz="2800" dirty="0" err="1" smtClean="0">
                <a:solidFill>
                  <a:srgbClr val="FF0000"/>
                </a:solidFill>
                <a:latin typeface="Tahoma"/>
                <a:ea typeface="Calibri"/>
              </a:rPr>
              <a:t>Rogerson</a:t>
            </a:r>
            <a:r>
              <a:rPr lang="en-US" sz="2800" dirty="0" smtClean="0">
                <a:solidFill>
                  <a:srgbClr val="FF0000"/>
                </a:solidFill>
                <a:latin typeface="Tahoma"/>
                <a:ea typeface="Calibri"/>
              </a:rPr>
              <a:t> 2009).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2800" dirty="0" smtClean="0">
              <a:latin typeface="Tahoma"/>
              <a:ea typeface="Calibri"/>
            </a:endParaRPr>
          </a:p>
          <a:p>
            <a:pPr algn="just"/>
            <a:endParaRPr lang="en-US" sz="2800" dirty="0" smtClean="0">
              <a:latin typeface="Tahoma"/>
              <a:ea typeface="Calibri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GB" sz="2800" dirty="0" smtClean="0">
                <a:latin typeface="Tahoma"/>
                <a:ea typeface="Calibri"/>
              </a:rPr>
              <a:t>“</a:t>
            </a:r>
            <a:r>
              <a:rPr lang="en-GB" sz="2800" i="1" dirty="0" smtClean="0">
                <a:latin typeface="Tahoma"/>
                <a:ea typeface="Calibri"/>
              </a:rPr>
              <a:t>Tourism routes can tie up several places of interest that would independently not have the potential to entice visitors to spend time and money</a:t>
            </a:r>
            <a:r>
              <a:rPr lang="en-GB" sz="2800" dirty="0" smtClean="0">
                <a:latin typeface="Tahoma"/>
                <a:ea typeface="Calibri"/>
              </a:rPr>
              <a:t>” </a:t>
            </a:r>
            <a:r>
              <a:rPr lang="en-GB" sz="2800" dirty="0" smtClean="0">
                <a:solidFill>
                  <a:srgbClr val="FF0000"/>
                </a:solidFill>
                <a:latin typeface="Tahoma"/>
                <a:ea typeface="Calibri"/>
              </a:rPr>
              <a:t>(Meyer et al. 2004).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GB" sz="2800" dirty="0" smtClean="0">
              <a:latin typeface="Tahoma"/>
              <a:ea typeface="Calibri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GB" sz="2800" dirty="0" smtClean="0">
              <a:latin typeface="Tahoma"/>
              <a:ea typeface="Calibri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dirty="0" smtClean="0">
                <a:latin typeface="Tahoma"/>
                <a:ea typeface="Calibri"/>
              </a:rPr>
              <a:t>“</a:t>
            </a:r>
            <a:r>
              <a:rPr lang="en-US" sz="2800" i="1" dirty="0">
                <a:latin typeface="Tahoma"/>
                <a:ea typeface="Calibri"/>
              </a:rPr>
              <a:t>R</a:t>
            </a:r>
            <a:r>
              <a:rPr lang="en-US" sz="2800" i="1" dirty="0" smtClean="0">
                <a:latin typeface="Tahoma"/>
                <a:ea typeface="Calibri"/>
              </a:rPr>
              <a:t>outes are associated with a selected theme (natural or created) and can be accessed by a variety of means of transport</a:t>
            </a:r>
            <a:r>
              <a:rPr lang="en-US" sz="2800" dirty="0" smtClean="0">
                <a:latin typeface="Tahoma"/>
                <a:ea typeface="Calibri"/>
              </a:rPr>
              <a:t>” (</a:t>
            </a:r>
            <a:r>
              <a:rPr lang="en-US" sz="2800" dirty="0" err="1" smtClean="0">
                <a:solidFill>
                  <a:srgbClr val="FF0000"/>
                </a:solidFill>
                <a:latin typeface="Tahoma"/>
                <a:ea typeface="Calibri"/>
              </a:rPr>
              <a:t>Puczko</a:t>
            </a:r>
            <a:r>
              <a:rPr lang="en-US" sz="2800" dirty="0" smtClean="0">
                <a:solidFill>
                  <a:srgbClr val="FF0000"/>
                </a:solidFill>
                <a:latin typeface="Tahoma"/>
                <a:ea typeface="Calibri"/>
              </a:rPr>
              <a:t> and </a:t>
            </a:r>
            <a:r>
              <a:rPr lang="en-US" sz="2800" dirty="0" err="1" smtClean="0">
                <a:solidFill>
                  <a:srgbClr val="FF0000"/>
                </a:solidFill>
                <a:latin typeface="Tahoma"/>
                <a:ea typeface="Calibri"/>
              </a:rPr>
              <a:t>Ratz</a:t>
            </a:r>
            <a:r>
              <a:rPr lang="en-US" sz="2800" dirty="0" smtClean="0">
                <a:solidFill>
                  <a:srgbClr val="FF0000"/>
                </a:solidFill>
                <a:latin typeface="Tahoma"/>
                <a:ea typeface="Calibri"/>
              </a:rPr>
              <a:t> 2000). </a:t>
            </a:r>
            <a:endParaRPr lang="en-GB" sz="2800" dirty="0" smtClean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Tourism Route?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Types of Route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Religious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 – pilgrim, cathedrals, churches, etc.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Cultural 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– including literature, music, arts, crafts, etc.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Historical 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– history, architecture, fortresses, etc.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Culinary 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– local, regional, national food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Drinks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 – wine, sherry, whiskey, champagne, etc.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Nature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 – ecotourism, cycling, bird-watching, soft and hard adventure tourism, etc.</a:t>
            </a:r>
            <a:endParaRPr lang="en-GB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</a:pPr>
            <a:r>
              <a:rPr lang="en-US" dirty="0" smtClean="0">
                <a:solidFill>
                  <a:srgbClr val="002060"/>
                </a:solidFill>
                <a:latin typeface="Tahoma"/>
                <a:ea typeface="Calibri"/>
                <a:cs typeface="Times New Roman"/>
              </a:rPr>
              <a:t>Old Trade Roads </a:t>
            </a:r>
            <a:r>
              <a:rPr lang="en-US" dirty="0" smtClean="0">
                <a:latin typeface="Tahoma"/>
                <a:ea typeface="Calibri"/>
                <a:cs typeface="Times New Roman"/>
              </a:rPr>
              <a:t>– the Silk Road, the Spice Road</a:t>
            </a:r>
            <a:endParaRPr lang="en-GB" sz="2400" dirty="0" smtClean="0">
              <a:ea typeface="Calibri"/>
              <a:cs typeface="Times New Roman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Cascade Way</a:t>
            </a:r>
            <a:endParaRPr lang="en-US" dirty="0"/>
          </a:p>
        </p:txBody>
      </p:sp>
      <p:pic>
        <p:nvPicPr>
          <p:cNvPr id="4" name="Content Placeholder 3" descr="D:\My Documents\Bournemouth University - MSc Tourism Management and Marketing\BU TOURISM PROJECTS\The Holy Grail - Valencia\Maps\Cascade Lopp.JPG"/>
          <p:cNvPicPr>
            <a:picLocks noGrp="1"/>
          </p:cNvPicPr>
          <p:nvPr>
            <p:ph idx="1"/>
          </p:nvPr>
        </p:nvPicPr>
        <p:blipFill>
          <a:blip r:embed="rId2" cstate="print"/>
          <a:srcRect t="12571" b="1257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72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Via </a:t>
            </a:r>
            <a:r>
              <a:rPr lang="en-GB" dirty="0" err="1"/>
              <a:t>Francigena</a:t>
            </a:r>
            <a:r>
              <a:rPr lang="en-GB" dirty="0"/>
              <a:t> Pilgrim Route</a:t>
            </a:r>
            <a:endParaRPr lang="en-US" dirty="0"/>
          </a:p>
        </p:txBody>
      </p:sp>
      <p:pic>
        <p:nvPicPr>
          <p:cNvPr id="4" name="Content Placeholder 3" descr="D:\My Documents\Bournemouth University - MSc Tourism Management and Marketing\BU TOURISM PROJECTS\The Holy Grail - Valencia\Maps\Via Francigene.JPG"/>
          <p:cNvPicPr>
            <a:picLocks noGrp="1"/>
          </p:cNvPicPr>
          <p:nvPr>
            <p:ph idx="1"/>
          </p:nvPr>
        </p:nvPicPr>
        <p:blipFill>
          <a:blip r:embed="rId2" cstate="print"/>
          <a:srcRect t="7027" b="702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3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What could this involve?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Visit to a shrine or holy place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Trip to a religious building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Pilgrimage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Missionary travel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Faith-based volunteer tourism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Religious </a:t>
            </a:r>
            <a:r>
              <a:rPr lang="en-US" dirty="0" smtClean="0"/>
              <a:t>retreat – strengthen beliefs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Attending a service, religious convention or event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The search for religious enlightenment (study visit)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90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Cuthbert’s Way</a:t>
            </a:r>
            <a:endParaRPr lang="en-US" dirty="0"/>
          </a:p>
        </p:txBody>
      </p:sp>
      <p:pic>
        <p:nvPicPr>
          <p:cNvPr id="4" name="Content Placeholder 3" descr="route2.gif"/>
          <p:cNvPicPr>
            <a:picLocks noGrp="1"/>
          </p:cNvPicPr>
          <p:nvPr>
            <p:ph idx="1"/>
          </p:nvPr>
        </p:nvPicPr>
        <p:blipFill>
          <a:blip r:embed="rId2" cstate="print"/>
          <a:srcRect t="5370" b="53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3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Other Examples in Europe</a:t>
            </a:r>
          </a:p>
          <a:p>
            <a:pPr algn="just">
              <a:buFont typeface="Wingdings" pitchFamily="2" charset="2"/>
              <a:buChar char="Ø"/>
            </a:pPr>
            <a:r>
              <a:rPr lang="en-GB" sz="2400" dirty="0" smtClean="0"/>
              <a:t>The </a:t>
            </a:r>
            <a:r>
              <a:rPr lang="en-GB" sz="2400" i="1" dirty="0" smtClean="0">
                <a:solidFill>
                  <a:srgbClr val="0070C0"/>
                </a:solidFill>
              </a:rPr>
              <a:t>Romantic Road </a:t>
            </a:r>
            <a:r>
              <a:rPr lang="en-GB" sz="2400" dirty="0" smtClean="0"/>
              <a:t>in Germany (1950) </a:t>
            </a:r>
          </a:p>
          <a:p>
            <a:pPr algn="just">
              <a:buFont typeface="Wingdings" pitchFamily="2" charset="2"/>
              <a:buChar char="Ø"/>
            </a:pPr>
            <a:r>
              <a:rPr lang="en-GB" sz="2400" i="1" dirty="0" smtClean="0">
                <a:solidFill>
                  <a:srgbClr val="0070C0"/>
                </a:solidFill>
              </a:rPr>
              <a:t>Alsace Wine Route </a:t>
            </a:r>
            <a:r>
              <a:rPr lang="en-GB" sz="2400" dirty="0" smtClean="0"/>
              <a:t>in France (1953)</a:t>
            </a:r>
          </a:p>
          <a:p>
            <a:pPr algn="just">
              <a:buFont typeface="Wingdings" pitchFamily="2" charset="2"/>
              <a:buChar char="Ø"/>
            </a:pPr>
            <a:r>
              <a:rPr lang="en-GB" sz="2400" dirty="0" smtClean="0"/>
              <a:t>In 1987 the </a:t>
            </a:r>
            <a:r>
              <a:rPr lang="en-GB" sz="2400" dirty="0" smtClean="0">
                <a:solidFill>
                  <a:srgbClr val="C00000"/>
                </a:solidFill>
              </a:rPr>
              <a:t>Council of Europe </a:t>
            </a:r>
            <a:r>
              <a:rPr lang="en-GB" sz="2400" dirty="0" smtClean="0"/>
              <a:t>set up the cultural routes program and the first official cultural routes were inaugurated.</a:t>
            </a:r>
          </a:p>
          <a:p>
            <a:pPr algn="just">
              <a:buFont typeface="Wingdings" pitchFamily="2" charset="2"/>
              <a:buChar char="Ø"/>
            </a:pPr>
            <a:r>
              <a:rPr lang="en-GB" sz="2400" dirty="0" smtClean="0"/>
              <a:t>The </a:t>
            </a:r>
            <a:r>
              <a:rPr lang="en-GB" sz="2400" i="1" dirty="0" smtClean="0">
                <a:solidFill>
                  <a:srgbClr val="0070C0"/>
                </a:solidFill>
              </a:rPr>
              <a:t>Santiago de </a:t>
            </a:r>
            <a:r>
              <a:rPr lang="en-GB" sz="2400" i="1" dirty="0" err="1" smtClean="0">
                <a:solidFill>
                  <a:srgbClr val="0070C0"/>
                </a:solidFill>
              </a:rPr>
              <a:t>Compostela</a:t>
            </a:r>
            <a:r>
              <a:rPr lang="en-GB" sz="2400" i="1" dirty="0" smtClean="0">
                <a:solidFill>
                  <a:srgbClr val="0070C0"/>
                </a:solidFill>
              </a:rPr>
              <a:t> Pilgrim Route </a:t>
            </a:r>
            <a:r>
              <a:rPr lang="en-GB" sz="2400" dirty="0" smtClean="0"/>
              <a:t>was the first one, established in 1987. </a:t>
            </a:r>
          </a:p>
          <a:p>
            <a:pPr algn="just">
              <a:buFont typeface="Wingdings" pitchFamily="2" charset="2"/>
              <a:buChar char="Ø"/>
            </a:pPr>
            <a:r>
              <a:rPr lang="en-GB" sz="2400" dirty="0" smtClean="0"/>
              <a:t>Today the Council of Europe recognises </a:t>
            </a:r>
            <a:r>
              <a:rPr lang="en-GB" sz="2400" dirty="0" smtClean="0">
                <a:solidFill>
                  <a:srgbClr val="C00000"/>
                </a:solidFill>
              </a:rPr>
              <a:t>29 certified cultural routes</a:t>
            </a:r>
            <a:endParaRPr lang="en-GB" sz="2400" dirty="0" smtClean="0"/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fontAlgn="ctr"/>
            <a:r>
              <a:rPr lang="en-GB" sz="4500" b="1" dirty="0" smtClean="0">
                <a:solidFill>
                  <a:srgbClr val="0070C0"/>
                </a:solidFill>
              </a:rPr>
              <a:t>Economic Benefits of Tourism Routes</a:t>
            </a:r>
            <a:endParaRPr lang="en-GB" sz="4500" dirty="0" smtClean="0">
              <a:solidFill>
                <a:srgbClr val="0070C0"/>
              </a:solidFill>
            </a:endParaRPr>
          </a:p>
          <a:p>
            <a:pPr fontAlgn="ctr"/>
            <a:r>
              <a:rPr lang="en-GB" sz="3400" dirty="0" smtClean="0"/>
              <a:t>Minimize the seasonality of tourism demand</a:t>
            </a:r>
          </a:p>
          <a:p>
            <a:pPr fontAlgn="ctr"/>
            <a:r>
              <a:rPr lang="en-GB" sz="3400" dirty="0" smtClean="0"/>
              <a:t>Stimulate the usage of not so popular tourism resources</a:t>
            </a:r>
          </a:p>
          <a:p>
            <a:pPr fontAlgn="ctr"/>
            <a:r>
              <a:rPr lang="en-GB" sz="3400" dirty="0" smtClean="0"/>
              <a:t>Created with minimal investment</a:t>
            </a:r>
          </a:p>
          <a:p>
            <a:pPr fontAlgn="ctr"/>
            <a:r>
              <a:rPr lang="en-GB" sz="3400" dirty="0" smtClean="0"/>
              <a:t>Attract new target markets for differently themed routes</a:t>
            </a:r>
          </a:p>
          <a:p>
            <a:pPr fontAlgn="ctr"/>
            <a:r>
              <a:rPr lang="en-GB" sz="3400" dirty="0" smtClean="0"/>
              <a:t>Boost the development of more attractions and accommodation facilities</a:t>
            </a:r>
          </a:p>
          <a:p>
            <a:pPr fontAlgn="ctr"/>
            <a:r>
              <a:rPr lang="en-US" sz="3400" dirty="0" smtClean="0"/>
              <a:t>Bring profits to local people</a:t>
            </a:r>
            <a:endParaRPr lang="en-GB" sz="3400" dirty="0" smtClean="0"/>
          </a:p>
          <a:p>
            <a:pPr fontAlgn="ctr"/>
            <a:r>
              <a:rPr lang="en-US" sz="3400" dirty="0" smtClean="0"/>
              <a:t>Creation of joint marketing and product development practices</a:t>
            </a:r>
            <a:endParaRPr lang="en-GB" sz="3400" dirty="0" smtClean="0"/>
          </a:p>
          <a:p>
            <a:pPr fontAlgn="ctr"/>
            <a:r>
              <a:rPr lang="en-US" sz="3400" dirty="0" smtClean="0"/>
              <a:t>Establishment of public-private partnerships</a:t>
            </a:r>
            <a:endParaRPr lang="en-GB" sz="3400" dirty="0" smtClean="0"/>
          </a:p>
          <a:p>
            <a:pPr fontAlgn="ctr"/>
            <a:r>
              <a:rPr lang="en-GB" sz="4500" b="1" dirty="0" smtClean="0">
                <a:solidFill>
                  <a:srgbClr val="0070C0"/>
                </a:solidFill>
              </a:rPr>
              <a:t>Socio-cultural Benefits of Tourism Routes</a:t>
            </a:r>
            <a:endParaRPr lang="en-GB" sz="4500" dirty="0" smtClean="0">
              <a:solidFill>
                <a:srgbClr val="0070C0"/>
              </a:solidFill>
            </a:endParaRPr>
          </a:p>
          <a:p>
            <a:pPr fontAlgn="ctr"/>
            <a:r>
              <a:rPr lang="en-GB" sz="3400" dirty="0" smtClean="0"/>
              <a:t>Promote and raise awareness of common cultural/religious/historical heritage among destinations</a:t>
            </a:r>
          </a:p>
          <a:p>
            <a:pPr fontAlgn="ctr"/>
            <a:r>
              <a:rPr lang="en-US" sz="3400" dirty="0" smtClean="0"/>
              <a:t>Preserving cultural resources</a:t>
            </a:r>
            <a:endParaRPr lang="en-GB" sz="3400" dirty="0" smtClean="0"/>
          </a:p>
          <a:p>
            <a:pPr fontAlgn="ctr"/>
            <a:r>
              <a:rPr lang="en-GB" sz="3400" dirty="0" smtClean="0"/>
              <a:t>Cultural tourism products and services development</a:t>
            </a:r>
          </a:p>
          <a:p>
            <a:pPr fontAlgn="ctr"/>
            <a:r>
              <a:rPr lang="en-GB" sz="3400" dirty="0" smtClean="0"/>
              <a:t>Allowing tourists to immerse into the cultures and traditions of many regions of a route</a:t>
            </a:r>
          </a:p>
          <a:p>
            <a:pPr fontAlgn="ctr"/>
            <a:r>
              <a:rPr lang="en-GB" sz="4500" b="1" dirty="0" smtClean="0">
                <a:solidFill>
                  <a:srgbClr val="0070C0"/>
                </a:solidFill>
              </a:rPr>
              <a:t>Environmental Benefits of Tourism Routes</a:t>
            </a:r>
            <a:endParaRPr lang="en-GB" sz="4500" dirty="0" smtClean="0">
              <a:solidFill>
                <a:srgbClr val="0070C0"/>
              </a:solidFill>
            </a:endParaRPr>
          </a:p>
          <a:p>
            <a:pPr fontAlgn="ctr"/>
            <a:r>
              <a:rPr lang="en-GB" sz="3500" dirty="0" smtClean="0"/>
              <a:t>Disperse tourism demand</a:t>
            </a:r>
          </a:p>
          <a:p>
            <a:pPr fontAlgn="ctr"/>
            <a:r>
              <a:rPr lang="en-US" sz="3500" dirty="0" smtClean="0"/>
              <a:t>Preserving natural resources</a:t>
            </a:r>
            <a:endParaRPr lang="en-GB" sz="3500" dirty="0" smtClean="0"/>
          </a:p>
          <a:p>
            <a:pPr fontAlgn="ctr"/>
            <a:r>
              <a:rPr lang="en-GB" sz="3500" dirty="0" smtClean="0"/>
              <a:t>Stimulate the usage of tourism resources which have not been popular before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/>
            </a:r>
            <a:br>
              <a:rPr lang="en-GB" sz="2400" dirty="0" smtClean="0">
                <a:solidFill>
                  <a:srgbClr val="FF0000"/>
                </a:solidFill>
              </a:rPr>
            </a:br>
            <a:r>
              <a:rPr lang="en-GB" sz="2400" dirty="0" smtClean="0">
                <a:solidFill>
                  <a:srgbClr val="FF0000"/>
                </a:solidFill>
              </a:rPr>
              <a:t/>
            </a:r>
            <a:br>
              <a:rPr lang="en-GB" sz="2400" dirty="0" smtClean="0">
                <a:solidFill>
                  <a:srgbClr val="FF0000"/>
                </a:solidFill>
              </a:rPr>
            </a:br>
            <a:r>
              <a:rPr lang="en-GB" sz="2400" dirty="0" smtClean="0">
                <a:solidFill>
                  <a:srgbClr val="FF0000"/>
                </a:solidFill>
              </a:rPr>
              <a:t>The Benefits of Tourism Routes</a:t>
            </a:r>
            <a:br>
              <a:rPr lang="en-GB" sz="2400" dirty="0" smtClean="0">
                <a:solidFill>
                  <a:srgbClr val="FF0000"/>
                </a:solidFill>
              </a:rPr>
            </a:b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17224" r="-17224"/>
          <a:stretch>
            <a:fillRect/>
          </a:stretch>
        </p:blipFill>
        <p:spPr>
          <a:xfrm rot="5400000">
            <a:off x="421196" y="-468158"/>
            <a:ext cx="8229600" cy="842493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Holy Grail Route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6" b="1333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Launched (</a:t>
            </a:r>
            <a:r>
              <a:rPr lang="en-US" dirty="0" err="1" smtClean="0"/>
              <a:t>Jaca</a:t>
            </a:r>
            <a:r>
              <a:rPr lang="en-US" dirty="0" smtClean="0"/>
              <a:t> November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83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502" b="22502"/>
          <a:stretch>
            <a:fillRect/>
          </a:stretch>
        </p:blipFill>
        <p:spPr>
          <a:xfrm>
            <a:off x="4572000" y="2204864"/>
            <a:ext cx="4070901" cy="309634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6724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9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Great Britain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329" r="-3132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une_Castle_Scotland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3" b="8713"/>
          <a:stretch>
            <a:fillRect/>
          </a:stretch>
        </p:blipFill>
        <p:spPr>
          <a:xfrm>
            <a:off x="251520" y="188640"/>
            <a:ext cx="4761111" cy="2232248"/>
          </a:xfrm>
        </p:spPr>
      </p:pic>
      <p:pic>
        <p:nvPicPr>
          <p:cNvPr id="5" name="Picture 4" descr="Rosslyn Chap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36912"/>
            <a:ext cx="4752528" cy="3288027"/>
          </a:xfrm>
          <a:prstGeom prst="rect">
            <a:avLst/>
          </a:prstGeom>
        </p:spPr>
      </p:pic>
      <p:pic>
        <p:nvPicPr>
          <p:cNvPr id="6" name="Picture 5" descr="Castell Dinas Bran Llangoll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260648"/>
            <a:ext cx="37079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6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astonbu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711200"/>
            <a:ext cx="3559944" cy="4106565"/>
          </a:xfrm>
          <a:prstGeom prst="rect">
            <a:avLst/>
          </a:prstGeom>
        </p:spPr>
      </p:pic>
      <p:pic>
        <p:nvPicPr>
          <p:cNvPr id="5" name="Picture 4" descr="Tintagel Castle remai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412776"/>
            <a:ext cx="3684578" cy="49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8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4318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Bulgaria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6004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100’s millions </a:t>
            </a:r>
            <a:r>
              <a:rPr lang="en-US" dirty="0"/>
              <a:t>visiting various religious </a:t>
            </a:r>
            <a:r>
              <a:rPr lang="en-US" dirty="0" smtClean="0"/>
              <a:t>sites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phenomenon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 of the </a:t>
            </a:r>
            <a:r>
              <a:rPr lang="en-US" dirty="0" smtClean="0">
                <a:solidFill>
                  <a:srgbClr val="008000"/>
                </a:solidFill>
              </a:rPr>
              <a:t>largest tourism gatherings </a:t>
            </a:r>
            <a:r>
              <a:rPr lang="en-US" dirty="0" smtClean="0"/>
              <a:t>are spiritual in nature e.g.</a:t>
            </a:r>
          </a:p>
          <a:p>
            <a:r>
              <a:rPr lang="en-US" dirty="0" smtClean="0"/>
              <a:t>Muslim Haj (2 million p.a.)</a:t>
            </a:r>
          </a:p>
          <a:p>
            <a:r>
              <a:rPr lang="en-US" dirty="0" smtClean="0"/>
              <a:t>Hindu </a:t>
            </a:r>
            <a:r>
              <a:rPr lang="en-US" dirty="0" err="1" smtClean="0"/>
              <a:t>Khumba</a:t>
            </a:r>
            <a:r>
              <a:rPr lang="en-US" dirty="0" smtClean="0"/>
              <a:t> </a:t>
            </a:r>
            <a:r>
              <a:rPr lang="en-US" dirty="0" err="1" smtClean="0"/>
              <a:t>Mela</a:t>
            </a:r>
            <a:r>
              <a:rPr lang="en-US" dirty="0" smtClean="0"/>
              <a:t> (50 million)</a:t>
            </a:r>
          </a:p>
          <a:p>
            <a:r>
              <a:rPr lang="en-US" dirty="0" smtClean="0"/>
              <a:t>Christmas in Bethlehem or Easter in Rome (1 million plus)</a:t>
            </a:r>
          </a:p>
          <a:p>
            <a:endParaRPr lang="en-US" dirty="0"/>
          </a:p>
          <a:p>
            <a:r>
              <a:rPr lang="en-US" dirty="0" smtClean="0"/>
              <a:t>Economically: Saudi Arabia – 7% GDP / £30bn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significant is Spiritual Tourism?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83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Greece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8408"/>
            <a:ext cx="8229600" cy="407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Malta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1138"/>
            <a:ext cx="7200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Spain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1138"/>
            <a:ext cx="633670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100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2664296" cy="2376264"/>
          </a:xfrm>
          <a:prstGeom prst="rect">
            <a:avLst/>
          </a:prstGeom>
        </p:spPr>
      </p:pic>
      <p:pic>
        <p:nvPicPr>
          <p:cNvPr id="1026" name="Picture 17" descr="Kypariss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404664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Laptop 5\Pictures\Grail\Belogradchik\Belogradchik_fortress_20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38437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21036"/>
            <a:ext cx="3672408" cy="3632300"/>
          </a:xfrm>
          <a:prstGeom prst="rect">
            <a:avLst/>
          </a:prstGeom>
          <a:noFill/>
        </p:spPr>
      </p:pic>
      <p:pic>
        <p:nvPicPr>
          <p:cNvPr id="3" name="Imagen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88640"/>
            <a:ext cx="23762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have a website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have identified</a:t>
            </a:r>
            <a:r>
              <a:rPr lang="en-GB" dirty="0"/>
              <a:t> </a:t>
            </a:r>
            <a:r>
              <a:rPr lang="en-GB" dirty="0" smtClean="0"/>
              <a:t>a number of possible itineraries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39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48"/>
          <a:stretch/>
        </p:blipFill>
        <p:spPr bwMode="auto">
          <a:xfrm>
            <a:off x="971600" y="1481138"/>
            <a:ext cx="6768752" cy="5116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Doune</a:t>
            </a:r>
            <a:r>
              <a:rPr lang="en-US" sz="3200" dirty="0" smtClean="0"/>
              <a:t> Castle – Rosslyn Chapel by bus and rail</a:t>
            </a:r>
            <a:endParaRPr lang="en-GB" sz="3200" dirty="0"/>
          </a:p>
        </p:txBody>
      </p:sp>
      <p:pic>
        <p:nvPicPr>
          <p:cNvPr id="4" name="Picture 1" descr="D:\My Documents\Bournemouth University - MSc Tourism Management and Marketing\BU TOURISM PROJECTS\The Holy Grail - Valencia\PPT - March 30th 2015\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8229600" cy="396044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1484785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dirty="0" smtClean="0"/>
              <a:t>Bus 59 &amp; </a:t>
            </a:r>
            <a:r>
              <a:rPr lang="en-US" dirty="0" err="1" smtClean="0"/>
              <a:t>ScotRail</a:t>
            </a:r>
            <a:r>
              <a:rPr lang="en-US" dirty="0" smtClean="0"/>
              <a:t> &amp; Bus X62– 2h 43min – 2 stopovers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dirty="0" smtClean="0"/>
              <a:t>Bus 59 &amp; 909 &amp; 15 – 2h 57 min – 2 stopovers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series of </a:t>
            </a:r>
            <a:r>
              <a:rPr lang="en-GB" i="1" dirty="0" smtClean="0">
                <a:solidFill>
                  <a:srgbClr val="C00000"/>
                </a:solidFill>
              </a:rPr>
              <a:t>focus groups have been conducted </a:t>
            </a:r>
            <a:r>
              <a:rPr lang="en-GB" dirty="0" smtClean="0"/>
              <a:t>with key stakeholders across Europe</a:t>
            </a:r>
          </a:p>
          <a:p>
            <a:r>
              <a:rPr lang="en-GB" dirty="0" smtClean="0"/>
              <a:t>These aim to </a:t>
            </a:r>
            <a:r>
              <a:rPr lang="en-GB" i="1" dirty="0" smtClean="0">
                <a:solidFill>
                  <a:srgbClr val="C00000"/>
                </a:solidFill>
              </a:rPr>
              <a:t>familiarise</a:t>
            </a:r>
            <a:r>
              <a:rPr lang="en-GB" dirty="0" smtClean="0"/>
              <a:t> participants with the project</a:t>
            </a:r>
          </a:p>
          <a:p>
            <a:r>
              <a:rPr lang="en-GB" dirty="0" smtClean="0"/>
              <a:t>The </a:t>
            </a:r>
            <a:r>
              <a:rPr lang="en-GB" i="1" dirty="0" smtClean="0">
                <a:solidFill>
                  <a:srgbClr val="C00000"/>
                </a:solidFill>
              </a:rPr>
              <a:t>story </a:t>
            </a:r>
            <a:r>
              <a:rPr lang="en-GB" dirty="0" smtClean="0"/>
              <a:t>of the Grail</a:t>
            </a:r>
          </a:p>
          <a:p>
            <a:r>
              <a:rPr lang="en-GB" dirty="0" smtClean="0"/>
              <a:t>Get participants to </a:t>
            </a:r>
            <a:r>
              <a:rPr lang="en-GB" i="1" dirty="0" smtClean="0">
                <a:solidFill>
                  <a:srgbClr val="C00000"/>
                </a:solidFill>
              </a:rPr>
              <a:t>buy-into</a:t>
            </a:r>
            <a:r>
              <a:rPr lang="en-GB" dirty="0" smtClean="0"/>
              <a:t> the project &amp; realise its potential</a:t>
            </a:r>
          </a:p>
          <a:p>
            <a:r>
              <a:rPr lang="en-GB" dirty="0" smtClean="0"/>
              <a:t>Establish </a:t>
            </a:r>
            <a:r>
              <a:rPr lang="en-GB" i="1" dirty="0" smtClean="0">
                <a:solidFill>
                  <a:srgbClr val="C00000"/>
                </a:solidFill>
              </a:rPr>
              <a:t>co-operative networks </a:t>
            </a:r>
            <a:r>
              <a:rPr lang="en-GB" dirty="0" smtClean="0"/>
              <a:t>between locations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Bringing the route to the market place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For example</a:t>
            </a:r>
            <a:r>
              <a:rPr lang="en-GB" dirty="0" smtClean="0">
                <a:solidFill>
                  <a:srgbClr val="0070C0"/>
                </a:solidFill>
              </a:rPr>
              <a:t>: </a:t>
            </a:r>
            <a:r>
              <a:rPr lang="en-GB" dirty="0" smtClean="0"/>
              <a:t>In the UK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2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3960440" cy="3744416"/>
          </a:xfrm>
          <a:prstGeom prst="rect">
            <a:avLst/>
          </a:prstGeom>
        </p:spPr>
      </p:pic>
      <p:pic>
        <p:nvPicPr>
          <p:cNvPr id="5" name="Picture 4" descr="IMG_2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16832"/>
            <a:ext cx="4573016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Raise the </a:t>
            </a:r>
            <a:r>
              <a:rPr lang="en-GB" dirty="0" smtClean="0">
                <a:solidFill>
                  <a:srgbClr val="C00000"/>
                </a:solidFill>
              </a:rPr>
              <a:t>profile </a:t>
            </a:r>
            <a:r>
              <a:rPr lang="en-GB" dirty="0" smtClean="0"/>
              <a:t>of the project</a:t>
            </a:r>
          </a:p>
          <a:p>
            <a:endParaRPr lang="en-GB" dirty="0" smtClean="0"/>
          </a:p>
          <a:p>
            <a:r>
              <a:rPr lang="en-GB" dirty="0" smtClean="0"/>
              <a:t>Starting to measure </a:t>
            </a:r>
            <a:r>
              <a:rPr lang="en-GB" dirty="0" smtClean="0">
                <a:solidFill>
                  <a:srgbClr val="FF0000"/>
                </a:solidFill>
              </a:rPr>
              <a:t>impact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are we now trying to do?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00px-Third_Shahi_Snan_in_Hari_Ki_Paur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84" b="868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465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7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1"/>
            <a:ext cx="6552728" cy="3096343"/>
          </a:xfrm>
          <a:prstGeom prst="rect">
            <a:avLst/>
          </a:prstGeom>
        </p:spPr>
      </p:pic>
      <p:pic>
        <p:nvPicPr>
          <p:cNvPr id="5" name="Picture 4" descr="IMG_276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645024"/>
            <a:ext cx="741682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8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have been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Conceptually</a:t>
            </a:r>
          </a:p>
          <a:p>
            <a:pPr>
              <a:buNone/>
            </a:pPr>
            <a:endParaRPr lang="en-GB" dirty="0"/>
          </a:p>
          <a:p>
            <a:pPr marL="624078" indent="-514350">
              <a:buFont typeface="+mj-lt"/>
              <a:buAutoNum type="arabicPeriod"/>
            </a:pPr>
            <a:r>
              <a:rPr lang="en-GB" dirty="0"/>
              <a:t>Grail </a:t>
            </a:r>
            <a:r>
              <a:rPr lang="en-GB" i="1" dirty="0">
                <a:solidFill>
                  <a:srgbClr val="0070C0"/>
                </a:solidFill>
              </a:rPr>
              <a:t>fact or fiction?</a:t>
            </a:r>
          </a:p>
          <a:p>
            <a:pPr marL="624078" indent="-514350">
              <a:buFont typeface="+mj-lt"/>
              <a:buAutoNum type="arabicPeriod"/>
            </a:pPr>
            <a:r>
              <a:rPr lang="en-GB" i="1" dirty="0">
                <a:solidFill>
                  <a:srgbClr val="0070C0"/>
                </a:solidFill>
              </a:rPr>
              <a:t>Identifying emblematic </a:t>
            </a:r>
            <a:r>
              <a:rPr lang="en-GB" dirty="0"/>
              <a:t>places based on fiction e.g. </a:t>
            </a:r>
            <a:r>
              <a:rPr lang="en-GB" dirty="0" err="1"/>
              <a:t>Corbenic</a:t>
            </a:r>
            <a:r>
              <a:rPr lang="en-GB" dirty="0"/>
              <a:t>, Camelot</a:t>
            </a:r>
          </a:p>
          <a:p>
            <a:pPr marL="624078" indent="-514350">
              <a:buFont typeface="+mj-lt"/>
              <a:buAutoNum type="arabicPeriod"/>
            </a:pPr>
            <a:r>
              <a:rPr lang="en-GB" i="1" dirty="0">
                <a:solidFill>
                  <a:srgbClr val="0070C0"/>
                </a:solidFill>
              </a:rPr>
              <a:t>One route or several</a:t>
            </a:r>
            <a:r>
              <a:rPr lang="en-GB" dirty="0"/>
              <a:t>? (The British Country Report raised the possibility of five separate strands based on Grail literature)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i="1" dirty="0">
                <a:solidFill>
                  <a:srgbClr val="0070C0"/>
                </a:solidFill>
              </a:rPr>
              <a:t>number </a:t>
            </a:r>
            <a:r>
              <a:rPr lang="en-GB" dirty="0"/>
              <a:t>of emblematic places (Arthurian route)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09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66928" indent="-457200">
              <a:buFont typeface="+mj-lt"/>
              <a:buAutoNum type="arabicPeriod" startAt="5"/>
            </a:pPr>
            <a:r>
              <a:rPr lang="en-GB" sz="2800" dirty="0"/>
              <a:t>Stories have been </a:t>
            </a:r>
            <a:r>
              <a:rPr lang="en-GB" sz="2800" i="1" dirty="0">
                <a:solidFill>
                  <a:srgbClr val="0070C0"/>
                </a:solidFill>
              </a:rPr>
              <a:t>embellished or created </a:t>
            </a:r>
            <a:r>
              <a:rPr lang="en-GB" sz="2800" dirty="0"/>
              <a:t>to attract pilgrims (John of Glastonbury, William of </a:t>
            </a:r>
            <a:r>
              <a:rPr lang="en-GB" sz="2800" dirty="0" err="1"/>
              <a:t>Malmesbury</a:t>
            </a:r>
            <a:r>
              <a:rPr lang="en-GB" sz="2800" dirty="0"/>
              <a:t>, </a:t>
            </a:r>
            <a:r>
              <a:rPr lang="en-GB" sz="2800" dirty="0" err="1"/>
              <a:t>Hailes</a:t>
            </a:r>
            <a:r>
              <a:rPr lang="en-GB" sz="2800" dirty="0"/>
              <a:t> Abbey)</a:t>
            </a:r>
          </a:p>
          <a:p>
            <a:pPr marL="566928" indent="-457200">
              <a:buFont typeface="+mj-lt"/>
              <a:buAutoNum type="arabicPeriod" startAt="5"/>
            </a:pPr>
            <a:r>
              <a:rPr lang="en-GB" sz="2800" dirty="0"/>
              <a:t>There is a </a:t>
            </a:r>
            <a:r>
              <a:rPr lang="en-GB" sz="2800" i="1" dirty="0">
                <a:solidFill>
                  <a:srgbClr val="0070C0"/>
                </a:solidFill>
              </a:rPr>
              <a:t>lack or records </a:t>
            </a:r>
            <a:r>
              <a:rPr lang="en-GB" sz="2800" dirty="0"/>
              <a:t>or no documented sources (</a:t>
            </a:r>
            <a:r>
              <a:rPr lang="en-GB" sz="2800" dirty="0" err="1"/>
              <a:t>Mabinogion</a:t>
            </a:r>
            <a:r>
              <a:rPr lang="en-GB" sz="2800" dirty="0"/>
              <a:t>)</a:t>
            </a:r>
          </a:p>
          <a:p>
            <a:pPr marL="566928" indent="-457200">
              <a:buFont typeface="+mj-lt"/>
              <a:buAutoNum type="arabicPeriod" startAt="5"/>
            </a:pPr>
            <a:r>
              <a:rPr lang="en-GB" sz="2800" dirty="0"/>
              <a:t>The </a:t>
            </a:r>
            <a:r>
              <a:rPr lang="en-GB" sz="2800" i="1" dirty="0">
                <a:solidFill>
                  <a:srgbClr val="0070C0"/>
                </a:solidFill>
              </a:rPr>
              <a:t>medieval romances mix stories </a:t>
            </a:r>
            <a:r>
              <a:rPr lang="en-GB" sz="2800" dirty="0"/>
              <a:t>(vulgate and post-vulgate cycles)</a:t>
            </a:r>
            <a:r>
              <a:rPr lang="en-GB" sz="2800" i="1" dirty="0">
                <a:solidFill>
                  <a:srgbClr val="0070C0"/>
                </a:solidFill>
              </a:rPr>
              <a:t> </a:t>
            </a:r>
            <a:r>
              <a:rPr lang="en-GB" sz="2800" dirty="0"/>
              <a:t>and are </a:t>
            </a:r>
            <a:r>
              <a:rPr lang="en-GB" sz="2800" i="1" dirty="0">
                <a:solidFill>
                  <a:srgbClr val="0070C0"/>
                </a:solidFill>
              </a:rPr>
              <a:t>hard to follow and understand</a:t>
            </a:r>
            <a:r>
              <a:rPr lang="en-GB" sz="2800" dirty="0"/>
              <a:t>(medieval French)</a:t>
            </a:r>
          </a:p>
          <a:p>
            <a:pPr marL="566928" indent="-457200">
              <a:buFont typeface="+mj-lt"/>
              <a:buAutoNum type="arabicPeriod" startAt="5"/>
            </a:pPr>
            <a:r>
              <a:rPr lang="en-GB" sz="2800" dirty="0"/>
              <a:t>There are </a:t>
            </a:r>
            <a:r>
              <a:rPr lang="en-GB" sz="2800" i="1" dirty="0">
                <a:solidFill>
                  <a:srgbClr val="0070C0"/>
                </a:solidFill>
              </a:rPr>
              <a:t>inconsistencies</a:t>
            </a:r>
            <a:r>
              <a:rPr lang="en-GB" sz="2800" dirty="0"/>
              <a:t> (The grail appears in Britain and Spain at the same time. If it is buried underneath Glastonbury Tor how can it be in Valencia?)</a:t>
            </a:r>
          </a:p>
          <a:p>
            <a:pPr marL="566928" indent="-457200">
              <a:buFont typeface="+mj-lt"/>
              <a:buAutoNum type="arabicPeriod" startAt="5"/>
            </a:pPr>
            <a:r>
              <a:rPr lang="en-GB" sz="2800" i="1" dirty="0">
                <a:solidFill>
                  <a:srgbClr val="0070C0"/>
                </a:solidFill>
              </a:rPr>
              <a:t>Reconciling cultural traditions </a:t>
            </a:r>
            <a:r>
              <a:rPr lang="en-GB" sz="2800" dirty="0"/>
              <a:t>(the Grail story is different in certain countries e.g. Spain &amp; Bulgaria)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0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Logistical challenges</a:t>
            </a:r>
          </a:p>
          <a:p>
            <a:endParaRPr lang="en-GB" dirty="0"/>
          </a:p>
          <a:p>
            <a:pPr marL="624078" indent="-514350">
              <a:buFont typeface="+mj-lt"/>
              <a:buAutoNum type="arabicPeriod"/>
            </a:pPr>
            <a:r>
              <a:rPr lang="en-GB" dirty="0"/>
              <a:t>Developing the product and creating a </a:t>
            </a:r>
            <a:r>
              <a:rPr lang="en-GB" i="1" dirty="0">
                <a:solidFill>
                  <a:srgbClr val="0070C0"/>
                </a:solidFill>
              </a:rPr>
              <a:t>brand </a:t>
            </a:r>
            <a:r>
              <a:rPr lang="en-GB" dirty="0"/>
              <a:t>(logo)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/>
              <a:t>Developing </a:t>
            </a:r>
            <a:r>
              <a:rPr lang="en-GB" i="1" dirty="0">
                <a:solidFill>
                  <a:srgbClr val="0070C0"/>
                </a:solidFill>
              </a:rPr>
              <a:t>common marketing </a:t>
            </a:r>
            <a:r>
              <a:rPr lang="en-GB" dirty="0"/>
              <a:t>activities at </a:t>
            </a:r>
            <a:r>
              <a:rPr lang="en-GB" i="1" dirty="0">
                <a:solidFill>
                  <a:srgbClr val="0070C0"/>
                </a:solidFill>
              </a:rPr>
              <a:t>targeted groups </a:t>
            </a:r>
            <a:r>
              <a:rPr lang="en-GB" dirty="0"/>
              <a:t>e.g. </a:t>
            </a:r>
            <a:r>
              <a:rPr lang="en-US" dirty="0"/>
              <a:t>maps, brochures, catalogues (both online /print)</a:t>
            </a:r>
          </a:p>
          <a:p>
            <a:pPr marL="624078" indent="-514350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Creating awareness </a:t>
            </a:r>
            <a:r>
              <a:rPr lang="en-US" dirty="0"/>
              <a:t>about a tourism route and strengthening its image among tourists (Media).</a:t>
            </a:r>
          </a:p>
          <a:p>
            <a:pPr marL="624078" indent="-514350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Finance</a:t>
            </a:r>
            <a:r>
              <a:rPr lang="en-US" dirty="0"/>
              <a:t> - common marketing activities demand a lot of finance as they are done on an international scale and include all destinations of a tourism route (</a:t>
            </a:r>
            <a:r>
              <a:rPr lang="en-US" dirty="0" err="1"/>
              <a:t>Puczko</a:t>
            </a:r>
            <a:r>
              <a:rPr lang="en-US" dirty="0"/>
              <a:t> and </a:t>
            </a:r>
            <a:r>
              <a:rPr lang="en-US" dirty="0" err="1"/>
              <a:t>Ratz</a:t>
            </a:r>
            <a:r>
              <a:rPr lang="en-US" dirty="0"/>
              <a:t>, 2007). </a:t>
            </a:r>
          </a:p>
          <a:p>
            <a:pPr marL="624078" indent="-514350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Maturity</a:t>
            </a:r>
            <a:r>
              <a:rPr lang="en-US" dirty="0"/>
              <a:t> - It can take 20-30 years for a tourism route to mature (</a:t>
            </a:r>
            <a:r>
              <a:rPr lang="en-US" dirty="0" err="1"/>
              <a:t>Lourens</a:t>
            </a:r>
            <a:r>
              <a:rPr lang="en-US" dirty="0"/>
              <a:t> 2007)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4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 startAt="6"/>
            </a:pPr>
            <a:r>
              <a:rPr lang="en-US" dirty="0"/>
              <a:t>The </a:t>
            </a:r>
            <a:r>
              <a:rPr lang="en-US" i="1" dirty="0">
                <a:solidFill>
                  <a:srgbClr val="0070C0"/>
                </a:solidFill>
              </a:rPr>
              <a:t>success of the route </a:t>
            </a:r>
            <a:r>
              <a:rPr lang="en-US" dirty="0"/>
              <a:t>is largely bound up in its ability to engage with and capture the imagination of a range of stakeholders and communicate common ideas and values. </a:t>
            </a:r>
            <a:r>
              <a:rPr lang="en-US" dirty="0" err="1"/>
              <a:t>Quieroz</a:t>
            </a:r>
            <a:r>
              <a:rPr lang="en-US" dirty="0"/>
              <a:t> (2010) and Courtney (et al. 2010)</a:t>
            </a:r>
          </a:p>
          <a:p>
            <a:pPr marL="624078" indent="-514350">
              <a:buFont typeface="+mj-lt"/>
              <a:buAutoNum type="arabicPeriod" startAt="6"/>
            </a:pPr>
            <a:r>
              <a:rPr lang="en-US" dirty="0"/>
              <a:t>Success is also determined by the ability to achieve </a:t>
            </a:r>
            <a:r>
              <a:rPr lang="en-US" i="1" dirty="0">
                <a:solidFill>
                  <a:srgbClr val="0070C0"/>
                </a:solidFill>
              </a:rPr>
              <a:t>cooperative networks</a:t>
            </a:r>
            <a:r>
              <a:rPr lang="en-US" dirty="0"/>
              <a:t>. Cooperative networks imply cooperation among stakeholders, authorities and inhabitants which will not only ensure synergies between and within destinations, but also the sharing of common knowledge and expertise </a:t>
            </a:r>
          </a:p>
          <a:p>
            <a:pPr marL="624078" indent="-514350">
              <a:buFont typeface="+mj-lt"/>
              <a:buAutoNum type="arabicPeriod" startAt="6"/>
            </a:pPr>
            <a:r>
              <a:rPr lang="en-US" dirty="0"/>
              <a:t>It is important to </a:t>
            </a:r>
            <a:r>
              <a:rPr lang="en-US" i="1" dirty="0">
                <a:solidFill>
                  <a:srgbClr val="0070C0"/>
                </a:solidFill>
              </a:rPr>
              <a:t>interlink locations </a:t>
            </a:r>
            <a:r>
              <a:rPr lang="en-US" dirty="0"/>
              <a:t>with other tourism route thereby providing for and improving the tourist experience Gunn (1988), Hallo and Manning (2009) 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0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 startAt="9"/>
            </a:pPr>
            <a:r>
              <a:rPr lang="en-US" dirty="0"/>
              <a:t>The success of any tourism route is dependent on obtaining the </a:t>
            </a:r>
            <a:r>
              <a:rPr lang="en-US" i="1" dirty="0">
                <a:solidFill>
                  <a:srgbClr val="0070C0"/>
                </a:solidFill>
              </a:rPr>
              <a:t>support of government and private sector</a:t>
            </a:r>
            <a:r>
              <a:rPr lang="en-US" dirty="0"/>
              <a:t> (</a:t>
            </a:r>
            <a:r>
              <a:rPr lang="en-US" dirty="0" err="1"/>
              <a:t>Lourens</a:t>
            </a:r>
            <a:r>
              <a:rPr lang="en-US" dirty="0"/>
              <a:t> 2007) e.g. Santiago de </a:t>
            </a:r>
            <a:r>
              <a:rPr lang="en-US" dirty="0" err="1"/>
              <a:t>Compostela</a:t>
            </a:r>
            <a:endParaRPr lang="en-US" dirty="0"/>
          </a:p>
          <a:p>
            <a:pPr marL="624078" indent="-514350">
              <a:buFont typeface="+mj-lt"/>
              <a:buAutoNum type="arabicPeriod" startAt="9"/>
            </a:pPr>
            <a:r>
              <a:rPr lang="en-US" dirty="0"/>
              <a:t>The </a:t>
            </a:r>
            <a:r>
              <a:rPr lang="en-US" i="1" dirty="0">
                <a:solidFill>
                  <a:srgbClr val="0070C0"/>
                </a:solidFill>
              </a:rPr>
              <a:t>quality of interpretation </a:t>
            </a:r>
            <a:r>
              <a:rPr lang="en-US" dirty="0"/>
              <a:t>and the </a:t>
            </a:r>
            <a:r>
              <a:rPr lang="en-US" i="1" dirty="0">
                <a:solidFill>
                  <a:srgbClr val="0070C0"/>
                </a:solidFill>
              </a:rPr>
              <a:t>opportunity to learn </a:t>
            </a:r>
            <a:r>
              <a:rPr lang="en-US" dirty="0"/>
              <a:t>will be vital – </a:t>
            </a:r>
            <a:r>
              <a:rPr lang="en-US" dirty="0" smtClean="0"/>
              <a:t>(</a:t>
            </a:r>
            <a:r>
              <a:rPr lang="en-US" dirty="0"/>
              <a:t>Hardy 2003)</a:t>
            </a:r>
          </a:p>
          <a:p>
            <a:pPr marL="624078" indent="-514350">
              <a:buFont typeface="+mj-lt"/>
              <a:buAutoNum type="arabicPeriod" startAt="9"/>
            </a:pPr>
            <a:r>
              <a:rPr lang="en-US" dirty="0"/>
              <a:t>Finally any tourism route is only as good as the </a:t>
            </a:r>
            <a:r>
              <a:rPr lang="en-US" i="1" dirty="0">
                <a:solidFill>
                  <a:srgbClr val="0070C0"/>
                </a:solidFill>
              </a:rPr>
              <a:t>quality of its </a:t>
            </a:r>
            <a:r>
              <a:rPr lang="en-US" i="1" dirty="0" smtClean="0">
                <a:solidFill>
                  <a:srgbClr val="0070C0"/>
                </a:solidFill>
              </a:rPr>
              <a:t>ancillary service </a:t>
            </a:r>
            <a:r>
              <a:rPr lang="en-US" i="1" dirty="0">
                <a:solidFill>
                  <a:srgbClr val="0070C0"/>
                </a:solidFill>
              </a:rPr>
              <a:t>provision </a:t>
            </a:r>
            <a:r>
              <a:rPr lang="en-US" dirty="0"/>
              <a:t>(</a:t>
            </a:r>
            <a:r>
              <a:rPr lang="en-US" dirty="0" err="1"/>
              <a:t>Antonson</a:t>
            </a:r>
            <a:r>
              <a:rPr lang="en-US" dirty="0"/>
              <a:t> and Jacobsen 2014)</a:t>
            </a:r>
            <a:endParaRPr lang="en-GB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41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here are interesting times ahead for this project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will be many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6950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4401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listening</a:t>
            </a:r>
            <a:endParaRPr lang="en-GB" dirty="0"/>
          </a:p>
        </p:txBody>
      </p:sp>
      <p:pic>
        <p:nvPicPr>
          <p:cNvPr id="4" name="Content Placeholder 5" descr="fondo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212976"/>
            <a:ext cx="5004420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Macro</a:t>
            </a:r>
          </a:p>
          <a:p>
            <a:r>
              <a:rPr lang="en-US" dirty="0" smtClean="0"/>
              <a:t>Time, ability, mobility, desire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Micro</a:t>
            </a:r>
          </a:p>
          <a:p>
            <a:r>
              <a:rPr lang="en-US" dirty="0" smtClean="0"/>
              <a:t>Media (travel shows)</a:t>
            </a:r>
          </a:p>
          <a:p>
            <a:r>
              <a:rPr lang="en-US" dirty="0" smtClean="0"/>
              <a:t>Promoted by governments and NTO’s</a:t>
            </a:r>
          </a:p>
          <a:p>
            <a:r>
              <a:rPr lang="en-US" dirty="0" smtClean="0"/>
              <a:t>Revival of the Camino (pilgrimage)</a:t>
            </a:r>
          </a:p>
          <a:p>
            <a:r>
              <a:rPr lang="en-US" dirty="0" smtClean="0"/>
              <a:t>The development of tourist infrastructure – routes, hostels, passports, TO’s &amp; TA’s</a:t>
            </a:r>
          </a:p>
          <a:p>
            <a:r>
              <a:rPr lang="en-US" dirty="0" smtClean="0"/>
              <a:t>The cult of celebrity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the growth in Spiritual Tourism?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3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There are many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Religion as a commodity</a:t>
            </a:r>
          </a:p>
          <a:p>
            <a:r>
              <a:rPr lang="en-US" dirty="0" smtClean="0"/>
              <a:t>The impacts of tourists on religious/spiritual sites (environmental &amp; social)</a:t>
            </a:r>
          </a:p>
          <a:p>
            <a:r>
              <a:rPr lang="en-US" dirty="0" smtClean="0"/>
              <a:t>Visitor management issues: Policing; Health and safety; provision of tourist infrastructure</a:t>
            </a:r>
          </a:p>
          <a:p>
            <a:r>
              <a:rPr lang="en-US" dirty="0" smtClean="0"/>
              <a:t>Authenticity</a:t>
            </a:r>
          </a:p>
          <a:p>
            <a:r>
              <a:rPr lang="en-US" dirty="0" smtClean="0"/>
              <a:t>Religion and politics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in Spiritual Tourism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55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oneheng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445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645</TotalTime>
  <Words>2017</Words>
  <Application>Microsoft Office PowerPoint</Application>
  <PresentationFormat>On-screen Show (4:3)</PresentationFormat>
  <Paragraphs>279</Paragraphs>
  <Slides>67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Concourse</vt:lpstr>
      <vt:lpstr>Special Interest Tourism Spiritual Tourism</vt:lpstr>
      <vt:lpstr>Aims</vt:lpstr>
      <vt:lpstr>Spiritual Tourism</vt:lpstr>
      <vt:lpstr>Slide 4</vt:lpstr>
      <vt:lpstr>How significant is Spiritual Tourism?</vt:lpstr>
      <vt:lpstr>Slide 6</vt:lpstr>
      <vt:lpstr>Why the growth in Spiritual Tourism?</vt:lpstr>
      <vt:lpstr>Issues in Spiritual Tourism</vt:lpstr>
      <vt:lpstr>Slide 9</vt:lpstr>
      <vt:lpstr>The Grail Project</vt:lpstr>
      <vt:lpstr>Slide 11</vt:lpstr>
      <vt:lpstr>Slide 12</vt:lpstr>
      <vt:lpstr>Slide 13</vt:lpstr>
      <vt:lpstr>The Project Team</vt:lpstr>
      <vt:lpstr>Slide 15</vt:lpstr>
      <vt:lpstr>What is a Grail?</vt:lpstr>
      <vt:lpstr>Slide 17</vt:lpstr>
      <vt:lpstr>Where did it obtain its ‘holy’ origins?</vt:lpstr>
      <vt:lpstr>Slide 19</vt:lpstr>
      <vt:lpstr>Slide 20</vt:lpstr>
      <vt:lpstr>Slide 21</vt:lpstr>
      <vt:lpstr>Slide 22</vt:lpstr>
      <vt:lpstr>Slide 23</vt:lpstr>
      <vt:lpstr>A Simple Story?</vt:lpstr>
      <vt:lpstr>Slide 25</vt:lpstr>
      <vt:lpstr>Slide 26</vt:lpstr>
      <vt:lpstr>Slide 27</vt:lpstr>
      <vt:lpstr>Slide 28</vt:lpstr>
      <vt:lpstr>Slide 29</vt:lpstr>
      <vt:lpstr>The Background to the Project</vt:lpstr>
      <vt:lpstr>Slide 31</vt:lpstr>
      <vt:lpstr>Slide 32</vt:lpstr>
      <vt:lpstr>Developing a Holy Grail Route</vt:lpstr>
      <vt:lpstr>Grail Methodology</vt:lpstr>
      <vt:lpstr>Slide 35</vt:lpstr>
      <vt:lpstr>What is a Tourism Route?</vt:lpstr>
      <vt:lpstr>Slide 37</vt:lpstr>
      <vt:lpstr>The Cascade Way</vt:lpstr>
      <vt:lpstr>Via Francigena Pilgrim Route</vt:lpstr>
      <vt:lpstr>St Cuthbert’s Way</vt:lpstr>
      <vt:lpstr>Slide 41</vt:lpstr>
      <vt:lpstr>  The Benefits of Tourism Routes </vt:lpstr>
      <vt:lpstr>The Holy Grail Route</vt:lpstr>
      <vt:lpstr>Launched (Jaca November 2016)</vt:lpstr>
      <vt:lpstr>Slide 45</vt:lpstr>
      <vt:lpstr>Great Britain</vt:lpstr>
      <vt:lpstr>Slide 47</vt:lpstr>
      <vt:lpstr>Slide 48</vt:lpstr>
      <vt:lpstr>Bulgaria</vt:lpstr>
      <vt:lpstr>Greece</vt:lpstr>
      <vt:lpstr>Malta</vt:lpstr>
      <vt:lpstr>Spain</vt:lpstr>
      <vt:lpstr>Slide 53</vt:lpstr>
      <vt:lpstr>We have a website</vt:lpstr>
      <vt:lpstr>We have identified a number of possible itineraries</vt:lpstr>
      <vt:lpstr>Doune Castle – Rosslyn Chapel by bus and rail</vt:lpstr>
      <vt:lpstr>Bringing the route to the market place</vt:lpstr>
      <vt:lpstr>Slide 58</vt:lpstr>
      <vt:lpstr>We are we now trying to do?</vt:lpstr>
      <vt:lpstr>Slide 60</vt:lpstr>
      <vt:lpstr>There have been problems</vt:lpstr>
      <vt:lpstr>Slide 62</vt:lpstr>
      <vt:lpstr>Slide 63</vt:lpstr>
      <vt:lpstr>Slide 64</vt:lpstr>
      <vt:lpstr>Slide 65</vt:lpstr>
      <vt:lpstr>There will be many more</vt:lpstr>
      <vt:lpstr>Thank you for listening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Travel Market – Tourism Futures</dc:title>
  <dc:creator> </dc:creator>
  <cp:lastModifiedBy> </cp:lastModifiedBy>
  <cp:revision>70</cp:revision>
  <dcterms:created xsi:type="dcterms:W3CDTF">2015-09-29T08:08:52Z</dcterms:created>
  <dcterms:modified xsi:type="dcterms:W3CDTF">2018-04-22T12:52:43Z</dcterms:modified>
</cp:coreProperties>
</file>