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95" r:id="rId5"/>
    <p:sldId id="305" r:id="rId6"/>
    <p:sldId id="306" r:id="rId7"/>
    <p:sldId id="301" r:id="rId8"/>
    <p:sldId id="307" r:id="rId9"/>
    <p:sldId id="296" r:id="rId10"/>
    <p:sldId id="302" r:id="rId11"/>
    <p:sldId id="303" r:id="rId12"/>
    <p:sldId id="311" r:id="rId13"/>
    <p:sldId id="312" r:id="rId14"/>
    <p:sldId id="313" r:id="rId15"/>
    <p:sldId id="314" r:id="rId16"/>
    <p:sldId id="316" r:id="rId17"/>
    <p:sldId id="315" r:id="rId18"/>
    <p:sldId id="304" r:id="rId19"/>
    <p:sldId id="317" r:id="rId20"/>
    <p:sldId id="318" r:id="rId21"/>
    <p:sldId id="319" r:id="rId22"/>
    <p:sldId id="297" r:id="rId23"/>
    <p:sldId id="320" r:id="rId24"/>
    <p:sldId id="321" r:id="rId25"/>
    <p:sldId id="322" r:id="rId26"/>
    <p:sldId id="323" r:id="rId27"/>
    <p:sldId id="298" r:id="rId28"/>
    <p:sldId id="324" r:id="rId29"/>
    <p:sldId id="327" r:id="rId30"/>
    <p:sldId id="325" r:id="rId31"/>
    <p:sldId id="326" r:id="rId32"/>
    <p:sldId id="308" r:id="rId33"/>
    <p:sldId id="328" r:id="rId34"/>
    <p:sldId id="329" r:id="rId35"/>
    <p:sldId id="332" r:id="rId36"/>
    <p:sldId id="330" r:id="rId37"/>
    <p:sldId id="335" r:id="rId38"/>
    <p:sldId id="336" r:id="rId39"/>
    <p:sldId id="337" r:id="rId40"/>
    <p:sldId id="331" r:id="rId41"/>
    <p:sldId id="309" r:id="rId42"/>
    <p:sldId id="338" r:id="rId43"/>
    <p:sldId id="342" r:id="rId44"/>
    <p:sldId id="343" r:id="rId45"/>
    <p:sldId id="344" r:id="rId46"/>
    <p:sldId id="345" r:id="rId47"/>
    <p:sldId id="348" r:id="rId48"/>
    <p:sldId id="349" r:id="rId49"/>
    <p:sldId id="346" r:id="rId50"/>
    <p:sldId id="347" r:id="rId51"/>
    <p:sldId id="350" r:id="rId52"/>
    <p:sldId id="351" r:id="rId53"/>
    <p:sldId id="333" r:id="rId54"/>
    <p:sldId id="339" r:id="rId55"/>
    <p:sldId id="340" r:id="rId56"/>
    <p:sldId id="334" r:id="rId57"/>
    <p:sldId id="34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BF9FE3-9BAA-4372-ABFA-583B82AA1A0E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AD2ED8-9D6D-4F50-83D6-14ECBFF357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F9FE3-9BAA-4372-ABFA-583B82AA1A0E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D2ED8-9D6D-4F50-83D6-14ECBFF357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F9FE3-9BAA-4372-ABFA-583B82AA1A0E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D2ED8-9D6D-4F50-83D6-14ECBFF357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F9FE3-9BAA-4372-ABFA-583B82AA1A0E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D2ED8-9D6D-4F50-83D6-14ECBFF3570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F9FE3-9BAA-4372-ABFA-583B82AA1A0E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D2ED8-9D6D-4F50-83D6-14ECBFF3570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F9FE3-9BAA-4372-ABFA-583B82AA1A0E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D2ED8-9D6D-4F50-83D6-14ECBFF3570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F9FE3-9BAA-4372-ABFA-583B82AA1A0E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D2ED8-9D6D-4F50-83D6-14ECBFF357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F9FE3-9BAA-4372-ABFA-583B82AA1A0E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D2ED8-9D6D-4F50-83D6-14ECBFF3570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BF9FE3-9BAA-4372-ABFA-583B82AA1A0E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D2ED8-9D6D-4F50-83D6-14ECBFF357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BBF9FE3-9BAA-4372-ABFA-583B82AA1A0E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AD2ED8-9D6D-4F50-83D6-14ECBFF357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BF9FE3-9BAA-4372-ABFA-583B82AA1A0E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AD2ED8-9D6D-4F50-83D6-14ECBFF3570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BF9FE3-9BAA-4372-ABFA-583B82AA1A0E}" type="datetimeFigureOut">
              <a:rPr lang="en-GB" smtClean="0"/>
              <a:pPr/>
              <a:t>09/04/2015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0AD2ED8-9D6D-4F50-83D6-14ECBFF3570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7.xml.rels><?xml version="1.0" encoding="UTF-8" standalone="yes"?>
<Relationships xmlns="http://schemas.openxmlformats.org/package/2006/relationships"><Relationship Id="rId638" Type="http://schemas.microsoft.com/office/2007/relationships/hdphoto" Target="NUL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vitico@unizar.es" TargetMode="External"/><Relationship Id="rId2" Type="http://schemas.openxmlformats.org/officeDocument/2006/relationships/hyperlink" Target="mailto:paul.fidgeon@uwl.ac.u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Challenges &amp; Opportunities</a:t>
            </a:r>
          </a:p>
          <a:p>
            <a:endParaRPr lang="en-GB" sz="3200" dirty="0"/>
          </a:p>
          <a:p>
            <a:pPr>
              <a:buNone/>
            </a:pPr>
            <a:endParaRPr lang="en-GB" sz="3200" dirty="0"/>
          </a:p>
        </p:txBody>
      </p:sp>
      <p:pic>
        <p:nvPicPr>
          <p:cNvPr id="6" name="Content Placeholder 5" descr="fondo-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708920"/>
            <a:ext cx="3924300" cy="27717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Creating a Spiritual Tourism Route</a:t>
            </a:r>
            <a:endParaRPr lang="en-GB" dirty="0"/>
          </a:p>
        </p:txBody>
      </p:sp>
      <p:pic>
        <p:nvPicPr>
          <p:cNvPr id="7" name="Picture 6" descr="gla100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36912"/>
            <a:ext cx="3816424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ent AgiaMari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848872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en-GB" sz="3200" b="1" i="1" dirty="0" smtClean="0">
                <a:solidFill>
                  <a:srgbClr val="0070C0"/>
                </a:solidFill>
              </a:rPr>
              <a:t>There are different schools of thought as to where the Grail legend began 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7030A0"/>
                </a:solidFill>
              </a:rPr>
              <a:t>First Challenge</a:t>
            </a:r>
            <a:r>
              <a:rPr lang="en-GB" dirty="0" smtClean="0"/>
              <a:t>)</a:t>
            </a:r>
          </a:p>
          <a:p>
            <a:pPr marL="624078" indent="-514350">
              <a:buAutoNum type="arabicPeriod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simple story?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u="sng" dirty="0" smtClean="0">
                <a:solidFill>
                  <a:schemeClr val="accent1">
                    <a:lumMod val="50000"/>
                  </a:schemeClr>
                </a:solidFill>
              </a:rPr>
              <a:t>School 1</a:t>
            </a:r>
            <a:r>
              <a:rPr lang="en-GB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Loomis, Nutt, and Weston</a:t>
            </a:r>
            <a:r>
              <a:rPr lang="en-GB" dirty="0" smtClean="0"/>
              <a:t> (1992) holds that it derived from early Celtic myth and folklore. </a:t>
            </a:r>
          </a:p>
          <a:p>
            <a:r>
              <a:rPr lang="en-GB" dirty="0" smtClean="0"/>
              <a:t>All parallel links between </a:t>
            </a:r>
            <a:r>
              <a:rPr lang="en-GB" i="1" dirty="0" smtClean="0">
                <a:solidFill>
                  <a:srgbClr val="002060"/>
                </a:solidFill>
              </a:rPr>
              <a:t>Welsh &amp; Irish </a:t>
            </a:r>
            <a:r>
              <a:rPr lang="en-GB" dirty="0" smtClean="0"/>
              <a:t>medieval literature and the Grail ‘romances’ or poems.</a:t>
            </a:r>
          </a:p>
          <a:p>
            <a:r>
              <a:rPr lang="en-GB" dirty="0" smtClean="0"/>
              <a:t>These include similarities between the </a:t>
            </a:r>
            <a:r>
              <a:rPr lang="en-GB" dirty="0" err="1" smtClean="0">
                <a:solidFill>
                  <a:srgbClr val="002060"/>
                </a:solidFill>
              </a:rPr>
              <a:t>Mabinogion's</a:t>
            </a:r>
            <a:r>
              <a:rPr lang="en-GB" dirty="0" smtClean="0"/>
              <a:t> Bran the Blessed and Bran's life-restoring cauldron and Arthurian legend and the grail of the Fisher King. </a:t>
            </a:r>
          </a:p>
          <a:p>
            <a:r>
              <a:rPr lang="en-GB" dirty="0" smtClean="0"/>
              <a:t>Other legends feature </a:t>
            </a:r>
            <a:r>
              <a:rPr lang="en-GB" dirty="0" smtClean="0">
                <a:solidFill>
                  <a:srgbClr val="002060"/>
                </a:solidFill>
              </a:rPr>
              <a:t>magical platters or dishes </a:t>
            </a:r>
            <a:r>
              <a:rPr lang="en-GB" dirty="0" smtClean="0"/>
              <a:t>that symbolize </a:t>
            </a:r>
            <a:r>
              <a:rPr lang="en-GB" dirty="0" smtClean="0">
                <a:solidFill>
                  <a:srgbClr val="002060"/>
                </a:solidFill>
              </a:rPr>
              <a:t>otherworldly power</a:t>
            </a:r>
            <a:r>
              <a:rPr lang="en-GB" dirty="0" smtClean="0"/>
              <a:t>. </a:t>
            </a:r>
          </a:p>
          <a:p>
            <a:r>
              <a:rPr lang="en-GB" dirty="0" smtClean="0"/>
              <a:t>These items generate great </a:t>
            </a:r>
            <a:r>
              <a:rPr lang="en-GB" dirty="0" smtClean="0">
                <a:solidFill>
                  <a:srgbClr val="002060"/>
                </a:solidFill>
              </a:rPr>
              <a:t>knowledge and wisdom </a:t>
            </a:r>
            <a:r>
              <a:rPr lang="en-GB" dirty="0" smtClean="0"/>
              <a:t>(referred to in The Cauldron of </a:t>
            </a:r>
            <a:r>
              <a:rPr lang="en-GB" dirty="0" err="1" smtClean="0"/>
              <a:t>Ceridwen</a:t>
            </a:r>
            <a:r>
              <a:rPr lang="en-GB" dirty="0" smtClean="0"/>
              <a:t> by Taliesin) and a </a:t>
            </a:r>
            <a:r>
              <a:rPr lang="en-GB" dirty="0" smtClean="0">
                <a:solidFill>
                  <a:srgbClr val="002060"/>
                </a:solidFill>
              </a:rPr>
              <a:t>never-ending supply of food </a:t>
            </a:r>
            <a:r>
              <a:rPr lang="en-GB" dirty="0" smtClean="0"/>
              <a:t>(The Horn of </a:t>
            </a:r>
            <a:r>
              <a:rPr lang="en-GB" dirty="0" err="1" smtClean="0"/>
              <a:t>Brân</a:t>
            </a:r>
            <a:r>
              <a:rPr lang="en-GB" dirty="0" smtClean="0"/>
              <a:t> </a:t>
            </a:r>
            <a:r>
              <a:rPr lang="en-GB" dirty="0" err="1" smtClean="0"/>
              <a:t>Galed</a:t>
            </a:r>
            <a:r>
              <a:rPr lang="en-GB" dirty="0" smtClean="0"/>
              <a:t>) 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u="sng" dirty="0" smtClean="0">
                <a:solidFill>
                  <a:schemeClr val="accent1">
                    <a:lumMod val="50000"/>
                  </a:schemeClr>
                </a:solidFill>
              </a:rPr>
              <a:t>School 2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Goering and </a:t>
            </a:r>
            <a:r>
              <a:rPr lang="en-GB" dirty="0" err="1" smtClean="0">
                <a:solidFill>
                  <a:srgbClr val="C00000"/>
                </a:solidFill>
              </a:rPr>
              <a:t>Rynor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smtClean="0"/>
              <a:t>(2005) have identified sources for Grail imagery in </a:t>
            </a:r>
            <a:r>
              <a:rPr lang="en-GB" dirty="0" smtClean="0">
                <a:solidFill>
                  <a:srgbClr val="002060"/>
                </a:solidFill>
              </a:rPr>
              <a:t>12th-century wall paintings </a:t>
            </a:r>
            <a:r>
              <a:rPr lang="en-GB" dirty="0" smtClean="0"/>
              <a:t>from churches in the Pyrenees (now mostly removed to the </a:t>
            </a:r>
            <a:r>
              <a:rPr lang="en-GB" dirty="0" err="1" smtClean="0"/>
              <a:t>Museu</a:t>
            </a:r>
            <a:r>
              <a:rPr lang="en-GB" dirty="0" smtClean="0"/>
              <a:t> </a:t>
            </a:r>
            <a:r>
              <a:rPr lang="en-GB" dirty="0" err="1" smtClean="0"/>
              <a:t>Nacional</a:t>
            </a:r>
            <a:r>
              <a:rPr lang="en-GB" dirty="0" smtClean="0"/>
              <a:t> </a:t>
            </a:r>
            <a:r>
              <a:rPr lang="en-GB" dirty="0" err="1" smtClean="0"/>
              <a:t>d'Art</a:t>
            </a:r>
            <a:r>
              <a:rPr lang="en-GB" dirty="0" smtClean="0"/>
              <a:t> de </a:t>
            </a:r>
            <a:r>
              <a:rPr lang="en-GB" dirty="0" err="1" smtClean="0"/>
              <a:t>Catalunya</a:t>
            </a:r>
            <a:r>
              <a:rPr lang="en-GB" dirty="0" smtClean="0"/>
              <a:t>, Barcelona), </a:t>
            </a:r>
          </a:p>
          <a:p>
            <a:r>
              <a:rPr lang="en-GB" dirty="0" smtClean="0"/>
              <a:t>These present unique iconic images of the </a:t>
            </a:r>
            <a:r>
              <a:rPr lang="en-GB" dirty="0" smtClean="0">
                <a:solidFill>
                  <a:srgbClr val="002060"/>
                </a:solidFill>
              </a:rPr>
              <a:t>Virgin Mary holding a bowl that radiates tongues of fire</a:t>
            </a:r>
            <a:r>
              <a:rPr lang="en-GB" dirty="0" smtClean="0"/>
              <a:t>, images that predate the first literary account by Chretien de Troyes. </a:t>
            </a:r>
          </a:p>
          <a:p>
            <a:r>
              <a:rPr lang="en-GB" dirty="0" smtClean="0"/>
              <a:t>Goering argues that they were the </a:t>
            </a:r>
            <a:r>
              <a:rPr lang="en-GB" dirty="0" smtClean="0">
                <a:solidFill>
                  <a:srgbClr val="002060"/>
                </a:solidFill>
              </a:rPr>
              <a:t>original inspiration</a:t>
            </a:r>
            <a:r>
              <a:rPr lang="en-GB" dirty="0" smtClean="0"/>
              <a:t> for the grail legend.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</a:rPr>
              <a:t>School 3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Barber </a:t>
            </a:r>
            <a:r>
              <a:rPr lang="en-GB" dirty="0" smtClean="0"/>
              <a:t>(2004) holds that the earliest stories that cast the Grail in a Christian light were meant to promote the </a:t>
            </a:r>
            <a:r>
              <a:rPr lang="en-GB" dirty="0" smtClean="0">
                <a:solidFill>
                  <a:srgbClr val="002060"/>
                </a:solidFill>
              </a:rPr>
              <a:t>Roman Catholic sacrament of the Holy Communion </a:t>
            </a:r>
          </a:p>
          <a:p>
            <a:r>
              <a:rPr lang="en-GB" dirty="0" smtClean="0"/>
              <a:t>Holy Communion was </a:t>
            </a:r>
            <a:r>
              <a:rPr lang="en-GB" dirty="0" smtClean="0">
                <a:solidFill>
                  <a:srgbClr val="002060"/>
                </a:solidFill>
              </a:rPr>
              <a:t>first alluded </a:t>
            </a:r>
            <a:r>
              <a:rPr lang="en-GB" dirty="0" smtClean="0"/>
              <a:t>to in the Christian Bible and defined by theologians in the first centuries A.D., around the time of the appearance of the first Christianized Grail literature</a:t>
            </a:r>
          </a:p>
          <a:p>
            <a:r>
              <a:rPr lang="en-GB" dirty="0" smtClean="0"/>
              <a:t>The Roman Catholic church was beginning to </a:t>
            </a:r>
            <a:r>
              <a:rPr lang="en-GB" dirty="0" smtClean="0">
                <a:solidFill>
                  <a:srgbClr val="002060"/>
                </a:solidFill>
              </a:rPr>
              <a:t>add more ceremony and mysticism around this particular sacrament</a:t>
            </a:r>
            <a:r>
              <a:rPr lang="en-GB" dirty="0" smtClean="0"/>
              <a:t>. Thus, the first Grail stories may have been celebrations of a renewal in this traditional sacrament</a:t>
            </a:r>
          </a:p>
          <a:p>
            <a:pPr>
              <a:buNone/>
            </a:pPr>
            <a:endParaRPr lang="en-GB" dirty="0" smtClean="0"/>
          </a:p>
          <a:p>
            <a:r>
              <a:rPr lang="en-GB" i="1" dirty="0" smtClean="0"/>
              <a:t>This theory has some backing by the fact that grail legends are almost entirely a phenomenon of the Western church</a:t>
            </a:r>
            <a:endParaRPr lang="en-GB" i="1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u="sng" dirty="0" smtClean="0">
                <a:solidFill>
                  <a:schemeClr val="accent1">
                    <a:lumMod val="75000"/>
                  </a:schemeClr>
                </a:solidFill>
              </a:rPr>
              <a:t>School 4</a:t>
            </a:r>
            <a:r>
              <a:rPr lang="en-GB" dirty="0" smtClean="0"/>
              <a:t>:</a:t>
            </a:r>
          </a:p>
          <a:p>
            <a:r>
              <a:rPr lang="en-GB" dirty="0" smtClean="0"/>
              <a:t>The legend of </a:t>
            </a:r>
            <a:r>
              <a:rPr lang="en-GB" dirty="0" smtClean="0">
                <a:solidFill>
                  <a:srgbClr val="002060"/>
                </a:solidFill>
              </a:rPr>
              <a:t>St Laurence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C00000"/>
                </a:solidFill>
              </a:rPr>
              <a:t>Bennett</a:t>
            </a:r>
            <a:r>
              <a:rPr lang="en-GB" dirty="0" smtClean="0"/>
              <a:t> 2014)</a:t>
            </a:r>
          </a:p>
          <a:p>
            <a:r>
              <a:rPr lang="en-GB" dirty="0" smtClean="0"/>
              <a:t>This postulates that the Grail is taken by </a:t>
            </a:r>
            <a:r>
              <a:rPr lang="en-GB" dirty="0" smtClean="0">
                <a:solidFill>
                  <a:srgbClr val="002060"/>
                </a:solidFill>
              </a:rPr>
              <a:t>St Peter to Rome </a:t>
            </a:r>
            <a:r>
              <a:rPr lang="en-GB" dirty="0" smtClean="0"/>
              <a:t>in the 1st century, and then to </a:t>
            </a:r>
            <a:r>
              <a:rPr lang="en-GB" dirty="0" err="1" smtClean="0">
                <a:solidFill>
                  <a:srgbClr val="002060"/>
                </a:solidFill>
              </a:rPr>
              <a:t>Huesca</a:t>
            </a:r>
            <a:r>
              <a:rPr lang="en-GB" dirty="0" smtClean="0"/>
              <a:t> in Spain by Saint Laurence in the 3rd century.</a:t>
            </a:r>
          </a:p>
          <a:p>
            <a:r>
              <a:rPr lang="en-GB" dirty="0" smtClean="0"/>
              <a:t> According to legend, the monastery of </a:t>
            </a:r>
            <a:r>
              <a:rPr lang="en-GB" dirty="0" smtClean="0">
                <a:solidFill>
                  <a:srgbClr val="002060"/>
                </a:solidFill>
              </a:rPr>
              <a:t>San Juan de la </a:t>
            </a:r>
            <a:r>
              <a:rPr lang="en-GB" dirty="0" err="1" smtClean="0">
                <a:solidFill>
                  <a:srgbClr val="002060"/>
                </a:solidFill>
              </a:rPr>
              <a:t>Peña</a:t>
            </a:r>
            <a:r>
              <a:rPr lang="en-GB" dirty="0" smtClean="0"/>
              <a:t>, protected the chalice from the Islamic invaders of the Iberian Peninsula.</a:t>
            </a:r>
          </a:p>
          <a:p>
            <a:r>
              <a:rPr lang="en-GB" dirty="0" smtClean="0"/>
              <a:t> It was given to </a:t>
            </a:r>
            <a:r>
              <a:rPr lang="en-GB" dirty="0" smtClean="0">
                <a:solidFill>
                  <a:srgbClr val="002060"/>
                </a:solidFill>
              </a:rPr>
              <a:t>King Martin I of Aragon </a:t>
            </a:r>
            <a:r>
              <a:rPr lang="en-GB" dirty="0" smtClean="0"/>
              <a:t>in 1399 in exchange for a gold cup. </a:t>
            </a:r>
          </a:p>
          <a:p>
            <a:r>
              <a:rPr lang="en-GB" dirty="0" smtClean="0"/>
              <a:t>Eventually it found its way into the </a:t>
            </a:r>
            <a:r>
              <a:rPr lang="en-GB" dirty="0" smtClean="0">
                <a:solidFill>
                  <a:srgbClr val="002060"/>
                </a:solidFill>
              </a:rPr>
              <a:t>Cathedral in Valencia</a:t>
            </a:r>
          </a:p>
          <a:p>
            <a:r>
              <a:rPr lang="en-GB" dirty="0" smtClean="0"/>
              <a:t>This remains the </a:t>
            </a:r>
            <a:r>
              <a:rPr lang="en-GB" dirty="0" smtClean="0">
                <a:solidFill>
                  <a:srgbClr val="002060"/>
                </a:solidFill>
              </a:rPr>
              <a:t>Official Papal Chalice </a:t>
            </a:r>
            <a:r>
              <a:rPr lang="en-GB" dirty="0" smtClean="0"/>
              <a:t>sanctioned most recently by most recently by Pope Benedict XVI on July 9, 2006 to celebrate mass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15" descr="C:\Users\Angél\Downloads\IMG_1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20688"/>
            <a:ext cx="7704856" cy="453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Most British scholars today accept that both </a:t>
            </a:r>
            <a:r>
              <a:rPr lang="en-GB" dirty="0" smtClean="0">
                <a:solidFill>
                  <a:srgbClr val="C00000"/>
                </a:solidFill>
              </a:rPr>
              <a:t>Christian and Celtic traditions </a:t>
            </a:r>
            <a:r>
              <a:rPr lang="en-GB" dirty="0" smtClean="0">
                <a:solidFill>
                  <a:srgbClr val="002060"/>
                </a:solidFill>
              </a:rPr>
              <a:t>contributed to the legend's development </a:t>
            </a:r>
            <a:r>
              <a:rPr lang="en-GB" dirty="0" smtClean="0"/>
              <a:t>(Loomis 1992, Wood 2013, Hunt 2014).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>
                <a:solidFill>
                  <a:srgbClr val="002060"/>
                </a:solidFill>
              </a:rPr>
              <a:t>The general view is that the </a:t>
            </a:r>
            <a:r>
              <a:rPr lang="en-GB" dirty="0" smtClean="0">
                <a:solidFill>
                  <a:srgbClr val="C00000"/>
                </a:solidFill>
              </a:rPr>
              <a:t>central theme of the Grail is Christian</a:t>
            </a:r>
            <a:r>
              <a:rPr lang="en-GB" dirty="0" smtClean="0">
                <a:solidFill>
                  <a:srgbClr val="002060"/>
                </a:solidFill>
              </a:rPr>
              <a:t>, even when not explicitly religious, but that much of the </a:t>
            </a:r>
            <a:r>
              <a:rPr lang="en-GB" dirty="0" smtClean="0">
                <a:solidFill>
                  <a:srgbClr val="C00000"/>
                </a:solidFill>
              </a:rPr>
              <a:t>setting and imagery </a:t>
            </a:r>
            <a:r>
              <a:rPr lang="en-GB" dirty="0" smtClean="0">
                <a:solidFill>
                  <a:srgbClr val="002060"/>
                </a:solidFill>
              </a:rPr>
              <a:t>of the early romances is drawn from Celtic material.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2. </a:t>
            </a:r>
            <a:r>
              <a:rPr lang="en-GB" sz="3200" b="1" i="1" dirty="0" smtClean="0">
                <a:solidFill>
                  <a:srgbClr val="0070C0"/>
                </a:solidFill>
              </a:rPr>
              <a:t>There are also different contenders for the title of the Holy Grail  </a:t>
            </a:r>
          </a:p>
          <a:p>
            <a:pPr>
              <a:buNone/>
            </a:pPr>
            <a:r>
              <a:rPr lang="en-GB" sz="3200" b="1" i="1" dirty="0" smtClean="0">
                <a:solidFill>
                  <a:srgbClr val="0070C0"/>
                </a:solidFill>
              </a:rPr>
              <a:t>  </a:t>
            </a:r>
            <a:r>
              <a:rPr lang="en-GB" dirty="0" smtClean="0"/>
              <a:t>(</a:t>
            </a:r>
            <a:r>
              <a:rPr lang="en-GB" dirty="0" smtClean="0">
                <a:solidFill>
                  <a:srgbClr val="7030A0"/>
                </a:solidFill>
              </a:rPr>
              <a:t>Challenge 2</a:t>
            </a:r>
            <a:r>
              <a:rPr lang="en-GB" dirty="0" smtClean="0"/>
              <a:t>)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Ownership has been attributed to </a:t>
            </a:r>
            <a:r>
              <a:rPr lang="en-GB" dirty="0" smtClean="0">
                <a:solidFill>
                  <a:srgbClr val="C00000"/>
                </a:solidFill>
              </a:rPr>
              <a:t>various groups </a:t>
            </a:r>
            <a:r>
              <a:rPr lang="en-GB" dirty="0" smtClean="0"/>
              <a:t>including medieval Kings, religious orders, the Roman Catholic Church and private individuals</a:t>
            </a:r>
          </a:p>
          <a:p>
            <a:endParaRPr lang="en-GB" dirty="0" smtClean="0"/>
          </a:p>
          <a:p>
            <a:r>
              <a:rPr lang="en-GB" i="1" dirty="0" smtClean="0">
                <a:solidFill>
                  <a:srgbClr val="002060"/>
                </a:solidFill>
              </a:rPr>
              <a:t>These include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St Mary of Valencia Cathedral, Spain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The Emerald Chalice of Genoa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The Chalice of Dona Urraca at the Basilica of San Isidoro, Leon, Spain</a:t>
            </a:r>
          </a:p>
          <a:p>
            <a:pPr marL="624078" indent="-514350">
              <a:buFont typeface="+mj-lt"/>
              <a:buAutoNum type="arabicPeriod"/>
            </a:pPr>
            <a:endParaRPr lang="en-GB" dirty="0" smtClean="0"/>
          </a:p>
          <a:p>
            <a:pPr marL="624078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To outline the basis of a new spiritual and cultural tourism route in Europe linked to myths stories and legends associated with the   </a:t>
            </a:r>
            <a:r>
              <a:rPr lang="en-GB" i="1" dirty="0" smtClean="0">
                <a:solidFill>
                  <a:srgbClr val="FF0000"/>
                </a:solidFill>
              </a:rPr>
              <a:t>Holy Grail</a:t>
            </a:r>
            <a:endParaRPr lang="en-GB" dirty="0" smtClean="0"/>
          </a:p>
          <a:p>
            <a:r>
              <a:rPr lang="en-GB" dirty="0" smtClean="0"/>
              <a:t>To discuss some of the </a:t>
            </a:r>
            <a:r>
              <a:rPr lang="en-GB" i="1" dirty="0" smtClean="0">
                <a:solidFill>
                  <a:srgbClr val="FF0000"/>
                </a:solidFill>
              </a:rPr>
              <a:t>challenges and opportunities</a:t>
            </a:r>
            <a:r>
              <a:rPr lang="en-GB" dirty="0" smtClean="0"/>
              <a:t> associated with the initial development of the route. 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Aims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Other more ‘fanciful’ stories have the Grail:</a:t>
            </a:r>
          </a:p>
          <a:p>
            <a:endParaRPr lang="en-GB" dirty="0" smtClean="0"/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Buried</a:t>
            </a:r>
            <a:r>
              <a:rPr lang="en-GB" dirty="0" smtClean="0"/>
              <a:t> (In the Money Pit, Oak Island, Nova Scotia / Temple, Scotland / under Glastonbury Tor, England)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Propose ‘</a:t>
            </a:r>
            <a:r>
              <a:rPr lang="en-GB" dirty="0" smtClean="0">
                <a:solidFill>
                  <a:srgbClr val="002060"/>
                </a:solidFill>
              </a:rPr>
              <a:t>alternative’ Grails </a:t>
            </a:r>
            <a:r>
              <a:rPr lang="en-GB" dirty="0" smtClean="0"/>
              <a:t>e.g. Marian Chalice, </a:t>
            </a:r>
            <a:r>
              <a:rPr lang="en-GB" dirty="0" err="1" smtClean="0"/>
              <a:t>Nanteos</a:t>
            </a:r>
            <a:r>
              <a:rPr lang="en-GB" dirty="0" smtClean="0"/>
              <a:t> Healing Cup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Invent </a:t>
            </a:r>
            <a:r>
              <a:rPr lang="en-GB" dirty="0" smtClean="0">
                <a:solidFill>
                  <a:srgbClr val="002060"/>
                </a:solidFill>
              </a:rPr>
              <a:t>other Grail genres </a:t>
            </a:r>
            <a:r>
              <a:rPr lang="en-GB" dirty="0" smtClean="0"/>
              <a:t>e.g. </a:t>
            </a:r>
            <a:r>
              <a:rPr lang="en-GB" dirty="0" err="1" smtClean="0"/>
              <a:t>Baigent</a:t>
            </a:r>
            <a:r>
              <a:rPr lang="en-GB" dirty="0" smtClean="0"/>
              <a:t> &amp; Leigh (1983) Brown (2003)</a:t>
            </a:r>
          </a:p>
          <a:p>
            <a:pPr marL="624078" indent="-514350">
              <a:buFont typeface="+mj-lt"/>
              <a:buAutoNum type="arabicPeriod"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he Marian Chali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29000"/>
            <a:ext cx="31683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upload.wikimedia.org/wikipedia/commons/thumb/9/94/Mazervanda.jpg/220px-Mazervand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311467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rosslyn-chapel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27984" y="1772816"/>
            <a:ext cx="4536504" cy="2782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3200" i="1" dirty="0" smtClean="0">
                <a:solidFill>
                  <a:srgbClr val="C00000"/>
                </a:solidFill>
              </a:rPr>
              <a:t>What’s it about?</a:t>
            </a:r>
          </a:p>
          <a:p>
            <a:pPr>
              <a:buNone/>
            </a:pPr>
            <a:endParaRPr lang="en-GB" sz="3200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GB" sz="3200" i="1" dirty="0" smtClean="0">
              <a:solidFill>
                <a:srgbClr val="C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Grail Project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00287"/>
            <a:ext cx="6912768" cy="343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 </a:t>
            </a:r>
            <a:r>
              <a:rPr lang="en-GB" i="1" dirty="0" smtClean="0">
                <a:solidFill>
                  <a:srgbClr val="C00000"/>
                </a:solidFill>
              </a:rPr>
              <a:t>develop and promote </a:t>
            </a:r>
            <a:r>
              <a:rPr lang="en-GB" dirty="0" smtClean="0"/>
              <a:t>a new pan-European spiritual and cultural </a:t>
            </a:r>
            <a:r>
              <a:rPr lang="en-GB" i="1" dirty="0" smtClean="0">
                <a:solidFill>
                  <a:srgbClr val="C00000"/>
                </a:solidFill>
              </a:rPr>
              <a:t>tourism route </a:t>
            </a:r>
            <a:r>
              <a:rPr lang="en-GB" dirty="0" smtClean="0"/>
              <a:t>based on the legend of the Holy Grail</a:t>
            </a:r>
          </a:p>
          <a:p>
            <a:r>
              <a:rPr lang="en-US" dirty="0" smtClean="0"/>
              <a:t>The route endeavors to combine and number tourism </a:t>
            </a:r>
            <a:r>
              <a:rPr lang="en-US" i="1" dirty="0" smtClean="0">
                <a:solidFill>
                  <a:srgbClr val="C00000"/>
                </a:solidFill>
              </a:rPr>
              <a:t>destinations</a:t>
            </a:r>
            <a:r>
              <a:rPr lang="en-US" dirty="0" smtClean="0"/>
              <a:t> linked by an association with the Grail outlined in a set of </a:t>
            </a:r>
            <a:r>
              <a:rPr lang="en-US" i="1" dirty="0" smtClean="0">
                <a:solidFill>
                  <a:srgbClr val="C00000"/>
                </a:solidFill>
              </a:rPr>
              <a:t>stories myths and legends</a:t>
            </a:r>
            <a:r>
              <a:rPr lang="en-US" dirty="0" smtClean="0"/>
              <a:t> – many of which date back over hundreds of years. </a:t>
            </a:r>
          </a:p>
          <a:p>
            <a:r>
              <a:rPr lang="en-US" dirty="0" smtClean="0"/>
              <a:t>The project is sponsored by the EU </a:t>
            </a:r>
            <a:r>
              <a:rPr lang="en-GB" i="1" dirty="0" smtClean="0">
                <a:solidFill>
                  <a:srgbClr val="C00000"/>
                </a:solidFill>
              </a:rPr>
              <a:t>Enterprise and Industry Directorate General </a:t>
            </a:r>
            <a:r>
              <a:rPr lang="en-GB" dirty="0" smtClean="0"/>
              <a:t>(Directorate E – Service Industries)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project aims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Initial research suggested </a:t>
            </a:r>
          </a:p>
          <a:p>
            <a:r>
              <a:rPr lang="en-US" dirty="0" smtClean="0"/>
              <a:t>The possibility of creating not one, but two branches to the route: 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Arthurian Epic Holy Grail Route</a:t>
            </a:r>
            <a:r>
              <a:rPr lang="en-US" dirty="0" smtClean="0"/>
              <a:t>, from Great Britain (where the Holy Grail first went), across France to Valencia, Spain (where it is suggested the Holy Grail now resides).</a:t>
            </a:r>
            <a:endParaRPr lang="en-GB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Spiritual, Mystic/Mythic and Religious Holy Grail Route</a:t>
            </a:r>
            <a:r>
              <a:rPr lang="en-US" dirty="0" smtClean="0"/>
              <a:t>, by the sea from Bulgaria across Crete (Greece) and Malta to Valencia.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400" b="1" dirty="0" smtClean="0">
                <a:solidFill>
                  <a:srgbClr val="0070C0"/>
                </a:solidFill>
              </a:rPr>
              <a:t>Within this framework the project envisages</a:t>
            </a:r>
            <a:r>
              <a:rPr lang="en-GB" dirty="0" smtClean="0"/>
              <a:t>:</a:t>
            </a:r>
          </a:p>
          <a:p>
            <a:pPr>
              <a:buNone/>
            </a:pPr>
            <a:endParaRPr lang="en-GB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US" sz="2900" dirty="0" smtClean="0"/>
              <a:t>To identify the</a:t>
            </a:r>
            <a:r>
              <a:rPr lang="en-US" sz="2900" dirty="0" smtClean="0">
                <a:solidFill>
                  <a:srgbClr val="C00000"/>
                </a:solidFill>
              </a:rPr>
              <a:t> tourist potential </a:t>
            </a:r>
            <a:r>
              <a:rPr lang="en-US" sz="2900" dirty="0" smtClean="0"/>
              <a:t>of the Holy Grail Route. </a:t>
            </a:r>
            <a:endParaRPr lang="en-GB" sz="2900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US" sz="2900" dirty="0" smtClean="0"/>
              <a:t> Analyze and describe the main historic milestones, </a:t>
            </a:r>
            <a:r>
              <a:rPr lang="en-US" sz="2900" dirty="0" smtClean="0">
                <a:solidFill>
                  <a:srgbClr val="C00000"/>
                </a:solidFill>
              </a:rPr>
              <a:t>places, characters, enigmas </a:t>
            </a:r>
            <a:r>
              <a:rPr lang="en-US" sz="2900" dirty="0" smtClean="0"/>
              <a:t>associated with any route.</a:t>
            </a:r>
            <a:endParaRPr lang="en-GB" sz="2900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US" sz="2900" dirty="0" smtClean="0"/>
              <a:t>To design an initial/ basic </a:t>
            </a:r>
            <a:r>
              <a:rPr lang="en-US" sz="2900" dirty="0" smtClean="0">
                <a:solidFill>
                  <a:srgbClr val="C00000"/>
                </a:solidFill>
              </a:rPr>
              <a:t>Tourism Atlas </a:t>
            </a:r>
            <a:r>
              <a:rPr lang="en-US" sz="2900" dirty="0" smtClean="0"/>
              <a:t>of the route</a:t>
            </a:r>
            <a:endParaRPr lang="en-GB" sz="2900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US" sz="2900" dirty="0" smtClean="0"/>
              <a:t>Design an </a:t>
            </a:r>
            <a:r>
              <a:rPr lang="en-US" sz="2900" dirty="0" smtClean="0">
                <a:solidFill>
                  <a:srgbClr val="C00000"/>
                </a:solidFill>
              </a:rPr>
              <a:t>interactive website </a:t>
            </a:r>
            <a:r>
              <a:rPr lang="en-US" sz="2900" dirty="0" smtClean="0"/>
              <a:t>outlining the route that allows access to a range of materials designed to tell the grail story and its association with particular places.  </a:t>
            </a:r>
            <a:endParaRPr lang="en-GB" sz="2900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US" sz="2900" dirty="0" smtClean="0"/>
              <a:t>To design an identity a </a:t>
            </a:r>
            <a:r>
              <a:rPr lang="en-US" sz="2900" dirty="0" smtClean="0">
                <a:solidFill>
                  <a:srgbClr val="C00000"/>
                </a:solidFill>
              </a:rPr>
              <a:t>symbol or brand </a:t>
            </a:r>
            <a:r>
              <a:rPr lang="en-US" sz="2900" dirty="0" smtClean="0"/>
              <a:t>name for the route.</a:t>
            </a:r>
            <a:endParaRPr lang="en-GB" sz="2900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US" sz="2900" dirty="0" smtClean="0"/>
              <a:t>To organize </a:t>
            </a:r>
            <a:r>
              <a:rPr lang="en-US" sz="2900" dirty="0" smtClean="0">
                <a:solidFill>
                  <a:srgbClr val="C00000"/>
                </a:solidFill>
              </a:rPr>
              <a:t>networks and itineraries </a:t>
            </a:r>
            <a:r>
              <a:rPr lang="en-US" sz="2900" dirty="0" smtClean="0"/>
              <a:t>for anyone wishing to follow the route</a:t>
            </a:r>
            <a:endParaRPr lang="en-GB" sz="2900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US" sz="2900" dirty="0" smtClean="0"/>
              <a:t>To </a:t>
            </a:r>
            <a:r>
              <a:rPr lang="en-US" sz="2900" dirty="0" smtClean="0">
                <a:solidFill>
                  <a:srgbClr val="C00000"/>
                </a:solidFill>
              </a:rPr>
              <a:t>disseminate information </a:t>
            </a:r>
            <a:r>
              <a:rPr lang="en-US" sz="2900" dirty="0" smtClean="0"/>
              <a:t>about the route and liaise with local communities and tourism providers as to how to maximize its tourism potential</a:t>
            </a:r>
            <a:endParaRPr lang="en-GB" sz="2900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lvl="0" indent="-514350">
              <a:buFont typeface="+mj-lt"/>
              <a:buAutoNum type="arabicPeriod" startAt="8"/>
            </a:pPr>
            <a:r>
              <a:rPr lang="en-US" sz="2000" dirty="0" smtClean="0"/>
              <a:t>To plan and examine ways of </a:t>
            </a:r>
            <a:r>
              <a:rPr lang="en-US" sz="2000" dirty="0" smtClean="0">
                <a:solidFill>
                  <a:srgbClr val="C00000"/>
                </a:solidFill>
              </a:rPr>
              <a:t>signposting</a:t>
            </a:r>
            <a:r>
              <a:rPr lang="en-US" sz="2000" dirty="0" smtClean="0"/>
              <a:t> the route according to international principles.</a:t>
            </a:r>
            <a:endParaRPr lang="en-GB" sz="2000" dirty="0" smtClean="0"/>
          </a:p>
          <a:p>
            <a:pPr marL="624078" lvl="0" indent="-514350">
              <a:buFont typeface="+mj-lt"/>
              <a:buAutoNum type="arabicPeriod" startAt="8"/>
            </a:pPr>
            <a:r>
              <a:rPr lang="en-US" sz="2000" dirty="0" smtClean="0"/>
              <a:t>To create a </a:t>
            </a:r>
            <a:r>
              <a:rPr lang="en-US" sz="2000" dirty="0" smtClean="0">
                <a:solidFill>
                  <a:srgbClr val="C00000"/>
                </a:solidFill>
              </a:rPr>
              <a:t>Think Tank </a:t>
            </a:r>
            <a:r>
              <a:rPr lang="en-US" sz="2000" dirty="0" smtClean="0"/>
              <a:t>about the Route linked to the Spanish Holy Grail Association.</a:t>
            </a:r>
            <a:endParaRPr lang="en-GB" sz="2000" dirty="0" smtClean="0"/>
          </a:p>
          <a:p>
            <a:pPr marL="624078" lvl="0" indent="-514350">
              <a:buFont typeface="+mj-lt"/>
              <a:buAutoNum type="arabicPeriod" startAt="8"/>
            </a:pPr>
            <a:r>
              <a:rPr lang="en-US" sz="2000" dirty="0" smtClean="0"/>
              <a:t>To get national, European and International </a:t>
            </a:r>
            <a:r>
              <a:rPr lang="en-US" sz="2000" dirty="0" smtClean="0">
                <a:solidFill>
                  <a:srgbClr val="C00000"/>
                </a:solidFill>
              </a:rPr>
              <a:t>accreditation </a:t>
            </a:r>
            <a:r>
              <a:rPr lang="en-US" sz="2000" dirty="0" smtClean="0"/>
              <a:t>for the route.</a:t>
            </a:r>
            <a:endParaRPr lang="en-GB" sz="2000" dirty="0" smtClean="0"/>
          </a:p>
          <a:p>
            <a:pPr marL="624078" lvl="0" indent="-514350">
              <a:buFont typeface="+mj-lt"/>
              <a:buAutoNum type="arabicPeriod" startAt="8"/>
            </a:pPr>
            <a:r>
              <a:rPr lang="en-US" sz="2000" dirty="0" smtClean="0"/>
              <a:t>To organize the </a:t>
            </a:r>
            <a:r>
              <a:rPr lang="en-US" sz="2000" dirty="0" smtClean="0">
                <a:solidFill>
                  <a:srgbClr val="C00000"/>
                </a:solidFill>
              </a:rPr>
              <a:t>III Holy Grail Pilgrimage and the 2nd International Conference </a:t>
            </a:r>
            <a:r>
              <a:rPr lang="en-US" sz="2000" dirty="0" smtClean="0"/>
              <a:t>on the Grail designed to promote and to spread the knowledge about the route.</a:t>
            </a:r>
            <a:endParaRPr lang="en-GB" sz="2000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to the Project</a:t>
            </a:r>
            <a:endParaRPr lang="en-GB" dirty="0"/>
          </a:p>
        </p:txBody>
      </p:sp>
      <p:pic>
        <p:nvPicPr>
          <p:cNvPr id="4" name="6 Imagen" descr="Santo Grial Junio 2004 09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297" b="12939"/>
          <a:stretch>
            <a:fillRect/>
          </a:stretch>
        </p:blipFill>
        <p:spPr bwMode="auto">
          <a:xfrm>
            <a:off x="539553" y="1484784"/>
            <a:ext cx="8208912" cy="4392488"/>
          </a:xfrm>
          <a:prstGeom prst="rect">
            <a:avLst/>
          </a:prstGeom>
          <a:noFill/>
          <a:ln w="9525" algn="ctr">
            <a:solidFill>
              <a:srgbClr val="7F7F7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San Juan de la Pena/</a:t>
            </a:r>
            <a:r>
              <a:rPr lang="en-GB" dirty="0" err="1" smtClean="0"/>
              <a:t>Teruel</a:t>
            </a:r>
            <a:r>
              <a:rPr lang="en-GB" dirty="0" smtClean="0"/>
              <a:t> Regional Administration/Regional Government of Aragon (31</a:t>
            </a:r>
            <a:r>
              <a:rPr lang="en-GB" baseline="30000" dirty="0" smtClean="0"/>
              <a:t>st</a:t>
            </a:r>
            <a:r>
              <a:rPr lang="en-GB" dirty="0" smtClean="0"/>
              <a:t> March 2002) </a:t>
            </a:r>
            <a:r>
              <a:rPr lang="en-GB" dirty="0" smtClean="0">
                <a:solidFill>
                  <a:srgbClr val="C00000"/>
                </a:solidFill>
              </a:rPr>
              <a:t>San Juan de la Pena-Valencia Pilgrimage</a:t>
            </a:r>
          </a:p>
          <a:p>
            <a:r>
              <a:rPr lang="en-GB" dirty="0" smtClean="0"/>
              <a:t>The </a:t>
            </a:r>
            <a:r>
              <a:rPr lang="en-GB" dirty="0" smtClean="0">
                <a:solidFill>
                  <a:srgbClr val="002060"/>
                </a:solidFill>
              </a:rPr>
              <a:t>aim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2060"/>
                </a:solidFill>
              </a:rPr>
              <a:t>of the pilgrimage</a:t>
            </a:r>
          </a:p>
          <a:p>
            <a:r>
              <a:rPr lang="en-GB" dirty="0" smtClean="0"/>
              <a:t>Meetings with local &amp; regional administrations in </a:t>
            </a:r>
            <a:r>
              <a:rPr lang="en-GB" dirty="0" err="1" smtClean="0"/>
              <a:t>Jaca</a:t>
            </a:r>
            <a:r>
              <a:rPr lang="en-GB" dirty="0" smtClean="0"/>
              <a:t> &amp; Zaragoza (</a:t>
            </a:r>
            <a:r>
              <a:rPr lang="en-GB" dirty="0" smtClean="0">
                <a:solidFill>
                  <a:srgbClr val="C00000"/>
                </a:solidFill>
              </a:rPr>
              <a:t>Cultural Association ‘El Camino del Santo </a:t>
            </a:r>
            <a:r>
              <a:rPr lang="en-GB" dirty="0" err="1" smtClean="0">
                <a:solidFill>
                  <a:srgbClr val="C00000"/>
                </a:solidFill>
              </a:rPr>
              <a:t>Grial</a:t>
            </a:r>
            <a:r>
              <a:rPr lang="en-GB" dirty="0" smtClean="0"/>
              <a:t>)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Associated aims of the Camino</a:t>
            </a:r>
          </a:p>
          <a:p>
            <a:r>
              <a:rPr lang="en-GB" dirty="0" smtClean="0"/>
              <a:t>Second Official Pilgrimage (2004)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Meeting of the </a:t>
            </a:r>
            <a:r>
              <a:rPr lang="en-GB" dirty="0" smtClean="0">
                <a:solidFill>
                  <a:srgbClr val="C00000"/>
                </a:solidFill>
              </a:rPr>
              <a:t>Board of the Spanish Holy Grail Association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EU bid </a:t>
            </a:r>
            <a:r>
              <a:rPr lang="en-GB" dirty="0" smtClean="0"/>
              <a:t>featuring universities, public authorities, NGO’s and the private sector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upload.wikimedia.org/wikipedia/commons/thumb/e/ed/Galahad_grail.jpg/400px-Galahad_grai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7488832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Features </a:t>
            </a:r>
            <a:r>
              <a:rPr lang="en-GB" dirty="0" smtClean="0">
                <a:solidFill>
                  <a:srgbClr val="C00000"/>
                </a:solidFill>
              </a:rPr>
              <a:t>nine partners:</a:t>
            </a:r>
          </a:p>
          <a:p>
            <a:pPr>
              <a:buNone/>
            </a:pPr>
            <a:endParaRPr lang="en-GB" dirty="0" smtClean="0">
              <a:solidFill>
                <a:srgbClr val="C00000"/>
              </a:solidFill>
            </a:endParaRP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University of </a:t>
            </a:r>
            <a:r>
              <a:rPr lang="en-GB" dirty="0" err="1" smtClean="0">
                <a:solidFill>
                  <a:srgbClr val="002060"/>
                </a:solidFill>
              </a:rPr>
              <a:t>Zaragosa</a:t>
            </a:r>
            <a:r>
              <a:rPr lang="en-GB" dirty="0" smtClean="0">
                <a:solidFill>
                  <a:srgbClr val="002060"/>
                </a:solidFill>
              </a:rPr>
              <a:t> (Spain)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University of West London (Great Britain)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Bournemouth University (Great Britain)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Technological Educational Institute of Crete (Greece)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5 Senses (Malta)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NGO My World (Bulgaria)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D.G. </a:t>
            </a:r>
            <a:r>
              <a:rPr lang="en-GB" dirty="0" err="1" smtClean="0">
                <a:solidFill>
                  <a:srgbClr val="002060"/>
                </a:solidFill>
              </a:rPr>
              <a:t>Turismo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Gobierno</a:t>
            </a:r>
            <a:r>
              <a:rPr lang="en-GB" dirty="0" smtClean="0">
                <a:solidFill>
                  <a:srgbClr val="002060"/>
                </a:solidFill>
              </a:rPr>
              <a:t> de </a:t>
            </a:r>
            <a:r>
              <a:rPr lang="en-GB" dirty="0" err="1" smtClean="0">
                <a:solidFill>
                  <a:srgbClr val="002060"/>
                </a:solidFill>
              </a:rPr>
              <a:t>Araagon</a:t>
            </a:r>
            <a:r>
              <a:rPr lang="en-GB" dirty="0" smtClean="0">
                <a:solidFill>
                  <a:srgbClr val="002060"/>
                </a:solidFill>
              </a:rPr>
              <a:t> (Spain)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>
                <a:solidFill>
                  <a:srgbClr val="002060"/>
                </a:solidFill>
              </a:rPr>
              <a:t>Comarca </a:t>
            </a:r>
            <a:r>
              <a:rPr lang="en-GB" dirty="0" err="1" smtClean="0">
                <a:solidFill>
                  <a:srgbClr val="002060"/>
                </a:solidFill>
              </a:rPr>
              <a:t>Jacetania</a:t>
            </a:r>
            <a:r>
              <a:rPr lang="en-GB" dirty="0" smtClean="0">
                <a:solidFill>
                  <a:srgbClr val="002060"/>
                </a:solidFill>
              </a:rPr>
              <a:t> (Spain)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err="1" smtClean="0">
                <a:solidFill>
                  <a:srgbClr val="002060"/>
                </a:solidFill>
              </a:rPr>
              <a:t>Sargantana</a:t>
            </a:r>
            <a:r>
              <a:rPr lang="en-GB" dirty="0" smtClean="0">
                <a:solidFill>
                  <a:srgbClr val="002060"/>
                </a:solidFill>
              </a:rPr>
              <a:t> (Spain)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Project Team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81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704855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‘Tourism routes are tourist attractions’ (Timothy &amp; Boyd 2006)</a:t>
            </a:r>
          </a:p>
          <a:p>
            <a:r>
              <a:rPr lang="en-US" dirty="0" smtClean="0"/>
              <a:t>‘</a:t>
            </a:r>
            <a:r>
              <a:rPr lang="en-US" dirty="0" smtClean="0">
                <a:solidFill>
                  <a:srgbClr val="002060"/>
                </a:solidFill>
              </a:rPr>
              <a:t>Tourism routes brings together places and activities in a particular geographical area under a specific marketing theme</a:t>
            </a:r>
            <a:r>
              <a:rPr lang="en-US" dirty="0" smtClean="0"/>
              <a:t>’ (</a:t>
            </a:r>
            <a:r>
              <a:rPr lang="en-US" dirty="0" err="1" smtClean="0"/>
              <a:t>Lourens</a:t>
            </a:r>
            <a:r>
              <a:rPr lang="en-US" dirty="0" smtClean="0"/>
              <a:t> 2007)</a:t>
            </a:r>
          </a:p>
          <a:p>
            <a:r>
              <a:rPr lang="en-US" dirty="0" smtClean="0"/>
              <a:t>‘They tie up several attractions that would independently not have the potential to entice visitors to spend time and money” (Meyer et al. 2004) </a:t>
            </a:r>
          </a:p>
          <a:p>
            <a:r>
              <a:rPr lang="en-US" dirty="0" smtClean="0"/>
              <a:t>‘</a:t>
            </a:r>
            <a:r>
              <a:rPr lang="en-US" dirty="0" smtClean="0">
                <a:solidFill>
                  <a:srgbClr val="002060"/>
                </a:solidFill>
              </a:rPr>
              <a:t>Tourism routes connect tourism resources from smaller destinations and promote them as a common tourism destination region</a:t>
            </a:r>
            <a:r>
              <a:rPr lang="en-US" dirty="0" smtClean="0"/>
              <a:t>’ (</a:t>
            </a:r>
            <a:r>
              <a:rPr lang="en-US" dirty="0" err="1" smtClean="0"/>
              <a:t>Briedenhann</a:t>
            </a:r>
            <a:r>
              <a:rPr lang="en-US" dirty="0" smtClean="0"/>
              <a:t> and </a:t>
            </a:r>
            <a:r>
              <a:rPr lang="en-US" dirty="0" err="1" smtClean="0"/>
              <a:t>Wickens</a:t>
            </a:r>
            <a:r>
              <a:rPr lang="en-US" dirty="0" smtClean="0"/>
              <a:t> 2004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tourism route?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16024"/>
          </a:xfrm>
        </p:spPr>
        <p:txBody>
          <a:bodyPr/>
          <a:lstStyle/>
          <a:p>
            <a:r>
              <a:rPr lang="en-US" dirty="0" smtClean="0"/>
              <a:t>‘Tourism routes interlink attractions and their destinations under a certain theme’(</a:t>
            </a:r>
            <a:r>
              <a:rPr lang="en-US" dirty="0" err="1" smtClean="0"/>
              <a:t>Puczko</a:t>
            </a:r>
            <a:r>
              <a:rPr lang="en-US" dirty="0" smtClean="0"/>
              <a:t> and </a:t>
            </a:r>
            <a:r>
              <a:rPr lang="en-US" dirty="0" err="1" smtClean="0"/>
              <a:t>Ratz</a:t>
            </a:r>
            <a:r>
              <a:rPr lang="en-US" dirty="0" smtClean="0"/>
              <a:t> 2007)</a:t>
            </a:r>
          </a:p>
          <a:p>
            <a:pPr>
              <a:buNone/>
            </a:pPr>
            <a:endParaRPr lang="en-US" dirty="0" smtClean="0"/>
          </a:p>
          <a:p>
            <a:pPr algn="ctr"/>
            <a:r>
              <a:rPr lang="en-US" i="1" dirty="0" smtClean="0">
                <a:solidFill>
                  <a:srgbClr val="C00000"/>
                </a:solidFill>
              </a:rPr>
              <a:t>In this case the Holy Grail</a:t>
            </a:r>
            <a:r>
              <a:rPr lang="en-US" dirty="0" smtClean="0"/>
              <a:t> 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magen 29" descr="C:\Users\Angél\Downloads\_MG_244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7272808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>
                <a:solidFill>
                  <a:srgbClr val="C00000"/>
                </a:solidFill>
              </a:rPr>
              <a:t>Religion </a:t>
            </a:r>
            <a:r>
              <a:rPr lang="en-US" dirty="0" smtClean="0"/>
              <a:t>– linking cathedrals, churches, places of pilgrimage etc.</a:t>
            </a:r>
            <a:endParaRPr lang="en-GB" dirty="0" smtClean="0"/>
          </a:p>
          <a:p>
            <a:pPr lvl="0"/>
            <a:r>
              <a:rPr lang="en-US" dirty="0" smtClean="0">
                <a:solidFill>
                  <a:srgbClr val="C00000"/>
                </a:solidFill>
              </a:rPr>
              <a:t>Culture</a:t>
            </a:r>
            <a:r>
              <a:rPr lang="en-US" dirty="0" smtClean="0"/>
              <a:t> – focused on places in literature, music, arts, or local crafts.</a:t>
            </a:r>
            <a:endParaRPr lang="en-GB" dirty="0" smtClean="0"/>
          </a:p>
          <a:p>
            <a:pPr lvl="0"/>
            <a:r>
              <a:rPr lang="en-US" dirty="0" smtClean="0">
                <a:solidFill>
                  <a:srgbClr val="C00000"/>
                </a:solidFill>
              </a:rPr>
              <a:t>History</a:t>
            </a:r>
            <a:r>
              <a:rPr lang="en-US" dirty="0" smtClean="0"/>
              <a:t> – featuring architectural attractions, fortresses, etc.</a:t>
            </a:r>
            <a:endParaRPr lang="en-GB" dirty="0" smtClean="0"/>
          </a:p>
          <a:p>
            <a:pPr lvl="0"/>
            <a:r>
              <a:rPr lang="en-US" dirty="0" smtClean="0">
                <a:solidFill>
                  <a:srgbClr val="C00000"/>
                </a:solidFill>
              </a:rPr>
              <a:t>Gastronomy</a:t>
            </a:r>
            <a:r>
              <a:rPr lang="en-US" dirty="0" smtClean="0"/>
              <a:t> – highlighting local, regional, national food</a:t>
            </a:r>
            <a:endParaRPr lang="en-GB" dirty="0" smtClean="0"/>
          </a:p>
          <a:p>
            <a:pPr lvl="0"/>
            <a:r>
              <a:rPr lang="en-US" dirty="0" smtClean="0">
                <a:solidFill>
                  <a:srgbClr val="C00000"/>
                </a:solidFill>
              </a:rPr>
              <a:t>Beverage</a:t>
            </a:r>
            <a:r>
              <a:rPr lang="en-US" dirty="0" smtClean="0"/>
              <a:t> – including wine, sherry, whiskey tours.</a:t>
            </a:r>
            <a:endParaRPr lang="en-GB" dirty="0" smtClean="0"/>
          </a:p>
          <a:p>
            <a:pPr lvl="0"/>
            <a:r>
              <a:rPr lang="en-US" dirty="0" smtClean="0">
                <a:solidFill>
                  <a:srgbClr val="C00000"/>
                </a:solidFill>
              </a:rPr>
              <a:t>Nature</a:t>
            </a:r>
            <a:r>
              <a:rPr lang="en-US" dirty="0" smtClean="0"/>
              <a:t> – routes include ecotourism, cycling, bird-watching, soft and hard adventure tourism, etc.</a:t>
            </a:r>
            <a:endParaRPr lang="en-GB" dirty="0" smtClean="0"/>
          </a:p>
          <a:p>
            <a:pPr lvl="0"/>
            <a:r>
              <a:rPr lang="en-US" dirty="0" smtClean="0">
                <a:solidFill>
                  <a:srgbClr val="C00000"/>
                </a:solidFill>
              </a:rPr>
              <a:t>Trade </a:t>
            </a:r>
            <a:r>
              <a:rPr lang="en-US" dirty="0" smtClean="0"/>
              <a:t>– for example, the Silk Road, the Spice Road</a:t>
            </a:r>
            <a:endParaRPr lang="en-GB" dirty="0" smtClean="0"/>
          </a:p>
          <a:p>
            <a:pPr lvl="0"/>
            <a:r>
              <a:rPr lang="en-US" dirty="0" err="1" smtClean="0">
                <a:solidFill>
                  <a:srgbClr val="C00000"/>
                </a:solidFill>
              </a:rPr>
              <a:t>Thermalism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– linking hot springs, geysers and pots 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Tourism routes can have different themes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Routes can also be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pPr lvl="0"/>
            <a:r>
              <a:rPr lang="en-US" dirty="0" smtClean="0"/>
              <a:t>Local</a:t>
            </a:r>
            <a:endParaRPr lang="en-GB" dirty="0" smtClean="0"/>
          </a:p>
          <a:p>
            <a:pPr lvl="0"/>
            <a:r>
              <a:rPr lang="en-US" dirty="0" smtClean="0"/>
              <a:t>Regional</a:t>
            </a:r>
            <a:endParaRPr lang="en-GB" dirty="0" smtClean="0"/>
          </a:p>
          <a:p>
            <a:pPr lvl="0"/>
            <a:r>
              <a:rPr lang="en-US" dirty="0" smtClean="0"/>
              <a:t>National</a:t>
            </a:r>
            <a:endParaRPr lang="en-GB" dirty="0" smtClean="0"/>
          </a:p>
          <a:p>
            <a:pPr lvl="0"/>
            <a:r>
              <a:rPr lang="en-US" dirty="0" smtClean="0"/>
              <a:t>International (</a:t>
            </a:r>
            <a:r>
              <a:rPr lang="en-US" dirty="0" err="1" smtClean="0"/>
              <a:t>Puczko</a:t>
            </a:r>
            <a:r>
              <a:rPr lang="en-US" dirty="0" smtClean="0"/>
              <a:t> and </a:t>
            </a:r>
            <a:r>
              <a:rPr lang="en-US" dirty="0" err="1" smtClean="0"/>
              <a:t>Ratz</a:t>
            </a:r>
            <a:r>
              <a:rPr lang="en-US" dirty="0" smtClean="0"/>
              <a:t>, 2007)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olidFill>
                  <a:srgbClr val="C00000"/>
                </a:solidFill>
              </a:rPr>
              <a:t>In Europe, they date from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r>
              <a:rPr lang="en-GB" dirty="0" smtClean="0"/>
              <a:t>Romantic Road, Germany (1950)</a:t>
            </a:r>
          </a:p>
          <a:p>
            <a:r>
              <a:rPr lang="en-GB" dirty="0" smtClean="0"/>
              <a:t>Alsace Wine Route, France (1953)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Examples of tourism routes – St Cuthbert’s Way</a:t>
            </a:r>
            <a:endParaRPr lang="en-GB" dirty="0"/>
          </a:p>
        </p:txBody>
      </p:sp>
      <p:pic>
        <p:nvPicPr>
          <p:cNvPr id="4" name="Content Placeholder 3" descr="route2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924844"/>
            <a:ext cx="7704856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Pilgrim’s Way</a:t>
            </a:r>
            <a:endParaRPr lang="en-GB" dirty="0"/>
          </a:p>
        </p:txBody>
      </p:sp>
      <p:pic>
        <p:nvPicPr>
          <p:cNvPr id="4" name="Content Placeholder 3" descr="pilgrims-way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272808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Via </a:t>
            </a:r>
            <a:r>
              <a:rPr lang="en-GB" dirty="0" err="1" smtClean="0"/>
              <a:t>Francigena</a:t>
            </a:r>
            <a:r>
              <a:rPr lang="en-GB" dirty="0" smtClean="0"/>
              <a:t> Pilgrim Route</a:t>
            </a:r>
            <a:endParaRPr lang="en-GB" dirty="0"/>
          </a:p>
        </p:txBody>
      </p:sp>
      <p:pic>
        <p:nvPicPr>
          <p:cNvPr id="4" name="Content Placeholder 3" descr="D:\My Documents\Bournemouth University - MSc Tourism Management and Marketing\BU TOURISM PROJECTS\The Holy Grail - Valencia\Maps\Via Francigen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519" y="1481138"/>
            <a:ext cx="7072961" cy="425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Cascade Loop</a:t>
            </a:r>
            <a:endParaRPr lang="en-GB" dirty="0"/>
          </a:p>
        </p:txBody>
      </p:sp>
      <p:pic>
        <p:nvPicPr>
          <p:cNvPr id="4" name="Content Placeholder 3" descr="D:\My Documents\Bournemouth University - MSc Tourism Management and Marketing\BU TOURISM PROJECTS\The Holy Grail - Valencia\Maps\Cascade Lopp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1138"/>
            <a:ext cx="7560840" cy="3676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Grail?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term comes from </a:t>
            </a:r>
            <a:r>
              <a:rPr lang="en-GB" dirty="0" smtClean="0">
                <a:solidFill>
                  <a:srgbClr val="C00000"/>
                </a:solidFill>
              </a:rPr>
              <a:t>G</a:t>
            </a:r>
            <a:r>
              <a:rPr lang="en-GB" i="1" dirty="0" smtClean="0">
                <a:solidFill>
                  <a:srgbClr val="C00000"/>
                </a:solidFill>
              </a:rPr>
              <a:t>raal </a:t>
            </a:r>
            <a:r>
              <a:rPr lang="en-GB" dirty="0" smtClean="0"/>
              <a:t>(old French) </a:t>
            </a:r>
            <a:r>
              <a:rPr lang="en-GB" i="1" dirty="0" smtClean="0">
                <a:solidFill>
                  <a:srgbClr val="C00000"/>
                </a:solidFill>
              </a:rPr>
              <a:t>Grazal</a:t>
            </a:r>
            <a:r>
              <a:rPr lang="en-GB" i="1" dirty="0" smtClean="0"/>
              <a:t> (</a:t>
            </a:r>
            <a:r>
              <a:rPr lang="en-GB" dirty="0" smtClean="0"/>
              <a:t>old Provencal</a:t>
            </a:r>
            <a:r>
              <a:rPr lang="en-GB" i="1" dirty="0" smtClean="0"/>
              <a:t>) </a:t>
            </a:r>
            <a:r>
              <a:rPr lang="en-GB" i="1" dirty="0" smtClean="0">
                <a:solidFill>
                  <a:srgbClr val="C00000"/>
                </a:solidFill>
              </a:rPr>
              <a:t>Gresal </a:t>
            </a:r>
            <a:r>
              <a:rPr lang="en-GB" i="1" dirty="0" smtClean="0"/>
              <a:t>(</a:t>
            </a:r>
            <a:r>
              <a:rPr lang="en-GB" dirty="0" smtClean="0"/>
              <a:t>old Catalan</a:t>
            </a:r>
            <a:r>
              <a:rPr lang="en-GB" i="1" dirty="0" smtClean="0"/>
              <a:t>)  </a:t>
            </a:r>
            <a:r>
              <a:rPr lang="en-GB" dirty="0" smtClean="0"/>
              <a:t>which can be translated </a:t>
            </a:r>
            <a:r>
              <a:rPr lang="en-GB" i="1" dirty="0" smtClean="0"/>
              <a:t>as a </a:t>
            </a:r>
            <a:r>
              <a:rPr lang="en-GB" dirty="0" smtClean="0"/>
              <a:t>"</a:t>
            </a:r>
            <a:r>
              <a:rPr lang="en-GB" dirty="0" smtClean="0">
                <a:solidFill>
                  <a:srgbClr val="7030A0"/>
                </a:solidFill>
              </a:rPr>
              <a:t>a cup or bowl of earth, wood, or meta</a:t>
            </a:r>
            <a:r>
              <a:rPr lang="en-GB" dirty="0" smtClean="0"/>
              <a:t>l" (Diez 1864) </a:t>
            </a:r>
          </a:p>
          <a:p>
            <a:r>
              <a:rPr lang="en-GB" dirty="0" smtClean="0"/>
              <a:t>A Grail appears as a </a:t>
            </a:r>
            <a:r>
              <a:rPr lang="en-GB" dirty="0" smtClean="0">
                <a:solidFill>
                  <a:srgbClr val="7030A0"/>
                </a:solidFill>
              </a:rPr>
              <a:t>bowl or dish </a:t>
            </a:r>
            <a:r>
              <a:rPr lang="en-GB" dirty="0" smtClean="0"/>
              <a:t>when first described by the French poet </a:t>
            </a:r>
            <a:r>
              <a:rPr lang="en-GB" i="1" dirty="0" smtClean="0">
                <a:solidFill>
                  <a:srgbClr val="C00000"/>
                </a:solidFill>
              </a:rPr>
              <a:t>Chrétien de Troyes </a:t>
            </a:r>
            <a:r>
              <a:rPr lang="en-GB" dirty="0" smtClean="0"/>
              <a:t>in his medieval story  The Fisher King.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Meyer (2004) notes tourism routes can</a:t>
            </a:r>
            <a:r>
              <a:rPr lang="en-US" dirty="0" smtClean="0"/>
              <a:t>:</a:t>
            </a:r>
          </a:p>
          <a:p>
            <a:pPr marL="624078" lvl="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7030A0"/>
                </a:solidFill>
              </a:rPr>
              <a:t>Disperse tourists </a:t>
            </a:r>
            <a:r>
              <a:rPr lang="en-US" dirty="0" smtClean="0"/>
              <a:t>and bring </a:t>
            </a:r>
            <a:r>
              <a:rPr lang="en-US" i="1" dirty="0" smtClean="0">
                <a:solidFill>
                  <a:srgbClr val="7030A0"/>
                </a:solidFill>
              </a:rPr>
              <a:t>economic benefits </a:t>
            </a:r>
            <a:r>
              <a:rPr lang="en-US" dirty="0" smtClean="0"/>
              <a:t>for smaller tourist regions</a:t>
            </a:r>
            <a:endParaRPr lang="en-GB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7030A0"/>
                </a:solidFill>
              </a:rPr>
              <a:t>Raise awareness </a:t>
            </a:r>
            <a:r>
              <a:rPr lang="en-US" dirty="0" smtClean="0"/>
              <a:t>among tourists about less popular attractions and regions.</a:t>
            </a:r>
            <a:endParaRPr lang="en-GB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7030A0"/>
                </a:solidFill>
              </a:rPr>
              <a:t>Improve the attractiveness</a:t>
            </a:r>
            <a:r>
              <a:rPr lang="en-US" i="1" dirty="0" smtClean="0"/>
              <a:t> </a:t>
            </a:r>
            <a:r>
              <a:rPr lang="en-US" dirty="0" smtClean="0"/>
              <a:t>of a destination</a:t>
            </a:r>
            <a:endParaRPr lang="en-GB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US" dirty="0" smtClean="0"/>
              <a:t>Inspire tourists to </a:t>
            </a:r>
            <a:r>
              <a:rPr lang="en-US" i="1" dirty="0" smtClean="0">
                <a:solidFill>
                  <a:srgbClr val="7030A0"/>
                </a:solidFill>
              </a:rPr>
              <a:t>stay longer </a:t>
            </a:r>
            <a:r>
              <a:rPr lang="en-US" dirty="0" smtClean="0"/>
              <a:t>and </a:t>
            </a:r>
            <a:r>
              <a:rPr lang="en-US" i="1" dirty="0" smtClean="0">
                <a:solidFill>
                  <a:srgbClr val="7030A0"/>
                </a:solidFill>
              </a:rPr>
              <a:t>spend more </a:t>
            </a:r>
            <a:r>
              <a:rPr lang="en-US" dirty="0" smtClean="0"/>
              <a:t>while on the route</a:t>
            </a:r>
            <a:endParaRPr lang="en-GB" dirty="0" smtClean="0"/>
          </a:p>
          <a:p>
            <a:pPr marL="624078" lvl="0" indent="-514350">
              <a:buFont typeface="+mj-lt"/>
              <a:buAutoNum type="arabicPeriod"/>
            </a:pPr>
            <a:r>
              <a:rPr lang="en-US" dirty="0" smtClean="0"/>
              <a:t>Achieve an </a:t>
            </a:r>
            <a:r>
              <a:rPr lang="en-US" i="1" dirty="0" smtClean="0">
                <a:solidFill>
                  <a:srgbClr val="7030A0"/>
                </a:solidFill>
              </a:rPr>
              <a:t>increase in tourists’ arrivals </a:t>
            </a:r>
            <a:r>
              <a:rPr lang="en-US" dirty="0" smtClean="0"/>
              <a:t>and  encourage </a:t>
            </a:r>
            <a:r>
              <a:rPr lang="en-US" i="1" dirty="0" smtClean="0">
                <a:solidFill>
                  <a:srgbClr val="7030A0"/>
                </a:solidFill>
              </a:rPr>
              <a:t>repeat visitation</a:t>
            </a:r>
            <a:endParaRPr lang="en-GB" i="1" dirty="0" smtClean="0">
              <a:solidFill>
                <a:srgbClr val="7030A0"/>
              </a:solidFill>
            </a:endParaRPr>
          </a:p>
          <a:p>
            <a:pPr marL="624078" lvl="0" indent="-514350">
              <a:buFont typeface="+mj-lt"/>
              <a:buAutoNum type="arabicPeriod"/>
            </a:pPr>
            <a:r>
              <a:rPr lang="en-US" dirty="0" smtClean="0"/>
              <a:t>Create </a:t>
            </a:r>
            <a:r>
              <a:rPr lang="en-US" i="1" dirty="0" smtClean="0">
                <a:solidFill>
                  <a:srgbClr val="7030A0"/>
                </a:solidFill>
              </a:rPr>
              <a:t>sustainable tourism </a:t>
            </a:r>
            <a:r>
              <a:rPr lang="en-US" dirty="0" smtClean="0"/>
              <a:t>products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advantages of tourism routes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Grail found some of the CSF’s they had to address were</a:t>
            </a:r>
            <a:r>
              <a:rPr lang="en-GB" dirty="0" smtClean="0"/>
              <a:t>:</a:t>
            </a:r>
          </a:p>
          <a:p>
            <a:endParaRPr lang="en-GB" dirty="0" smtClean="0"/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Was there a </a:t>
            </a:r>
            <a:r>
              <a:rPr lang="en-GB" i="1" dirty="0" smtClean="0">
                <a:solidFill>
                  <a:srgbClr val="0070C0"/>
                </a:solidFill>
              </a:rPr>
              <a:t>market</a:t>
            </a:r>
            <a:r>
              <a:rPr lang="en-GB" dirty="0" smtClean="0"/>
              <a:t> for a Holy Grail route?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What should be the </a:t>
            </a:r>
            <a:r>
              <a:rPr lang="en-GB" i="1" dirty="0" smtClean="0">
                <a:solidFill>
                  <a:srgbClr val="0070C0"/>
                </a:solidFill>
              </a:rPr>
              <a:t>key emblematic places </a:t>
            </a:r>
            <a:r>
              <a:rPr lang="en-GB" dirty="0" smtClean="0"/>
              <a:t>or locations identified along the route?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Could these places be linked to a consistent story about the grail and </a:t>
            </a:r>
            <a:r>
              <a:rPr lang="en-GB" i="1" dirty="0" smtClean="0">
                <a:solidFill>
                  <a:srgbClr val="0070C0"/>
                </a:solidFill>
              </a:rPr>
              <a:t>be supported </a:t>
            </a:r>
            <a:r>
              <a:rPr lang="en-GB" dirty="0" smtClean="0"/>
              <a:t>by documented evidence &amp; various myths and legends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Would these locations have </a:t>
            </a:r>
            <a:r>
              <a:rPr lang="en-GB" i="1" dirty="0" smtClean="0">
                <a:solidFill>
                  <a:srgbClr val="0070C0"/>
                </a:solidFill>
              </a:rPr>
              <a:t>tourist appeal </a:t>
            </a:r>
            <a:r>
              <a:rPr lang="en-GB" dirty="0" smtClean="0"/>
              <a:t>and are they supported by </a:t>
            </a:r>
            <a:r>
              <a:rPr lang="en-GB" i="1" dirty="0" smtClean="0">
                <a:solidFill>
                  <a:srgbClr val="0070C0"/>
                </a:solidFill>
              </a:rPr>
              <a:t>tourist infrastructure</a:t>
            </a:r>
            <a:r>
              <a:rPr lang="en-GB" dirty="0" smtClean="0"/>
              <a:t>? 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Critical success factors in developing a tourism route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Would any proposals be </a:t>
            </a:r>
            <a:r>
              <a:rPr lang="en-GB" i="1" dirty="0" smtClean="0">
                <a:solidFill>
                  <a:srgbClr val="0070C0"/>
                </a:solidFill>
              </a:rPr>
              <a:t>accepted</a:t>
            </a:r>
            <a:r>
              <a:rPr lang="en-GB" dirty="0" smtClean="0"/>
              <a:t> by the tourism industry and the local community?</a:t>
            </a:r>
          </a:p>
          <a:p>
            <a:r>
              <a:rPr lang="en-GB" dirty="0" smtClean="0"/>
              <a:t>Could a realistic daily </a:t>
            </a:r>
            <a:r>
              <a:rPr lang="en-GB" dirty="0" smtClean="0">
                <a:solidFill>
                  <a:srgbClr val="0070C0"/>
                </a:solidFill>
              </a:rPr>
              <a:t>itinerary</a:t>
            </a:r>
            <a:r>
              <a:rPr lang="en-GB" dirty="0" smtClean="0"/>
              <a:t> be produced for each country and for the route as a whole – taking into account time, distance, available transportation and cost?</a:t>
            </a:r>
          </a:p>
          <a:p>
            <a:r>
              <a:rPr lang="en-GB" dirty="0" smtClean="0"/>
              <a:t>How would the route be </a:t>
            </a:r>
            <a:r>
              <a:rPr lang="en-GB" i="1" dirty="0" smtClean="0">
                <a:solidFill>
                  <a:srgbClr val="0070C0"/>
                </a:solidFill>
              </a:rPr>
              <a:t>signposted</a:t>
            </a:r>
            <a:r>
              <a:rPr lang="en-GB" dirty="0" smtClean="0"/>
              <a:t> taking into account the need for identifying emblematic places and assuring route continuity?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 and Challenges</a:t>
            </a:r>
            <a:endParaRPr lang="en-GB" dirty="0"/>
          </a:p>
        </p:txBody>
      </p:sp>
      <p:pic>
        <p:nvPicPr>
          <p:cNvPr id="4" name="3 Imagen" descr="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2432" y="1520603"/>
            <a:ext cx="5279136" cy="444703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To </a:t>
            </a:r>
            <a:r>
              <a:rPr lang="en-GB" i="1" dirty="0" smtClean="0">
                <a:solidFill>
                  <a:srgbClr val="0070C0"/>
                </a:solidFill>
              </a:rPr>
              <a:t>develop</a:t>
            </a:r>
            <a:r>
              <a:rPr lang="en-GB" dirty="0" smtClean="0"/>
              <a:t> a new tourism product</a:t>
            </a:r>
          </a:p>
          <a:p>
            <a:r>
              <a:rPr lang="en-GB" i="1" dirty="0" smtClean="0">
                <a:solidFill>
                  <a:srgbClr val="0070C0"/>
                </a:solidFill>
              </a:rPr>
              <a:t>Expand the market </a:t>
            </a:r>
            <a:r>
              <a:rPr lang="en-GB" dirty="0" smtClean="0"/>
              <a:t>for spiritual and cultural tourism in Europe</a:t>
            </a:r>
          </a:p>
          <a:p>
            <a:r>
              <a:rPr lang="en-GB" i="1" dirty="0" smtClean="0">
                <a:solidFill>
                  <a:srgbClr val="0070C0"/>
                </a:solidFill>
              </a:rPr>
              <a:t>Bring together </a:t>
            </a:r>
            <a:r>
              <a:rPr lang="en-GB" dirty="0" smtClean="0"/>
              <a:t>diverse cultures unified in one common theme – the understanding of a spiritual icon</a:t>
            </a:r>
          </a:p>
          <a:p>
            <a:r>
              <a:rPr lang="en-GB" i="1" dirty="0" smtClean="0"/>
              <a:t>‘</a:t>
            </a:r>
            <a:r>
              <a:rPr lang="en-GB" i="1" dirty="0" smtClean="0">
                <a:solidFill>
                  <a:srgbClr val="7030A0"/>
                </a:solidFill>
              </a:rPr>
              <a:t>At its most basic the Grail Route will take you to some interesting geographical locations. However for me any grail quest should be a journey into discovery – into European culture; cultural ideas and spiritual values and the world of the metaphysical’ </a:t>
            </a:r>
          </a:p>
          <a:p>
            <a:pPr algn="r"/>
            <a:r>
              <a:rPr lang="en-GB" dirty="0" smtClean="0"/>
              <a:t>Chris </a:t>
            </a:r>
            <a:r>
              <a:rPr lang="en-GB" dirty="0" err="1" smtClean="0"/>
              <a:t>Gidlow</a:t>
            </a:r>
            <a:r>
              <a:rPr lang="en-GB" dirty="0" smtClean="0"/>
              <a:t> – UK Grail Expert</a:t>
            </a:r>
            <a:endParaRPr lang="en-GB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Grail offers the opportunity.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There have been many</a:t>
            </a:r>
            <a:r>
              <a:rPr lang="en-GB" dirty="0" smtClean="0"/>
              <a:t>!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00B050"/>
                </a:solidFill>
              </a:rPr>
              <a:t>Conceptually</a:t>
            </a:r>
          </a:p>
          <a:p>
            <a:pPr>
              <a:buNone/>
            </a:pPr>
            <a:endParaRPr lang="en-GB" dirty="0" smtClean="0"/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Grail </a:t>
            </a:r>
            <a:r>
              <a:rPr lang="en-GB" i="1" dirty="0" smtClean="0">
                <a:solidFill>
                  <a:srgbClr val="0070C0"/>
                </a:solidFill>
              </a:rPr>
              <a:t>fact or fiction?</a:t>
            </a:r>
          </a:p>
          <a:p>
            <a:pPr marL="624078" indent="-514350">
              <a:buFont typeface="+mj-lt"/>
              <a:buAutoNum type="arabicPeriod"/>
            </a:pPr>
            <a:r>
              <a:rPr lang="en-GB" i="1" dirty="0" smtClean="0">
                <a:solidFill>
                  <a:srgbClr val="0070C0"/>
                </a:solidFill>
              </a:rPr>
              <a:t>Identifying emblematic </a:t>
            </a:r>
            <a:r>
              <a:rPr lang="en-GB" dirty="0" smtClean="0"/>
              <a:t>places based on fiction e.g. </a:t>
            </a:r>
            <a:r>
              <a:rPr lang="en-GB" dirty="0" err="1" smtClean="0"/>
              <a:t>Corbenic</a:t>
            </a:r>
            <a:r>
              <a:rPr lang="en-GB" dirty="0" smtClean="0"/>
              <a:t>, Camelot</a:t>
            </a:r>
          </a:p>
          <a:p>
            <a:pPr marL="624078" indent="-514350">
              <a:buFont typeface="+mj-lt"/>
              <a:buAutoNum type="arabicPeriod"/>
            </a:pPr>
            <a:r>
              <a:rPr lang="en-GB" i="1" dirty="0" smtClean="0">
                <a:solidFill>
                  <a:srgbClr val="0070C0"/>
                </a:solidFill>
              </a:rPr>
              <a:t>One route or several</a:t>
            </a:r>
            <a:r>
              <a:rPr lang="en-GB" dirty="0" smtClean="0"/>
              <a:t>? (The British Country Report raised the possibility of five separate strands based on Grail literature)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The </a:t>
            </a:r>
            <a:r>
              <a:rPr lang="en-GB" i="1" dirty="0" smtClean="0">
                <a:solidFill>
                  <a:srgbClr val="0070C0"/>
                </a:solidFill>
              </a:rPr>
              <a:t>number </a:t>
            </a:r>
            <a:r>
              <a:rPr lang="en-GB" dirty="0" smtClean="0"/>
              <a:t>of emblematic places (Arthurian route)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a100000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0032" y="3501008"/>
            <a:ext cx="4017883" cy="2484556"/>
          </a:xfrm>
          <a:prstGeom prst="rect">
            <a:avLst/>
          </a:prstGeom>
        </p:spPr>
      </p:pic>
      <p:pic>
        <p:nvPicPr>
          <p:cNvPr id="5" name="Picture 4" descr="galleryswtintagel0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67744" y="692696"/>
            <a:ext cx="4724400" cy="2257425"/>
          </a:xfrm>
          <a:prstGeom prst="rect">
            <a:avLst/>
          </a:prstGeom>
        </p:spPr>
      </p:pic>
      <p:pic>
        <p:nvPicPr>
          <p:cNvPr id="6" name="Picture 5" descr="Somerset_cadbury_castle_modified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9512" y="3501008"/>
            <a:ext cx="4392488" cy="2489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  <a14:imgLayer r:embed="rId638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72808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488832" cy="5743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66928" indent="-457200">
              <a:buFont typeface="+mj-lt"/>
              <a:buAutoNum type="arabicPeriod" startAt="5"/>
            </a:pPr>
            <a:r>
              <a:rPr lang="en-GB" sz="2400" dirty="0" smtClean="0"/>
              <a:t>Stories have been </a:t>
            </a:r>
            <a:r>
              <a:rPr lang="en-GB" sz="2400" i="1" dirty="0" smtClean="0">
                <a:solidFill>
                  <a:srgbClr val="0070C0"/>
                </a:solidFill>
              </a:rPr>
              <a:t>embellished or created </a:t>
            </a:r>
            <a:r>
              <a:rPr lang="en-GB" sz="2400" dirty="0" smtClean="0"/>
              <a:t>to attract pilgrims (John of Glastonbury, </a:t>
            </a:r>
            <a:r>
              <a:rPr lang="en-GB" sz="2400" dirty="0" smtClean="0"/>
              <a:t>William of</a:t>
            </a:r>
            <a:r>
              <a:rPr lang="en-GB" sz="2400" dirty="0" smtClean="0"/>
              <a:t> </a:t>
            </a:r>
            <a:r>
              <a:rPr lang="en-GB" sz="2400" dirty="0" err="1" smtClean="0"/>
              <a:t>Malmesbury</a:t>
            </a:r>
            <a:r>
              <a:rPr lang="en-GB" sz="2400" dirty="0" smtClean="0"/>
              <a:t>, </a:t>
            </a:r>
            <a:r>
              <a:rPr lang="en-GB" sz="2400" dirty="0" err="1" smtClean="0"/>
              <a:t>Hailes</a:t>
            </a:r>
            <a:r>
              <a:rPr lang="en-GB" sz="2400" dirty="0" smtClean="0"/>
              <a:t> Abbey)</a:t>
            </a:r>
          </a:p>
          <a:p>
            <a:pPr marL="566928" indent="-457200">
              <a:buFont typeface="+mj-lt"/>
              <a:buAutoNum type="arabicPeriod" startAt="5"/>
            </a:pPr>
            <a:r>
              <a:rPr lang="en-GB" sz="2400" dirty="0" smtClean="0"/>
              <a:t>There is a </a:t>
            </a:r>
            <a:r>
              <a:rPr lang="en-GB" sz="2400" i="1" dirty="0" smtClean="0">
                <a:solidFill>
                  <a:srgbClr val="0070C0"/>
                </a:solidFill>
              </a:rPr>
              <a:t>lack or records </a:t>
            </a:r>
            <a:r>
              <a:rPr lang="en-GB" sz="2400" dirty="0" smtClean="0"/>
              <a:t>or no documented sources (</a:t>
            </a:r>
            <a:r>
              <a:rPr lang="en-GB" sz="2400" dirty="0" err="1" smtClean="0"/>
              <a:t>Mabinogion</a:t>
            </a:r>
            <a:r>
              <a:rPr lang="en-GB" sz="2400" dirty="0" smtClean="0"/>
              <a:t>)</a:t>
            </a:r>
          </a:p>
          <a:p>
            <a:pPr marL="566928" indent="-457200">
              <a:buFont typeface="+mj-lt"/>
              <a:buAutoNum type="arabicPeriod" startAt="5"/>
            </a:pPr>
            <a:r>
              <a:rPr lang="en-GB" sz="2400" dirty="0" smtClean="0"/>
              <a:t>The </a:t>
            </a:r>
            <a:r>
              <a:rPr lang="en-GB" sz="2400" i="1" dirty="0" smtClean="0">
                <a:solidFill>
                  <a:srgbClr val="0070C0"/>
                </a:solidFill>
              </a:rPr>
              <a:t>medieval romances mix stories </a:t>
            </a:r>
            <a:r>
              <a:rPr lang="en-GB" sz="2400" dirty="0" smtClean="0"/>
              <a:t>(vulgate and post-vulgate cycles)</a:t>
            </a:r>
            <a:r>
              <a:rPr lang="en-GB" sz="2400" i="1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/>
              <a:t>and are </a:t>
            </a:r>
            <a:r>
              <a:rPr lang="en-GB" sz="2400" i="1" dirty="0" smtClean="0">
                <a:solidFill>
                  <a:srgbClr val="0070C0"/>
                </a:solidFill>
              </a:rPr>
              <a:t>hard to follow and understand</a:t>
            </a:r>
            <a:r>
              <a:rPr lang="en-GB" sz="2400" dirty="0" smtClean="0"/>
              <a:t>(medieval French)</a:t>
            </a:r>
          </a:p>
          <a:p>
            <a:pPr marL="566928" indent="-457200">
              <a:buFont typeface="+mj-lt"/>
              <a:buAutoNum type="arabicPeriod" startAt="5"/>
            </a:pPr>
            <a:r>
              <a:rPr lang="en-GB" sz="2400" dirty="0" smtClean="0"/>
              <a:t>There are </a:t>
            </a:r>
            <a:r>
              <a:rPr lang="en-GB" sz="2400" i="1" dirty="0" smtClean="0">
                <a:solidFill>
                  <a:srgbClr val="0070C0"/>
                </a:solidFill>
              </a:rPr>
              <a:t>inconsistencies</a:t>
            </a:r>
            <a:r>
              <a:rPr lang="en-GB" sz="2400" dirty="0" smtClean="0"/>
              <a:t> (The grail appears in Britain and Spain at the same time. If it is buried underneath Glastonbury Tor how can it be in Valencia?)</a:t>
            </a:r>
          </a:p>
          <a:p>
            <a:pPr marL="566928" indent="-457200">
              <a:buFont typeface="+mj-lt"/>
              <a:buAutoNum type="arabicPeriod" startAt="5"/>
            </a:pPr>
            <a:r>
              <a:rPr lang="en-GB" sz="2400" i="1" dirty="0" smtClean="0">
                <a:solidFill>
                  <a:srgbClr val="0070C0"/>
                </a:solidFill>
              </a:rPr>
              <a:t>Reconciling cultural traditions </a:t>
            </a:r>
            <a:r>
              <a:rPr lang="en-GB" sz="2400" dirty="0" smtClean="0"/>
              <a:t>(the Grail story is different in certain countries e.g. Spain &amp; Bulgaria)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The Grail as a magical object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77244"/>
            <a:ext cx="763284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Logistical challenges</a:t>
            </a:r>
          </a:p>
          <a:p>
            <a:endParaRPr lang="en-GB" dirty="0" smtClean="0"/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Developing the product and creating a </a:t>
            </a:r>
            <a:r>
              <a:rPr lang="en-GB" i="1" dirty="0" smtClean="0">
                <a:solidFill>
                  <a:srgbClr val="0070C0"/>
                </a:solidFill>
              </a:rPr>
              <a:t>brand </a:t>
            </a:r>
            <a:r>
              <a:rPr lang="en-GB" dirty="0" smtClean="0"/>
              <a:t>(logo)</a:t>
            </a:r>
          </a:p>
          <a:p>
            <a:pPr marL="624078" indent="-514350">
              <a:buFont typeface="+mj-lt"/>
              <a:buAutoNum type="arabicPeriod"/>
            </a:pPr>
            <a:r>
              <a:rPr lang="en-GB" dirty="0" smtClean="0"/>
              <a:t>Developing </a:t>
            </a:r>
            <a:r>
              <a:rPr lang="en-GB" i="1" dirty="0" smtClean="0">
                <a:solidFill>
                  <a:srgbClr val="0070C0"/>
                </a:solidFill>
              </a:rPr>
              <a:t>common marketing </a:t>
            </a:r>
            <a:r>
              <a:rPr lang="en-GB" dirty="0" smtClean="0"/>
              <a:t>activities at </a:t>
            </a:r>
            <a:r>
              <a:rPr lang="en-GB" i="1" dirty="0" smtClean="0">
                <a:solidFill>
                  <a:srgbClr val="0070C0"/>
                </a:solidFill>
              </a:rPr>
              <a:t>targeted groups </a:t>
            </a:r>
            <a:r>
              <a:rPr lang="en-GB" dirty="0" smtClean="0"/>
              <a:t>e.g. </a:t>
            </a:r>
            <a:r>
              <a:rPr lang="en-US" dirty="0" smtClean="0"/>
              <a:t>maps, brochures, </a:t>
            </a:r>
            <a:r>
              <a:rPr lang="en-US" dirty="0" smtClean="0"/>
              <a:t>catalogues (both online /print)</a:t>
            </a:r>
          </a:p>
          <a:p>
            <a:pPr marL="624078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0070C0"/>
                </a:solidFill>
              </a:rPr>
              <a:t>Creating </a:t>
            </a:r>
            <a:r>
              <a:rPr lang="en-US" i="1" dirty="0" smtClean="0">
                <a:solidFill>
                  <a:srgbClr val="0070C0"/>
                </a:solidFill>
              </a:rPr>
              <a:t>awareness </a:t>
            </a:r>
            <a:r>
              <a:rPr lang="en-US" dirty="0" smtClean="0"/>
              <a:t>about a tourism route and strengthening its image among </a:t>
            </a:r>
            <a:r>
              <a:rPr lang="en-US" dirty="0" smtClean="0"/>
              <a:t>tourists (Media).</a:t>
            </a:r>
          </a:p>
          <a:p>
            <a:pPr marL="624078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0070C0"/>
                </a:solidFill>
              </a:rPr>
              <a:t>Finance</a:t>
            </a:r>
            <a:r>
              <a:rPr lang="en-US" dirty="0" smtClean="0"/>
              <a:t> - </a:t>
            </a:r>
            <a:r>
              <a:rPr lang="en-US" dirty="0" smtClean="0"/>
              <a:t>common marketing activities demand a lot of finance as they are done on an international scale and include all destinations of a tourism </a:t>
            </a:r>
            <a:r>
              <a:rPr lang="en-US" dirty="0" smtClean="0"/>
              <a:t>route </a:t>
            </a:r>
            <a:r>
              <a:rPr lang="en-US" dirty="0" smtClean="0"/>
              <a:t>(</a:t>
            </a:r>
            <a:r>
              <a:rPr lang="en-US" dirty="0" err="1" smtClean="0"/>
              <a:t>Puczko</a:t>
            </a:r>
            <a:r>
              <a:rPr lang="en-US" dirty="0" smtClean="0"/>
              <a:t> and </a:t>
            </a:r>
            <a:r>
              <a:rPr lang="en-US" dirty="0" err="1" smtClean="0"/>
              <a:t>Ratz</a:t>
            </a:r>
            <a:r>
              <a:rPr lang="en-US" dirty="0" smtClean="0"/>
              <a:t>, 2007). </a:t>
            </a: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0070C0"/>
                </a:solidFill>
              </a:rPr>
              <a:t>Maturity</a:t>
            </a:r>
            <a:r>
              <a:rPr lang="en-US" dirty="0" smtClean="0"/>
              <a:t> - I</a:t>
            </a:r>
            <a:r>
              <a:rPr lang="en-US" dirty="0" smtClean="0"/>
              <a:t>t </a:t>
            </a:r>
            <a:r>
              <a:rPr lang="en-US" dirty="0" smtClean="0"/>
              <a:t>can take 20-30 years for a tourism route to mature </a:t>
            </a:r>
            <a:r>
              <a:rPr lang="en-US" dirty="0" smtClean="0"/>
              <a:t>(</a:t>
            </a:r>
            <a:r>
              <a:rPr lang="en-US" dirty="0" err="1" smtClean="0"/>
              <a:t>L</a:t>
            </a:r>
            <a:r>
              <a:rPr lang="en-US" dirty="0" err="1" smtClean="0"/>
              <a:t>ourens</a:t>
            </a:r>
            <a:r>
              <a:rPr lang="en-US" dirty="0" smtClean="0"/>
              <a:t> 2007)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24078" indent="-514350">
              <a:buFont typeface="+mj-lt"/>
              <a:buAutoNum type="arabicPeriod" startAt="6"/>
            </a:pPr>
            <a:r>
              <a:rPr lang="en-US" dirty="0" smtClean="0"/>
              <a:t>The </a:t>
            </a:r>
            <a:r>
              <a:rPr lang="en-US" i="1" dirty="0" smtClean="0">
                <a:solidFill>
                  <a:srgbClr val="0070C0"/>
                </a:solidFill>
              </a:rPr>
              <a:t>success of </a:t>
            </a:r>
            <a:r>
              <a:rPr lang="en-US" i="1" dirty="0" smtClean="0">
                <a:solidFill>
                  <a:srgbClr val="0070C0"/>
                </a:solidFill>
              </a:rPr>
              <a:t>the </a:t>
            </a:r>
            <a:r>
              <a:rPr lang="en-US" i="1" dirty="0" smtClean="0">
                <a:solidFill>
                  <a:srgbClr val="0070C0"/>
                </a:solidFill>
              </a:rPr>
              <a:t>route </a:t>
            </a:r>
            <a:r>
              <a:rPr lang="en-US" dirty="0" smtClean="0"/>
              <a:t>is largely bound up in its ability to engage with </a:t>
            </a:r>
            <a:r>
              <a:rPr lang="en-US" dirty="0" smtClean="0"/>
              <a:t>and capture the imagination of a </a:t>
            </a:r>
            <a:r>
              <a:rPr lang="en-US" dirty="0" smtClean="0"/>
              <a:t>range of stakeholders and communicate common ideas and values. </a:t>
            </a:r>
            <a:r>
              <a:rPr lang="en-US" dirty="0" err="1" smtClean="0"/>
              <a:t>Quieroz</a:t>
            </a:r>
            <a:r>
              <a:rPr lang="en-US" dirty="0" smtClean="0"/>
              <a:t> (2010) and Courtney (et al. 2010</a:t>
            </a:r>
            <a:r>
              <a:rPr lang="en-US" dirty="0" smtClean="0"/>
              <a:t>)</a:t>
            </a:r>
          </a:p>
          <a:p>
            <a:pPr marL="624078" indent="-514350">
              <a:buFont typeface="+mj-lt"/>
              <a:buAutoNum type="arabicPeriod" startAt="6"/>
            </a:pPr>
            <a:r>
              <a:rPr lang="en-US" dirty="0" smtClean="0"/>
              <a:t>S</a:t>
            </a:r>
            <a:r>
              <a:rPr lang="en-US" dirty="0" smtClean="0"/>
              <a:t>uccess is also determined by the </a:t>
            </a:r>
            <a:r>
              <a:rPr lang="en-US" dirty="0" smtClean="0"/>
              <a:t>ability to achieve </a:t>
            </a:r>
            <a:r>
              <a:rPr lang="en-US" i="1" dirty="0" smtClean="0">
                <a:solidFill>
                  <a:srgbClr val="0070C0"/>
                </a:solidFill>
              </a:rPr>
              <a:t>cooperative networks</a:t>
            </a:r>
            <a:r>
              <a:rPr lang="en-US" dirty="0" smtClean="0"/>
              <a:t>. Cooperative networks imply cooperation among stakeholders, authorities and inhabitants which will not only ensure synergies between and within destinations, but also the sharing of common knowledge and expertise</a:t>
            </a:r>
            <a:r>
              <a:rPr lang="en-US" dirty="0" smtClean="0"/>
              <a:t> </a:t>
            </a:r>
          </a:p>
          <a:p>
            <a:pPr marL="624078" indent="-514350">
              <a:buFont typeface="+mj-lt"/>
              <a:buAutoNum type="arabicPeriod" startAt="6"/>
            </a:pPr>
            <a:r>
              <a:rPr lang="en-US" dirty="0" smtClean="0"/>
              <a:t>It is </a:t>
            </a:r>
            <a:r>
              <a:rPr lang="en-US" dirty="0" smtClean="0"/>
              <a:t>important </a:t>
            </a:r>
            <a:r>
              <a:rPr lang="en-US" dirty="0" smtClean="0"/>
              <a:t>to </a:t>
            </a:r>
            <a:r>
              <a:rPr lang="en-US" i="1" dirty="0" smtClean="0">
                <a:solidFill>
                  <a:srgbClr val="0070C0"/>
                </a:solidFill>
              </a:rPr>
              <a:t>interlink </a:t>
            </a:r>
            <a:r>
              <a:rPr lang="en-US" i="1" dirty="0" smtClean="0">
                <a:solidFill>
                  <a:srgbClr val="0070C0"/>
                </a:solidFill>
              </a:rPr>
              <a:t>locations </a:t>
            </a:r>
            <a:r>
              <a:rPr lang="en-US" dirty="0" smtClean="0"/>
              <a:t>with </a:t>
            </a:r>
            <a:r>
              <a:rPr lang="en-US" dirty="0" smtClean="0"/>
              <a:t>other </a:t>
            </a:r>
            <a:r>
              <a:rPr lang="en-US" dirty="0" smtClean="0"/>
              <a:t>tourism route thereby providing for and improving the tourist experience Gunn (1988), Hallo and Manning (</a:t>
            </a:r>
            <a:r>
              <a:rPr lang="en-US" dirty="0" smtClean="0"/>
              <a:t>2009)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 startAt="9"/>
            </a:pPr>
            <a:r>
              <a:rPr lang="en-US" dirty="0" smtClean="0"/>
              <a:t>The success of any tourism route is dependent on obtaining the </a:t>
            </a:r>
            <a:r>
              <a:rPr lang="en-US" i="1" dirty="0" smtClean="0">
                <a:solidFill>
                  <a:srgbClr val="0070C0"/>
                </a:solidFill>
              </a:rPr>
              <a:t>support of government and private sector</a:t>
            </a:r>
            <a:r>
              <a:rPr lang="en-US" dirty="0" smtClean="0"/>
              <a:t> (</a:t>
            </a:r>
            <a:r>
              <a:rPr lang="en-US" dirty="0" err="1" smtClean="0"/>
              <a:t>Lourens</a:t>
            </a:r>
            <a:r>
              <a:rPr lang="en-US" dirty="0" smtClean="0"/>
              <a:t> </a:t>
            </a:r>
            <a:r>
              <a:rPr lang="en-US" dirty="0" smtClean="0"/>
              <a:t>2007) e.g. Santiago de </a:t>
            </a:r>
            <a:r>
              <a:rPr lang="en-US" dirty="0" err="1" smtClean="0"/>
              <a:t>Compostela</a:t>
            </a:r>
            <a:endParaRPr lang="en-US" dirty="0" smtClean="0"/>
          </a:p>
          <a:p>
            <a:pPr marL="624078" indent="-514350">
              <a:buFont typeface="+mj-lt"/>
              <a:buAutoNum type="arabicPeriod" startAt="9"/>
            </a:pPr>
            <a:r>
              <a:rPr lang="en-US" dirty="0" smtClean="0"/>
              <a:t>The </a:t>
            </a:r>
            <a:r>
              <a:rPr lang="en-US" i="1" dirty="0" smtClean="0">
                <a:solidFill>
                  <a:srgbClr val="0070C0"/>
                </a:solidFill>
              </a:rPr>
              <a:t>quality of interpretation </a:t>
            </a:r>
            <a:r>
              <a:rPr lang="en-US" dirty="0" smtClean="0"/>
              <a:t>and the </a:t>
            </a:r>
            <a:r>
              <a:rPr lang="en-US" i="1" dirty="0" smtClean="0">
                <a:solidFill>
                  <a:srgbClr val="0070C0"/>
                </a:solidFill>
              </a:rPr>
              <a:t>opportunity to learn </a:t>
            </a:r>
            <a:r>
              <a:rPr lang="en-US" dirty="0" smtClean="0"/>
              <a:t>will be vital – sustainability debate (Hardy 2003)</a:t>
            </a:r>
          </a:p>
          <a:p>
            <a:pPr marL="624078" indent="-514350">
              <a:buFont typeface="+mj-lt"/>
              <a:buAutoNum type="arabicPeriod" startAt="9"/>
            </a:pPr>
            <a:r>
              <a:rPr lang="en-US" dirty="0" smtClean="0"/>
              <a:t>Finally any </a:t>
            </a:r>
            <a:r>
              <a:rPr lang="en-US" dirty="0" smtClean="0"/>
              <a:t>tourism route is only as good as the </a:t>
            </a:r>
            <a:r>
              <a:rPr lang="en-US" i="1" dirty="0" smtClean="0">
                <a:solidFill>
                  <a:srgbClr val="0070C0"/>
                </a:solidFill>
              </a:rPr>
              <a:t>quality of its service provision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Antonson</a:t>
            </a:r>
            <a:r>
              <a:rPr lang="en-US" dirty="0" smtClean="0"/>
              <a:t> and Jacobsen </a:t>
            </a:r>
            <a:r>
              <a:rPr lang="en-US" dirty="0" smtClean="0"/>
              <a:t>2014)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A resource analysis has been done on each country </a:t>
            </a:r>
            <a:r>
              <a:rPr lang="en-GB" dirty="0" smtClean="0"/>
              <a:t>(country report)</a:t>
            </a:r>
          </a:p>
          <a:p>
            <a:r>
              <a:rPr lang="en-GB" dirty="0" smtClean="0"/>
              <a:t>These have identified key emblematic locations linked to any such </a:t>
            </a:r>
            <a:r>
              <a:rPr lang="en-GB" dirty="0" smtClean="0"/>
              <a:t>route</a:t>
            </a:r>
          </a:p>
          <a:p>
            <a:r>
              <a:rPr lang="en-GB" dirty="0" smtClean="0"/>
              <a:t>A ‘6 A’ framework is being applied to these locations (</a:t>
            </a:r>
            <a:r>
              <a:rPr lang="en-GB" dirty="0" err="1" smtClean="0"/>
              <a:t>Buhalis</a:t>
            </a:r>
            <a:r>
              <a:rPr lang="en-GB" dirty="0" smtClean="0"/>
              <a:t> 2003)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olidFill>
                  <a:srgbClr val="C00000"/>
                </a:solidFill>
              </a:rPr>
              <a:t>A number of ‘grail &amp; tourism experts’ have been identified and interviewed</a:t>
            </a:r>
          </a:p>
          <a:p>
            <a:r>
              <a:rPr lang="en-GB" dirty="0" smtClean="0"/>
              <a:t>In order to ascertain the potential of a Grail Route and confirm/repudiate the validity of places identified in the country reports.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to date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 smtClean="0">
                <a:solidFill>
                  <a:srgbClr val="0070C0"/>
                </a:solidFill>
              </a:rPr>
              <a:t>We have a route</a:t>
            </a:r>
            <a:r>
              <a:rPr lang="en-GB" dirty="0" smtClean="0"/>
              <a:t>!</a:t>
            </a:r>
          </a:p>
          <a:p>
            <a:endParaRPr lang="en-GB" dirty="0" smtClean="0"/>
          </a:p>
          <a:p>
            <a:r>
              <a:rPr lang="en-GB" dirty="0" smtClean="0"/>
              <a:t>This will be outlined at an International Conference on the Grail to be held in </a:t>
            </a:r>
            <a:r>
              <a:rPr lang="en-GB" dirty="0" err="1" smtClean="0"/>
              <a:t>Jaca</a:t>
            </a:r>
            <a:r>
              <a:rPr lang="en-GB" dirty="0" smtClean="0"/>
              <a:t> in late November 2015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The team are engaging with stakeholders with a view to developing the product</a:t>
            </a:r>
            <a:r>
              <a:rPr lang="en-GB" dirty="0" smtClean="0"/>
              <a:t>:</a:t>
            </a:r>
          </a:p>
          <a:p>
            <a:pPr>
              <a:buNone/>
            </a:pPr>
            <a:endParaRPr lang="en-GB" dirty="0" smtClean="0"/>
          </a:p>
          <a:p>
            <a:r>
              <a:rPr lang="en-GB" u="sng" dirty="0" smtClean="0">
                <a:solidFill>
                  <a:srgbClr val="00B050"/>
                </a:solidFill>
              </a:rPr>
              <a:t>This involves</a:t>
            </a:r>
            <a:r>
              <a:rPr lang="en-GB" dirty="0" smtClean="0"/>
              <a:t>:</a:t>
            </a:r>
          </a:p>
          <a:p>
            <a:r>
              <a:rPr lang="en-GB" i="1" dirty="0" smtClean="0">
                <a:solidFill>
                  <a:srgbClr val="0070C0"/>
                </a:solidFill>
              </a:rPr>
              <a:t>Familiarising </a:t>
            </a:r>
            <a:r>
              <a:rPr lang="en-GB" dirty="0" smtClean="0"/>
              <a:t>the tourism industry and local communities with the project.</a:t>
            </a:r>
          </a:p>
          <a:p>
            <a:r>
              <a:rPr lang="en-GB" dirty="0" smtClean="0"/>
              <a:t>Getting them to spot its </a:t>
            </a:r>
            <a:r>
              <a:rPr lang="en-GB" i="1" dirty="0" smtClean="0">
                <a:solidFill>
                  <a:srgbClr val="0070C0"/>
                </a:solidFill>
              </a:rPr>
              <a:t>tourism potential </a:t>
            </a:r>
          </a:p>
          <a:p>
            <a:r>
              <a:rPr lang="en-GB" i="1" dirty="0" smtClean="0">
                <a:solidFill>
                  <a:srgbClr val="0070C0"/>
                </a:solidFill>
              </a:rPr>
              <a:t>Training</a:t>
            </a:r>
            <a:r>
              <a:rPr lang="en-GB" dirty="0" smtClean="0"/>
              <a:t> them as to the association between place and the grail</a:t>
            </a:r>
          </a:p>
          <a:p>
            <a:r>
              <a:rPr lang="en-GB" dirty="0" smtClean="0"/>
              <a:t>Undertaking </a:t>
            </a:r>
            <a:r>
              <a:rPr lang="en-GB" i="1" dirty="0" smtClean="0">
                <a:solidFill>
                  <a:srgbClr val="0070C0"/>
                </a:solidFill>
              </a:rPr>
              <a:t>press &amp; media </a:t>
            </a:r>
            <a:r>
              <a:rPr lang="en-GB" dirty="0" smtClean="0"/>
              <a:t>with a view to raising destination and product profile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Currently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Exciting times ahead!</a:t>
            </a:r>
          </a:p>
          <a:p>
            <a:endParaRPr lang="en-GB" dirty="0" smtClean="0"/>
          </a:p>
          <a:p>
            <a:r>
              <a:rPr lang="en-GB" dirty="0" smtClean="0"/>
              <a:t>We thank you for listening &amp; welcome any questions.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 Paul </a:t>
            </a:r>
            <a:r>
              <a:rPr lang="en-GB" dirty="0" err="1" smtClean="0"/>
              <a:t>Fidgeon</a:t>
            </a:r>
            <a:r>
              <a:rPr lang="en-GB" dirty="0" smtClean="0"/>
              <a:t> (</a:t>
            </a:r>
            <a:r>
              <a:rPr lang="en-GB" dirty="0" smtClean="0">
                <a:hlinkClick r:id="rId2"/>
              </a:rPr>
              <a:t>paul.fidgeon@uwl.ac.uk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Dr Victoria </a:t>
            </a:r>
            <a:r>
              <a:rPr lang="en-GB" dirty="0" err="1" smtClean="0"/>
              <a:t>Sanagustin-Fons</a:t>
            </a:r>
            <a:r>
              <a:rPr lang="en-GB" dirty="0" smtClean="0"/>
              <a:t> (</a:t>
            </a:r>
            <a:r>
              <a:rPr lang="en-GB" dirty="0" smtClean="0">
                <a:hlinkClick r:id="rId3"/>
              </a:rPr>
              <a:t>vitico@unizar.es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Dr Jose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later literature </a:t>
            </a:r>
            <a:r>
              <a:rPr lang="en-GB" i="1" dirty="0" smtClean="0">
                <a:solidFill>
                  <a:srgbClr val="C00000"/>
                </a:solidFill>
              </a:rPr>
              <a:t>Helinand of Froidmont </a:t>
            </a:r>
            <a:r>
              <a:rPr lang="en-GB" dirty="0" smtClean="0"/>
              <a:t>described a grail as a "</a:t>
            </a:r>
            <a:r>
              <a:rPr lang="en-GB" dirty="0" smtClean="0">
                <a:solidFill>
                  <a:srgbClr val="7030A0"/>
                </a:solidFill>
              </a:rPr>
              <a:t>wide and deep saucer</a:t>
            </a:r>
            <a:r>
              <a:rPr lang="en-GB" dirty="0" smtClean="0"/>
              <a:t>" (</a:t>
            </a:r>
            <a:r>
              <a:rPr lang="en-GB" i="1" dirty="0" smtClean="0"/>
              <a:t>scutella lata et aliquantulum profunda</a:t>
            </a:r>
            <a:r>
              <a:rPr lang="en-GB" dirty="0" smtClean="0"/>
              <a:t>). </a:t>
            </a:r>
          </a:p>
          <a:p>
            <a:r>
              <a:rPr lang="en-GB" dirty="0" smtClean="0"/>
              <a:t>Other authors had their own ideas: </a:t>
            </a:r>
            <a:r>
              <a:rPr lang="en-GB" i="1" dirty="0" smtClean="0">
                <a:solidFill>
                  <a:srgbClr val="C00000"/>
                </a:solidFill>
              </a:rPr>
              <a:t>Robert de Boron </a:t>
            </a:r>
            <a:r>
              <a:rPr lang="en-GB" dirty="0" smtClean="0"/>
              <a:t>portrayed it as the </a:t>
            </a:r>
            <a:r>
              <a:rPr lang="en-GB" dirty="0" smtClean="0">
                <a:solidFill>
                  <a:srgbClr val="7030A0"/>
                </a:solidFill>
              </a:rPr>
              <a:t>vessel of the Last Supper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In the </a:t>
            </a:r>
            <a:r>
              <a:rPr lang="en-GB" i="1" dirty="0" smtClean="0">
                <a:solidFill>
                  <a:srgbClr val="C00000"/>
                </a:solidFill>
              </a:rPr>
              <a:t>Mabinogion</a:t>
            </a:r>
            <a:r>
              <a:rPr lang="en-GB" dirty="0" smtClean="0"/>
              <a:t>, an ancient book of Welsh legends, one of its heroes </a:t>
            </a:r>
            <a:r>
              <a:rPr lang="en-GB" i="1" dirty="0" smtClean="0"/>
              <a:t>Peredur</a:t>
            </a:r>
            <a:r>
              <a:rPr lang="en-GB" dirty="0" smtClean="0"/>
              <a:t> had no cup or bowl per se, and was presented with a </a:t>
            </a:r>
            <a:r>
              <a:rPr lang="en-GB" dirty="0" smtClean="0">
                <a:solidFill>
                  <a:srgbClr val="7030A0"/>
                </a:solidFill>
              </a:rPr>
              <a:t>platter</a:t>
            </a:r>
            <a:r>
              <a:rPr lang="en-GB" dirty="0" smtClean="0"/>
              <a:t> containing his kinsman's bloody, severed head. </a:t>
            </a:r>
          </a:p>
          <a:p>
            <a:r>
              <a:rPr lang="en-GB" dirty="0" smtClean="0"/>
              <a:t>In Parzival, </a:t>
            </a:r>
            <a:r>
              <a:rPr lang="en-GB" i="1" dirty="0" smtClean="0">
                <a:solidFill>
                  <a:srgbClr val="C00000"/>
                </a:solidFill>
              </a:rPr>
              <a:t>Wolfram von Eschenbach </a:t>
            </a:r>
            <a:r>
              <a:rPr lang="en-GB" dirty="0" smtClean="0"/>
              <a:t>citing the authority of a certain (probably fictional) Kyot the Provencal claimed the Grail was a </a:t>
            </a:r>
            <a:r>
              <a:rPr lang="en-GB" dirty="0" smtClean="0">
                <a:solidFill>
                  <a:srgbClr val="7030A0"/>
                </a:solidFill>
              </a:rPr>
              <a:t>stone</a:t>
            </a:r>
            <a:r>
              <a:rPr lang="en-GB" dirty="0" smtClean="0"/>
              <a:t> (called </a:t>
            </a:r>
            <a:r>
              <a:rPr lang="en-GB" i="1" dirty="0" smtClean="0"/>
              <a:t>lapis exillis</a:t>
            </a:r>
            <a:r>
              <a:rPr lang="en-GB" dirty="0" smtClean="0"/>
              <a:t>) that fell from Heaven following a fight between God and Lucifer.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002060"/>
                </a:solidFill>
              </a:rPr>
              <a:t>Such interpretations have only added to its mythical status and our complexity of understanding.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Christian mythology, the Holy Grail was said to be the dish, plate, cup or vessel that caught </a:t>
            </a:r>
            <a:r>
              <a:rPr lang="en-GB" i="1" dirty="0" smtClean="0">
                <a:solidFill>
                  <a:srgbClr val="C00000"/>
                </a:solidFill>
              </a:rPr>
              <a:t>Jesus' blood during his crucifixion</a:t>
            </a:r>
            <a:r>
              <a:rPr lang="en-GB" dirty="0" smtClean="0"/>
              <a:t>. </a:t>
            </a:r>
          </a:p>
          <a:p>
            <a:r>
              <a:rPr lang="en-GB" dirty="0" smtClean="0"/>
              <a:t>It is regarded to have the power to </a:t>
            </a:r>
            <a:r>
              <a:rPr lang="en-GB" i="1" dirty="0" smtClean="0">
                <a:solidFill>
                  <a:srgbClr val="C00000"/>
                </a:solidFill>
              </a:rPr>
              <a:t>heal all wounds. </a:t>
            </a:r>
          </a:p>
          <a:p>
            <a:r>
              <a:rPr lang="en-GB" dirty="0" smtClean="0"/>
              <a:t>It is a theme linked closely to the </a:t>
            </a:r>
            <a:r>
              <a:rPr lang="en-GB" i="1" dirty="0" smtClean="0">
                <a:solidFill>
                  <a:srgbClr val="C00000"/>
                </a:solidFill>
              </a:rPr>
              <a:t>Catholic Church</a:t>
            </a:r>
            <a:r>
              <a:rPr lang="en-GB" dirty="0" smtClean="0"/>
              <a:t> and in Northern Europe joined to </a:t>
            </a:r>
            <a:r>
              <a:rPr lang="en-GB" i="1" dirty="0" smtClean="0">
                <a:solidFill>
                  <a:srgbClr val="C00000"/>
                </a:solidFill>
              </a:rPr>
              <a:t>Arthurian myth </a:t>
            </a:r>
            <a:r>
              <a:rPr lang="en-GB" dirty="0" smtClean="0"/>
              <a:t>and linked to its quest.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Where did it obtain its ‘holy’ origins?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646</TotalTime>
  <Words>2689</Words>
  <Application>Microsoft Office PowerPoint</Application>
  <PresentationFormat>On-screen Show (4:3)</PresentationFormat>
  <Paragraphs>213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Concourse</vt:lpstr>
      <vt:lpstr>Creating a Spiritual Tourism Route</vt:lpstr>
      <vt:lpstr>Aims</vt:lpstr>
      <vt:lpstr>Slide 3</vt:lpstr>
      <vt:lpstr>What is a Grail?</vt:lpstr>
      <vt:lpstr>Slide 5</vt:lpstr>
      <vt:lpstr>Slide 6</vt:lpstr>
      <vt:lpstr>Slide 7</vt:lpstr>
      <vt:lpstr>Slide 8</vt:lpstr>
      <vt:lpstr>Where did it obtain its ‘holy’ origins?</vt:lpstr>
      <vt:lpstr>Slide 10</vt:lpstr>
      <vt:lpstr>A simple story?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The Grail Project</vt:lpstr>
      <vt:lpstr>The project aims</vt:lpstr>
      <vt:lpstr>Slide 24</vt:lpstr>
      <vt:lpstr>Slide 25</vt:lpstr>
      <vt:lpstr>Slide 26</vt:lpstr>
      <vt:lpstr>Background to the Project</vt:lpstr>
      <vt:lpstr>Slide 28</vt:lpstr>
      <vt:lpstr>Slide 29</vt:lpstr>
      <vt:lpstr>The Project Team</vt:lpstr>
      <vt:lpstr>Slide 31</vt:lpstr>
      <vt:lpstr>What is a tourism route?</vt:lpstr>
      <vt:lpstr>Slide 33</vt:lpstr>
      <vt:lpstr>Tourism routes can have different themes</vt:lpstr>
      <vt:lpstr>Slide 35</vt:lpstr>
      <vt:lpstr>Examples of tourism routes – St Cuthbert’s Way</vt:lpstr>
      <vt:lpstr>The Pilgrim’s Way</vt:lpstr>
      <vt:lpstr>Via Francigena Pilgrim Route</vt:lpstr>
      <vt:lpstr>The Cascade Loop</vt:lpstr>
      <vt:lpstr>The advantages of tourism routes</vt:lpstr>
      <vt:lpstr>Critical success factors in developing a tourism route</vt:lpstr>
      <vt:lpstr>Slide 42</vt:lpstr>
      <vt:lpstr>Opportunities and Challenges</vt:lpstr>
      <vt:lpstr>Grail offers the opportunity.</vt:lpstr>
      <vt:lpstr>The Challenges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Progress to date</vt:lpstr>
      <vt:lpstr>Slide 54</vt:lpstr>
      <vt:lpstr>Currently</vt:lpstr>
      <vt:lpstr>Conclusions</vt:lpstr>
      <vt:lpstr>Slide 57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Grail Country Report</dc:title>
  <dc:creator> </dc:creator>
  <cp:lastModifiedBy> </cp:lastModifiedBy>
  <cp:revision>75</cp:revision>
  <dcterms:created xsi:type="dcterms:W3CDTF">2015-03-16T11:53:48Z</dcterms:created>
  <dcterms:modified xsi:type="dcterms:W3CDTF">2015-04-09T14:26:32Z</dcterms:modified>
</cp:coreProperties>
</file>