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296" r:id="rId4"/>
    <p:sldId id="297" r:id="rId5"/>
    <p:sldId id="299" r:id="rId6"/>
    <p:sldId id="300" r:id="rId7"/>
    <p:sldId id="301" r:id="rId8"/>
    <p:sldId id="302" r:id="rId9"/>
    <p:sldId id="259" r:id="rId10"/>
    <p:sldId id="298" r:id="rId11"/>
    <p:sldId id="305" r:id="rId12"/>
    <p:sldId id="306" r:id="rId13"/>
    <p:sldId id="308" r:id="rId14"/>
    <p:sldId id="307" r:id="rId15"/>
    <p:sldId id="309" r:id="rId16"/>
    <p:sldId id="381" r:id="rId17"/>
    <p:sldId id="379" r:id="rId18"/>
    <p:sldId id="311" r:id="rId19"/>
    <p:sldId id="313" r:id="rId20"/>
    <p:sldId id="314" r:id="rId21"/>
    <p:sldId id="380" r:id="rId22"/>
    <p:sldId id="319" r:id="rId23"/>
    <p:sldId id="315" r:id="rId24"/>
    <p:sldId id="316" r:id="rId25"/>
    <p:sldId id="317" r:id="rId26"/>
    <p:sldId id="303" r:id="rId27"/>
    <p:sldId id="261" r:id="rId28"/>
    <p:sldId id="304" r:id="rId29"/>
    <p:sldId id="318" r:id="rId30"/>
    <p:sldId id="262" r:id="rId31"/>
    <p:sldId id="320" r:id="rId32"/>
    <p:sldId id="263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3" r:id="rId43"/>
    <p:sldId id="334" r:id="rId44"/>
    <p:sldId id="335" r:id="rId45"/>
    <p:sldId id="330" r:id="rId46"/>
    <p:sldId id="331" r:id="rId47"/>
    <p:sldId id="336" r:id="rId48"/>
    <p:sldId id="337" r:id="rId49"/>
    <p:sldId id="339" r:id="rId50"/>
    <p:sldId id="338" r:id="rId51"/>
    <p:sldId id="340" r:id="rId52"/>
    <p:sldId id="341" r:id="rId53"/>
    <p:sldId id="342" r:id="rId54"/>
    <p:sldId id="382" r:id="rId55"/>
    <p:sldId id="343" r:id="rId56"/>
    <p:sldId id="344" r:id="rId57"/>
    <p:sldId id="345" r:id="rId58"/>
    <p:sldId id="346" r:id="rId59"/>
    <p:sldId id="353" r:id="rId60"/>
    <p:sldId id="347" r:id="rId61"/>
    <p:sldId id="354" r:id="rId62"/>
    <p:sldId id="348" r:id="rId63"/>
    <p:sldId id="355" r:id="rId64"/>
    <p:sldId id="349" r:id="rId65"/>
    <p:sldId id="356" r:id="rId66"/>
    <p:sldId id="350" r:id="rId67"/>
    <p:sldId id="357" r:id="rId68"/>
    <p:sldId id="351" r:id="rId69"/>
    <p:sldId id="358" r:id="rId70"/>
    <p:sldId id="352" r:id="rId71"/>
    <p:sldId id="359" r:id="rId72"/>
    <p:sldId id="360" r:id="rId73"/>
    <p:sldId id="361" r:id="rId74"/>
    <p:sldId id="369" r:id="rId75"/>
    <p:sldId id="370" r:id="rId76"/>
    <p:sldId id="362" r:id="rId77"/>
    <p:sldId id="363" r:id="rId78"/>
    <p:sldId id="364" r:id="rId79"/>
    <p:sldId id="365" r:id="rId80"/>
    <p:sldId id="366" r:id="rId81"/>
    <p:sldId id="367" r:id="rId82"/>
    <p:sldId id="368" r:id="rId83"/>
    <p:sldId id="371" r:id="rId84"/>
    <p:sldId id="372" r:id="rId85"/>
    <p:sldId id="373" r:id="rId86"/>
    <p:sldId id="374" r:id="rId87"/>
    <p:sldId id="375" r:id="rId88"/>
    <p:sldId id="376" r:id="rId89"/>
    <p:sldId id="377" r:id="rId90"/>
    <p:sldId id="378" r:id="rId9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9A62"/>
    <a:srgbClr val="7B0068"/>
    <a:srgbClr val="BD0089"/>
    <a:srgbClr val="00A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624" y="-1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1324075"/>
            <a:ext cx="7086600" cy="1102519"/>
          </a:xfrm>
        </p:spPr>
        <p:txBody>
          <a:bodyPr/>
          <a:lstStyle>
            <a:lvl1pPr algn="l">
              <a:defRPr>
                <a:solidFill>
                  <a:srgbClr val="B49A6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0" y="2426594"/>
            <a:ext cx="708660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436483" y="2422313"/>
            <a:ext cx="9593249" cy="3596626"/>
            <a:chOff x="436483" y="2422313"/>
            <a:chExt cx="9593249" cy="3596626"/>
          </a:xfrm>
        </p:grpSpPr>
        <p:cxnSp>
          <p:nvCxnSpPr>
            <p:cNvPr id="30" name="Straight Connector 29"/>
            <p:cNvCxnSpPr>
              <a:stCxn id="32" idx="2"/>
            </p:cNvCxnSpPr>
            <p:nvPr/>
          </p:nvCxnSpPr>
          <p:spPr>
            <a:xfrm>
              <a:off x="436483" y="4577796"/>
              <a:ext cx="5996623" cy="1597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6433106" y="2422313"/>
              <a:ext cx="3596626" cy="35966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36483" y="4397796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6" y="304187"/>
            <a:ext cx="2516314" cy="537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00" y="2548084"/>
            <a:ext cx="3361402" cy="33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45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 algn="l">
              <a:defRPr>
                <a:solidFill>
                  <a:srgbClr val="B49A6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57200" y="1200151"/>
            <a:ext cx="6834220" cy="2886261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404040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404040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404040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40404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439337" y="3522656"/>
            <a:ext cx="8958661" cy="2143933"/>
            <a:chOff x="439337" y="3522656"/>
            <a:chExt cx="8958661" cy="2143933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851979" y="4577796"/>
              <a:ext cx="6439441" cy="15979"/>
            </a:xfrm>
            <a:prstGeom prst="line">
              <a:avLst/>
            </a:prstGeom>
            <a:ln>
              <a:solidFill>
                <a:srgbClr val="595959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7254065" y="3522656"/>
              <a:ext cx="2143933" cy="21439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39337" y="4397796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2" y="3613962"/>
            <a:ext cx="1971312" cy="19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0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851979" y="3994944"/>
            <a:ext cx="7772400" cy="1021556"/>
          </a:xfrm>
        </p:spPr>
        <p:txBody>
          <a:bodyPr anchor="t">
            <a:normAutofit/>
          </a:bodyPr>
          <a:lstStyle>
            <a:lvl1pPr algn="l">
              <a:defRPr sz="2400" b="1" cap="all">
                <a:solidFill>
                  <a:srgbClr val="B49A6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39337" y="3522656"/>
            <a:ext cx="8958661" cy="2143933"/>
            <a:chOff x="439337" y="3522656"/>
            <a:chExt cx="8958661" cy="214393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851979" y="4577796"/>
              <a:ext cx="6439441" cy="15979"/>
            </a:xfrm>
            <a:prstGeom prst="line">
              <a:avLst/>
            </a:prstGeom>
            <a:ln>
              <a:solidFill>
                <a:srgbClr val="595959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7254065" y="3522656"/>
              <a:ext cx="2143933" cy="21439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39337" y="4397796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2" y="3613962"/>
            <a:ext cx="1971312" cy="19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0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rgbClr val="B49A6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457200" y="1051930"/>
            <a:ext cx="4038600" cy="2545556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648200" y="1051930"/>
            <a:ext cx="4038600" cy="2545556"/>
          </a:xfrm>
        </p:spPr>
        <p:txBody>
          <a:bodyPr/>
          <a:lstStyle>
            <a:lvl1pPr>
              <a:defRPr sz="2400">
                <a:solidFill>
                  <a:srgbClr val="404040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404040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404040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404040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40404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39337" y="3522656"/>
            <a:ext cx="8958661" cy="2143933"/>
            <a:chOff x="439337" y="3522656"/>
            <a:chExt cx="8958661" cy="2143933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851979" y="4577796"/>
              <a:ext cx="6439441" cy="15979"/>
            </a:xfrm>
            <a:prstGeom prst="line">
              <a:avLst/>
            </a:prstGeom>
            <a:ln>
              <a:solidFill>
                <a:srgbClr val="595959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7254065" y="3522656"/>
              <a:ext cx="2143933" cy="21439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39337" y="4397796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2" y="3613962"/>
            <a:ext cx="1971312" cy="19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3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solidFill>
                  <a:srgbClr val="B49A6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57200" y="1631156"/>
            <a:ext cx="4040188" cy="2826018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sz="quarter" idx="4"/>
          </p:nvPr>
        </p:nvSpPr>
        <p:spPr>
          <a:xfrm>
            <a:off x="4645026" y="1631156"/>
            <a:ext cx="4041775" cy="2826018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439337" y="3522656"/>
            <a:ext cx="8958661" cy="2143933"/>
            <a:chOff x="439337" y="3522656"/>
            <a:chExt cx="8958661" cy="2143933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51979" y="4577796"/>
              <a:ext cx="6439441" cy="15979"/>
            </a:xfrm>
            <a:prstGeom prst="line">
              <a:avLst/>
            </a:prstGeom>
            <a:ln>
              <a:solidFill>
                <a:srgbClr val="595959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7254065" y="3522656"/>
              <a:ext cx="2143933" cy="21439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39337" y="4397796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2" y="3613962"/>
            <a:ext cx="1971312" cy="19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33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 algn="l">
              <a:defRPr>
                <a:solidFill>
                  <a:srgbClr val="B49A6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439337" y="3522656"/>
            <a:ext cx="8958661" cy="2143933"/>
            <a:chOff x="439337" y="3522656"/>
            <a:chExt cx="8958661" cy="2143933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851979" y="4577796"/>
              <a:ext cx="6439441" cy="15979"/>
            </a:xfrm>
            <a:prstGeom prst="line">
              <a:avLst/>
            </a:prstGeom>
            <a:ln>
              <a:solidFill>
                <a:srgbClr val="595959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7254065" y="3522656"/>
              <a:ext cx="2143933" cy="21439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39337" y="4397796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2" y="3613962"/>
            <a:ext cx="1971312" cy="19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3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39337" y="3522656"/>
            <a:ext cx="8958661" cy="2143933"/>
            <a:chOff x="439337" y="3522656"/>
            <a:chExt cx="8958661" cy="2143933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51979" y="4577796"/>
              <a:ext cx="6439441" cy="15979"/>
            </a:xfrm>
            <a:prstGeom prst="line">
              <a:avLst/>
            </a:prstGeom>
            <a:ln>
              <a:solidFill>
                <a:srgbClr val="595959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7254065" y="3522656"/>
              <a:ext cx="2143933" cy="21439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39337" y="4397796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2" y="3613962"/>
            <a:ext cx="1971312" cy="19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3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rgbClr val="B49A6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3575050" y="204788"/>
            <a:ext cx="5111750" cy="4110389"/>
          </a:xfrm>
        </p:spPr>
        <p:txBody>
          <a:bodyPr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457201" y="1076327"/>
            <a:ext cx="3008313" cy="323885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39337" y="3522656"/>
            <a:ext cx="8958661" cy="2143933"/>
            <a:chOff x="439337" y="3522656"/>
            <a:chExt cx="8958661" cy="2143933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851979" y="4577796"/>
              <a:ext cx="6439441" cy="15979"/>
            </a:xfrm>
            <a:prstGeom prst="line">
              <a:avLst/>
            </a:prstGeom>
            <a:ln>
              <a:solidFill>
                <a:srgbClr val="595959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7254065" y="3522656"/>
              <a:ext cx="2143933" cy="21439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39337" y="4397796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2" y="3613962"/>
            <a:ext cx="1971312" cy="19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4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rgbClr val="B49A62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 userDrawn="1"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1792288" y="4025503"/>
            <a:ext cx="5486400" cy="45533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39337" y="3522656"/>
            <a:ext cx="8958661" cy="2143933"/>
            <a:chOff x="439337" y="3522656"/>
            <a:chExt cx="8958661" cy="2143933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851979" y="4577796"/>
              <a:ext cx="6439441" cy="15979"/>
            </a:xfrm>
            <a:prstGeom prst="line">
              <a:avLst/>
            </a:prstGeom>
            <a:ln>
              <a:solidFill>
                <a:srgbClr val="595959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7254065" y="3522656"/>
              <a:ext cx="2143933" cy="214393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39337" y="4397796"/>
              <a:ext cx="360000" cy="360000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2" y="3613962"/>
            <a:ext cx="1971312" cy="19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8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2463C-4077-DF4B-A5C7-AF9D13EAAB08}" type="datetimeFigureOut">
              <a:rPr lang="en-US" smtClean="0"/>
              <a:t>3/14/2018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207D1-1D0E-C74E-8E44-B6F0F012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9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u-5LCr1kwg" TargetMode="External"/><Relationship Id="rId3" Type="http://schemas.openxmlformats.org/officeDocument/2006/relationships/hyperlink" Target="https://www.youtube.com/watch?v=eXyo68s-f1E" TargetMode="External"/><Relationship Id="rId7" Type="http://schemas.openxmlformats.org/officeDocument/2006/relationships/hyperlink" Target="https://www.youtube.com/watch?v=hubyFqSUaGA" TargetMode="External"/><Relationship Id="rId2" Type="http://schemas.openxmlformats.org/officeDocument/2006/relationships/hyperlink" Target="https://www.youtube.com/watch?v=WgDUrczqnP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VRgwbkdoIcY" TargetMode="External"/><Relationship Id="rId5" Type="http://schemas.openxmlformats.org/officeDocument/2006/relationships/hyperlink" Target="https://www.youtube.com/watch?v=awU3_elyQMI" TargetMode="External"/><Relationship Id="rId4" Type="http://schemas.openxmlformats.org/officeDocument/2006/relationships/hyperlink" Target="https://www.youtube.com/watch?v=PvMdN_i-D9I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lmsetroute.eu/en" TargetMode="External"/><Relationship Id="rId2" Type="http://schemas.openxmlformats.org/officeDocument/2006/relationships/hyperlink" Target="https://www.facebook.com/filmsetproject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086600" cy="95955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Developing Film-Induced Tourism:</a:t>
            </a:r>
            <a:endParaRPr lang="en-US" sz="36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85800" y="1975556"/>
            <a:ext cx="7737476" cy="2917913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The Film-Set Project</a:t>
            </a:r>
          </a:p>
          <a:p>
            <a:endParaRPr lang="en-US" sz="3200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Paul Fidgeon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University of West London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Academic Year 2015-2016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27989" y="4583906"/>
            <a:ext cx="395287" cy="309563"/>
          </a:xfrm>
          <a:prstGeom prst="rect">
            <a:avLst/>
          </a:prstGeom>
        </p:spPr>
        <p:txBody>
          <a:bodyPr/>
          <a:lstStyle/>
          <a:p>
            <a:fld id="{2AFDA109-5EE8-4A23-8BBF-992773561C62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4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00FF"/>
                </a:solidFill>
              </a:rPr>
              <a:t>tourism marke</a:t>
            </a:r>
            <a:r>
              <a:rPr lang="en-US" dirty="0" smtClean="0"/>
              <a:t>t is continually changing</a:t>
            </a:r>
          </a:p>
          <a:p>
            <a:r>
              <a:rPr lang="en-US" dirty="0" smtClean="0"/>
              <a:t>Today’s </a:t>
            </a:r>
            <a:r>
              <a:rPr lang="en-US" dirty="0" smtClean="0">
                <a:solidFill>
                  <a:srgbClr val="0000FF"/>
                </a:solidFill>
              </a:rPr>
              <a:t>travellers</a:t>
            </a:r>
            <a:r>
              <a:rPr lang="en-US" dirty="0" smtClean="0"/>
              <a:t> are seeking unique and experiential experiences together with cultural immersion (</a:t>
            </a:r>
            <a:r>
              <a:rPr lang="en-US" dirty="0" err="1" smtClean="0"/>
              <a:t>Roesch</a:t>
            </a:r>
            <a:r>
              <a:rPr lang="en-US" dirty="0" smtClean="0"/>
              <a:t> 2009)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Explosion of interest in Film </a:t>
            </a:r>
            <a:r>
              <a:rPr lang="en-US" dirty="0" smtClean="0"/>
              <a:t>(3D, CGI, Video on demand, internet streaming, Digital TV, Hand-held devices, Apps – all have helped to stimulate an interest in film locations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9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Size and Significance of the Market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7967133" cy="347062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‘</a:t>
            </a:r>
            <a:r>
              <a:rPr lang="en-US" i="1" dirty="0" smtClean="0">
                <a:solidFill>
                  <a:srgbClr val="BD0089"/>
                </a:solidFill>
              </a:rPr>
              <a:t>If you film it they will come</a:t>
            </a:r>
            <a:r>
              <a:rPr lang="en-US" dirty="0" smtClean="0"/>
              <a:t>’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r">
              <a:buNone/>
            </a:pPr>
            <a:r>
              <a:rPr lang="en-US" dirty="0"/>
              <a:t> </a:t>
            </a:r>
            <a:r>
              <a:rPr lang="en-US" dirty="0" smtClean="0"/>
              <a:t> Tony Reeves (2015) ‘Worldwide</a:t>
            </a:r>
          </a:p>
          <a:p>
            <a:pPr marL="0" indent="0" algn="r">
              <a:buNone/>
            </a:pPr>
            <a:r>
              <a:rPr lang="en-US" dirty="0" smtClean="0"/>
              <a:t>  Guide to Movie Locations’.</a:t>
            </a:r>
          </a:p>
          <a:p>
            <a:endParaRPr lang="en-US" dirty="0"/>
          </a:p>
          <a:p>
            <a:r>
              <a:rPr lang="en-US" dirty="0" smtClean="0"/>
              <a:t>Film-induced tourism is not an exact science – it is impossible to automatically calculate box-office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6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 influence on destinations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92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86" y="155224"/>
            <a:ext cx="2568694" cy="1926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289" y="155224"/>
            <a:ext cx="2401711" cy="2732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445" y="155224"/>
            <a:ext cx="2017888" cy="2732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86" y="2328332"/>
            <a:ext cx="2605852" cy="19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2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 influence on the product itself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liverance_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7" y="564445"/>
            <a:ext cx="2247900" cy="3612444"/>
          </a:xfrm>
          <a:prstGeom prst="rect">
            <a:avLst/>
          </a:prstGeom>
        </p:spPr>
      </p:pic>
      <p:pic>
        <p:nvPicPr>
          <p:cNvPr id="5" name="Picture 4" descr="Man-From-Snowy-River-aus-dv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564445"/>
            <a:ext cx="2362200" cy="3588455"/>
          </a:xfrm>
          <a:prstGeom prst="rect">
            <a:avLst/>
          </a:prstGeom>
        </p:spPr>
      </p:pic>
      <p:pic>
        <p:nvPicPr>
          <p:cNvPr id="6" name="Picture 5" descr="mza_85453223443906145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666" y="564444"/>
            <a:ext cx="2815167" cy="361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3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Deliverance – Canoeing, </a:t>
            </a:r>
            <a:r>
              <a:rPr lang="en-US" dirty="0" err="1" smtClean="0"/>
              <a:t>Raburn</a:t>
            </a:r>
            <a:r>
              <a:rPr lang="en-US" dirty="0" smtClean="0"/>
              <a:t> County, </a:t>
            </a:r>
            <a:r>
              <a:rPr lang="en-US" dirty="0" err="1" smtClean="0"/>
              <a:t>Californa</a:t>
            </a:r>
            <a:endParaRPr lang="en-US" dirty="0" smtClean="0"/>
          </a:p>
          <a:p>
            <a:r>
              <a:rPr lang="en-US" dirty="0" smtClean="0"/>
              <a:t>Man from Snowy River -  Horseback Riding, Australia</a:t>
            </a:r>
          </a:p>
          <a:p>
            <a:r>
              <a:rPr lang="en-US" dirty="0" smtClean="0"/>
              <a:t>Titanic - Cruising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15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Influence on specific locations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51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0px-London_Greenwi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8" y="424038"/>
            <a:ext cx="3550356" cy="2130073"/>
          </a:xfrm>
          <a:prstGeom prst="rect">
            <a:avLst/>
          </a:prstGeom>
        </p:spPr>
      </p:pic>
      <p:pic>
        <p:nvPicPr>
          <p:cNvPr id="5" name="Picture 4" descr="300px-Chatsworth_Brid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45" y="424038"/>
            <a:ext cx="3810000" cy="2130073"/>
          </a:xfrm>
          <a:prstGeom prst="rect">
            <a:avLst/>
          </a:prstGeom>
        </p:spPr>
      </p:pic>
      <p:pic>
        <p:nvPicPr>
          <p:cNvPr id="6" name="Picture 5" descr="Antony_House,_Cornwall,_England_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3" y="2652889"/>
            <a:ext cx="4021666" cy="19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2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_KXC_TPA_KXA_N495_kxweb1-800x4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57200"/>
            <a:ext cx="7172678" cy="39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5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199" y="1200151"/>
            <a:ext cx="8370712" cy="3383755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en-GB" sz="32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1"/>
                </a:solidFill>
                <a:latin typeface="Arial" charset="0"/>
              </a:rPr>
              <a:t>To </a:t>
            </a:r>
            <a:r>
              <a:rPr lang="en-GB" i="1" dirty="0" smtClean="0">
                <a:solidFill>
                  <a:srgbClr val="BD0089"/>
                </a:solidFill>
                <a:latin typeface="Arial" charset="0"/>
              </a:rPr>
              <a:t>define</a:t>
            </a:r>
            <a:r>
              <a:rPr lang="en-GB" dirty="0" smtClean="0">
                <a:solidFill>
                  <a:schemeClr val="tx1"/>
                </a:solidFill>
                <a:latin typeface="Arial" charset="0"/>
              </a:rPr>
              <a:t> Film-induced Tourism</a:t>
            </a:r>
            <a:endParaRPr lang="en-GB" sz="3200" dirty="0" smtClean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1"/>
                </a:solidFill>
                <a:latin typeface="Arial" charset="0"/>
              </a:rPr>
              <a:t>To consider its </a:t>
            </a:r>
            <a:r>
              <a:rPr lang="en-GB" i="1" dirty="0" smtClean="0">
                <a:solidFill>
                  <a:srgbClr val="BD0089"/>
                </a:solidFill>
                <a:latin typeface="Arial" charset="0"/>
              </a:rPr>
              <a:t>importance</a:t>
            </a:r>
            <a:r>
              <a:rPr lang="en-GB" dirty="0" smtClean="0">
                <a:solidFill>
                  <a:schemeClr val="tx1"/>
                </a:solidFill>
                <a:latin typeface="Arial" charset="0"/>
              </a:rPr>
              <a:t> and </a:t>
            </a:r>
            <a:r>
              <a:rPr lang="en-GB" i="1" dirty="0" smtClean="0">
                <a:solidFill>
                  <a:srgbClr val="BD0089"/>
                </a:solidFill>
                <a:latin typeface="Arial" charset="0"/>
              </a:rPr>
              <a:t>appeal</a:t>
            </a:r>
            <a:r>
              <a:rPr lang="en-GB" dirty="0" smtClean="0">
                <a:solidFill>
                  <a:schemeClr val="tx1"/>
                </a:solidFill>
                <a:latin typeface="Arial" charset="0"/>
              </a:rPr>
              <a:t> as a tourism product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1"/>
                </a:solidFill>
                <a:latin typeface="Arial" charset="0"/>
              </a:rPr>
              <a:t>To review, with reference to various case studies, the </a:t>
            </a:r>
            <a:r>
              <a:rPr lang="en-GB" i="1" dirty="0" smtClean="0">
                <a:solidFill>
                  <a:srgbClr val="BD0089"/>
                </a:solidFill>
                <a:latin typeface="Arial" charset="0"/>
              </a:rPr>
              <a:t>impact</a:t>
            </a:r>
            <a:r>
              <a:rPr lang="en-GB" dirty="0" smtClean="0">
                <a:solidFill>
                  <a:schemeClr val="tx1"/>
                </a:solidFill>
                <a:latin typeface="Arial" charset="0"/>
              </a:rPr>
              <a:t> of film-induced tourism</a:t>
            </a:r>
          </a:p>
          <a:p>
            <a:pPr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Arial" charset="0"/>
              </a:rPr>
              <a:t>To introduce the </a:t>
            </a:r>
            <a:r>
              <a:rPr lang="en-GB" sz="3200" i="1" dirty="0" smtClean="0">
                <a:solidFill>
                  <a:srgbClr val="BD0089"/>
                </a:solidFill>
                <a:latin typeface="Arial" charset="0"/>
              </a:rPr>
              <a:t>Film Set </a:t>
            </a:r>
            <a:r>
              <a:rPr lang="en-GB" sz="3200" dirty="0" smtClean="0">
                <a:solidFill>
                  <a:schemeClr val="tx1"/>
                </a:solidFill>
                <a:latin typeface="Arial" charset="0"/>
              </a:rPr>
              <a:t>project considering its aims and objectives</a:t>
            </a:r>
          </a:p>
          <a:p>
            <a:pPr>
              <a:lnSpc>
                <a:spcPct val="90000"/>
              </a:lnSpc>
            </a:pPr>
            <a:r>
              <a:rPr lang="en-GB" dirty="0" smtClean="0">
                <a:solidFill>
                  <a:schemeClr val="tx1"/>
                </a:solidFill>
                <a:latin typeface="Arial" charset="0"/>
              </a:rPr>
              <a:t>To discuss its </a:t>
            </a:r>
            <a:r>
              <a:rPr lang="en-GB" i="1" dirty="0" smtClean="0">
                <a:solidFill>
                  <a:srgbClr val="BD0089"/>
                </a:solidFill>
                <a:latin typeface="Arial" charset="0"/>
              </a:rPr>
              <a:t>methodology</a:t>
            </a:r>
          </a:p>
          <a:p>
            <a:pPr>
              <a:lnSpc>
                <a:spcPct val="90000"/>
              </a:lnSpc>
            </a:pPr>
            <a:r>
              <a:rPr lang="en-GB" sz="3200" dirty="0" smtClean="0">
                <a:solidFill>
                  <a:schemeClr val="tx1"/>
                </a:solidFill>
                <a:latin typeface="Arial" charset="0"/>
              </a:rPr>
              <a:t>To examine </a:t>
            </a:r>
            <a:r>
              <a:rPr lang="en-GB" sz="3200" i="1" dirty="0" smtClean="0">
                <a:solidFill>
                  <a:srgbClr val="BD0089"/>
                </a:solidFill>
                <a:latin typeface="Arial" charset="0"/>
              </a:rPr>
              <a:t>progress</a:t>
            </a:r>
            <a:r>
              <a:rPr lang="en-GB" sz="3200" dirty="0" smtClean="0">
                <a:solidFill>
                  <a:schemeClr val="tx1"/>
                </a:solidFill>
                <a:latin typeface="Arial" charset="0"/>
              </a:rPr>
              <a:t> to date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chemeClr val="tx1"/>
              </a:solidFill>
              <a:latin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3200" dirty="0" smtClean="0">
              <a:solidFill>
                <a:schemeClr val="tx1"/>
              </a:solidFill>
              <a:latin typeface="Arial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3200" dirty="0">
              <a:solidFill>
                <a:schemeClr val="tx1"/>
              </a:solidFill>
              <a:latin typeface="Arial" charset="0"/>
            </a:endParaRPr>
          </a:p>
          <a:p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Aims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027989" y="4583906"/>
            <a:ext cx="395287" cy="309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AC488E-D317-AD4E-9D65-863F647F8AC1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33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13% increase at the Old Naval College (</a:t>
            </a:r>
            <a:r>
              <a:rPr lang="en-US" i="1" dirty="0"/>
              <a:t>Pirates of the Caribbean – On Stranger Tides</a:t>
            </a:r>
            <a:r>
              <a:rPr lang="en-US" dirty="0"/>
              <a:t>)</a:t>
            </a:r>
          </a:p>
          <a:p>
            <a:r>
              <a:rPr lang="en-US" dirty="0"/>
              <a:t>10% increase at </a:t>
            </a:r>
            <a:r>
              <a:rPr lang="en-US" i="1" dirty="0"/>
              <a:t>Chatsworth House </a:t>
            </a:r>
            <a:r>
              <a:rPr lang="en-US" dirty="0"/>
              <a:t>(Film of the same name)</a:t>
            </a:r>
          </a:p>
          <a:p>
            <a:r>
              <a:rPr lang="en-US" dirty="0"/>
              <a:t>X4 increase in visitor numbers with </a:t>
            </a:r>
            <a:r>
              <a:rPr lang="en-US" i="1" dirty="0"/>
              <a:t>Tim Burton’s Alice in Wonderland</a:t>
            </a:r>
            <a:r>
              <a:rPr lang="en-US" dirty="0"/>
              <a:t> at Antony House Cornwall</a:t>
            </a:r>
          </a:p>
          <a:p>
            <a:r>
              <a:rPr lang="en-US" dirty="0"/>
              <a:t>Harry Potter at the Box Office maybe over but platform 9 ¾ lives on a London Kings Cross and features in the Warner Bros. studio  tour opened in March 2012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62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Overall conclusions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28293"/>
          </a:xfrm>
        </p:spPr>
        <p:txBody>
          <a:bodyPr>
            <a:noAutofit/>
          </a:bodyPr>
          <a:lstStyle/>
          <a:p>
            <a:r>
              <a:rPr lang="en-US" sz="2800" dirty="0"/>
              <a:t>A successful international film can increase </a:t>
            </a:r>
            <a:r>
              <a:rPr lang="en-US" sz="2800" dirty="0">
                <a:solidFill>
                  <a:srgbClr val="BD0089"/>
                </a:solidFill>
              </a:rPr>
              <a:t>visitor numbers </a:t>
            </a:r>
            <a:r>
              <a:rPr lang="en-US" sz="2800" dirty="0"/>
              <a:t>in a region by </a:t>
            </a:r>
            <a:r>
              <a:rPr lang="en-US" sz="2800" dirty="0">
                <a:solidFill>
                  <a:srgbClr val="BD0089"/>
                </a:solidFill>
              </a:rPr>
              <a:t>4-10% </a:t>
            </a:r>
          </a:p>
          <a:p>
            <a:r>
              <a:rPr lang="en-US" sz="2800" dirty="0"/>
              <a:t>Strongest effect </a:t>
            </a:r>
            <a:r>
              <a:rPr lang="en-US" sz="2800" dirty="0">
                <a:solidFill>
                  <a:srgbClr val="BD0089"/>
                </a:solidFill>
              </a:rPr>
              <a:t>3-4</a:t>
            </a:r>
            <a:r>
              <a:rPr lang="en-US" sz="2800" dirty="0"/>
              <a:t> years after release</a:t>
            </a:r>
          </a:p>
          <a:p>
            <a:r>
              <a:rPr lang="en-US" sz="2800" dirty="0">
                <a:solidFill>
                  <a:srgbClr val="BD0089"/>
                </a:solidFill>
              </a:rPr>
              <a:t>£2.1 </a:t>
            </a:r>
            <a:r>
              <a:rPr lang="en-US" sz="2800" dirty="0" err="1">
                <a:solidFill>
                  <a:srgbClr val="BD0089"/>
                </a:solidFill>
              </a:rPr>
              <a:t>bn</a:t>
            </a:r>
            <a:r>
              <a:rPr lang="en-US" sz="2800" dirty="0">
                <a:solidFill>
                  <a:srgbClr val="BD0089"/>
                </a:solidFill>
              </a:rPr>
              <a:t> of visitor spend </a:t>
            </a:r>
            <a:r>
              <a:rPr lang="en-US" sz="2800" dirty="0"/>
              <a:t>is attributed to UK films</a:t>
            </a:r>
          </a:p>
          <a:p>
            <a:r>
              <a:rPr lang="en-US" sz="2800" dirty="0">
                <a:solidFill>
                  <a:srgbClr val="BD0089"/>
                </a:solidFill>
              </a:rPr>
              <a:t>1 in 10 </a:t>
            </a:r>
            <a:r>
              <a:rPr lang="en-US" sz="2800" dirty="0"/>
              <a:t>of visitors to the UK is inspired by film</a:t>
            </a:r>
          </a:p>
          <a:p>
            <a:r>
              <a:rPr lang="en-US" sz="2800" dirty="0"/>
              <a:t>Creates </a:t>
            </a:r>
            <a:r>
              <a:rPr lang="en-US" sz="2800" dirty="0">
                <a:solidFill>
                  <a:srgbClr val="BD0089"/>
                </a:solidFill>
              </a:rPr>
              <a:t>22,000 jobs</a:t>
            </a:r>
          </a:p>
          <a:p>
            <a:pPr marL="0" indent="0" algn="r">
              <a:buNone/>
            </a:pPr>
            <a:r>
              <a:rPr lang="en-US" sz="2800" dirty="0">
                <a:solidFill>
                  <a:srgbClr val="0000FF"/>
                </a:solidFill>
              </a:rPr>
              <a:t>UK Film Council (2016</a:t>
            </a:r>
            <a:r>
              <a:rPr lang="en-US" sz="2800" dirty="0" smtClean="0">
                <a:solidFill>
                  <a:srgbClr val="0000FF"/>
                </a:solidFill>
              </a:rPr>
              <a:t>)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3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Success Factors in Film Induced Tourism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051930"/>
            <a:ext cx="4038600" cy="332251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Important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Strong narrative (story, characters, emotional resonance)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High visibility screen products (high budget, star driven, broad appeal, positive &amp; uplifting)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Films linked to an established brand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Literary, historic or geographical significance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Not Important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Pure entertainment genres e.g. action or adventure films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 err="1" smtClean="0">
                <a:solidFill>
                  <a:srgbClr val="660066"/>
                </a:solidFill>
              </a:rPr>
              <a:t>Olberg</a:t>
            </a:r>
            <a:r>
              <a:rPr lang="en-US" dirty="0" smtClean="0">
                <a:solidFill>
                  <a:srgbClr val="660066"/>
                </a:solidFill>
              </a:rPr>
              <a:t>/SPI (2017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13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Film-induced tourism – a short lived product?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Ringstrilogyposte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3" b="18183"/>
          <a:stretch>
            <a:fillRect/>
          </a:stretch>
        </p:blipFill>
        <p:spPr>
          <a:xfrm>
            <a:off x="457201" y="1200151"/>
            <a:ext cx="3578578" cy="2886261"/>
          </a:xfrm>
        </p:spPr>
      </p:pic>
      <p:pic>
        <p:nvPicPr>
          <p:cNvPr id="9" name="Picture 8" descr="220px-StarWarsMoviePoster19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99" y="1200151"/>
            <a:ext cx="3503789" cy="28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4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Film and Human Perception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65a9f579d761eb3ae3f24db39a91735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6" b="14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72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Geographical perception</a:t>
            </a:r>
            <a:r>
              <a:rPr lang="en-US" dirty="0" smtClean="0"/>
              <a:t>: Jane Eyre (Charlotte Bronte) rolling moors and dales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Cultural perception</a:t>
            </a:r>
            <a:r>
              <a:rPr lang="en-US" dirty="0" smtClean="0"/>
              <a:t>: The Full Monty – Yorkshire grit and determination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Benefits of Film-Induced Tourism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2" b="1246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98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sz="3200" dirty="0" smtClean="0"/>
              <a:t>The right film can breathe </a:t>
            </a:r>
            <a:r>
              <a:rPr lang="en-GB" sz="3200" i="1" dirty="0" smtClean="0">
                <a:solidFill>
                  <a:srgbClr val="0000FF"/>
                </a:solidFill>
              </a:rPr>
              <a:t>new life</a:t>
            </a:r>
            <a:r>
              <a:rPr lang="en-GB" sz="3200" dirty="0" smtClean="0"/>
              <a:t> and meaning into places</a:t>
            </a:r>
          </a:p>
          <a:p>
            <a:r>
              <a:rPr lang="en-GB" i="1" dirty="0" smtClean="0">
                <a:solidFill>
                  <a:srgbClr val="0000FF"/>
                </a:solidFill>
              </a:rPr>
              <a:t>Draws</a:t>
            </a:r>
            <a:r>
              <a:rPr lang="en-GB" dirty="0" smtClean="0"/>
              <a:t> visitors to lesser know areas</a:t>
            </a:r>
          </a:p>
          <a:p>
            <a:r>
              <a:rPr lang="en-GB" sz="3200" dirty="0" smtClean="0"/>
              <a:t>Provide original </a:t>
            </a:r>
            <a:r>
              <a:rPr lang="en-GB" sz="3200" i="1" dirty="0" smtClean="0">
                <a:solidFill>
                  <a:srgbClr val="0000FF"/>
                </a:solidFill>
              </a:rPr>
              <a:t>themes</a:t>
            </a:r>
            <a:r>
              <a:rPr lang="en-GB" sz="3200" dirty="0" smtClean="0"/>
              <a:t> or a twist on an old one</a:t>
            </a:r>
          </a:p>
          <a:p>
            <a:r>
              <a:rPr lang="en-GB" dirty="0" smtClean="0"/>
              <a:t>Encourage the seasonal and regional </a:t>
            </a:r>
            <a:r>
              <a:rPr lang="en-GB" i="1" dirty="0" smtClean="0">
                <a:solidFill>
                  <a:srgbClr val="0000FF"/>
                </a:solidFill>
              </a:rPr>
              <a:t>spread</a:t>
            </a:r>
            <a:r>
              <a:rPr lang="en-GB" dirty="0" smtClean="0"/>
              <a:t> of tourism</a:t>
            </a:r>
          </a:p>
          <a:p>
            <a:r>
              <a:rPr lang="en-GB" sz="3200" dirty="0" smtClean="0"/>
              <a:t>Attract a new international </a:t>
            </a:r>
            <a:r>
              <a:rPr lang="en-GB" sz="3200" i="1" dirty="0" smtClean="0">
                <a:solidFill>
                  <a:srgbClr val="0000FF"/>
                </a:solidFill>
              </a:rPr>
              <a:t>market</a:t>
            </a:r>
            <a:r>
              <a:rPr lang="en-GB" sz="3200" dirty="0" smtClean="0"/>
              <a:t> or demographic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DMO’s</a:t>
            </a:r>
            <a:r>
              <a:rPr lang="en-GB" dirty="0" smtClean="0"/>
              <a:t> consider them to be powerful marketing tools</a:t>
            </a:r>
            <a:endParaRPr lang="en-GB" sz="32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27989" y="4583906"/>
            <a:ext cx="395287" cy="309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AC488E-D317-AD4E-9D65-863F647F8AC1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6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Film-induced Tourism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Multiday travel itineraries </a:t>
            </a:r>
            <a:r>
              <a:rPr lang="en-US" dirty="0" smtClean="0"/>
              <a:t>(Miss Potter &amp; James Bond)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Visit Britain/Film London </a:t>
            </a:r>
            <a:r>
              <a:rPr lang="en-US" dirty="0" smtClean="0"/>
              <a:t>movie maps</a:t>
            </a:r>
          </a:p>
          <a:p>
            <a:r>
              <a:rPr lang="en-US" dirty="0" err="1" smtClean="0">
                <a:solidFill>
                  <a:srgbClr val="800000"/>
                </a:solidFill>
              </a:rPr>
              <a:t>Muggle</a:t>
            </a:r>
            <a:r>
              <a:rPr lang="en-US" dirty="0" smtClean="0">
                <a:solidFill>
                  <a:srgbClr val="800000"/>
                </a:solidFill>
              </a:rPr>
              <a:t> Tours, London Walks, Celebrity Planet </a:t>
            </a:r>
            <a:r>
              <a:rPr lang="en-US" dirty="0" smtClean="0"/>
              <a:t>(Walks)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Premium Tours </a:t>
            </a:r>
            <a:r>
              <a:rPr lang="en-US" dirty="0" smtClean="0"/>
              <a:t>(Black Taxi Tours around the Capital)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Empire Magazine </a:t>
            </a:r>
            <a:r>
              <a:rPr lang="en-US" dirty="0" smtClean="0"/>
              <a:t>‘ Dark Knight Location Travel Guide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0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uthbanktrai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Film-induced Tourism</a:t>
            </a:r>
            <a:endParaRPr lang="en-US" dirty="0"/>
          </a:p>
        </p:txBody>
      </p:sp>
      <p:pic>
        <p:nvPicPr>
          <p:cNvPr id="4" name="Content Placeholder 3" descr="5f0d3f583bdfa8529ccb1029ce1e38c8.jpg"/>
          <p:cNvPicPr>
            <a:picLocks noGrp="1"/>
          </p:cNvPicPr>
          <p:nvPr>
            <p:ph idx="1"/>
          </p:nvPr>
        </p:nvPicPr>
        <p:blipFill>
          <a:blip r:embed="rId2" cstate="print"/>
          <a:srcRect t="12462" b="1246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GB" sz="2800" u="sng" dirty="0" smtClean="0"/>
              <a:t>The Positives</a:t>
            </a:r>
          </a:p>
          <a:p>
            <a:pPr lvl="0"/>
            <a:r>
              <a:rPr lang="en-GB" sz="2800" dirty="0" smtClean="0"/>
              <a:t>FIT </a:t>
            </a:r>
            <a:r>
              <a:rPr lang="en-GB" sz="2800" dirty="0" smtClean="0"/>
              <a:t>can bring </a:t>
            </a:r>
            <a:r>
              <a:rPr lang="en-GB" sz="2800" dirty="0" smtClean="0">
                <a:solidFill>
                  <a:srgbClr val="BD0089"/>
                </a:solidFill>
              </a:rPr>
              <a:t>substantial numbers </a:t>
            </a:r>
            <a:r>
              <a:rPr lang="en-GB" sz="2800" dirty="0" smtClean="0"/>
              <a:t>of visitors to even remote areas (Da Vinci Code)</a:t>
            </a:r>
          </a:p>
          <a:p>
            <a:pPr lvl="0"/>
            <a:r>
              <a:rPr lang="en-GB" sz="2800" dirty="0" smtClean="0">
                <a:solidFill>
                  <a:srgbClr val="BD0089"/>
                </a:solidFill>
              </a:rPr>
              <a:t>Revive</a:t>
            </a:r>
            <a:r>
              <a:rPr lang="en-GB" sz="2800" dirty="0" smtClean="0"/>
              <a:t> ‘flagging’ attractions</a:t>
            </a:r>
          </a:p>
          <a:p>
            <a:pPr lvl="0"/>
            <a:r>
              <a:rPr lang="en-GB" sz="2800" dirty="0" smtClean="0"/>
              <a:t>Gets tourists </a:t>
            </a:r>
            <a:r>
              <a:rPr lang="en-GB" sz="2800" dirty="0" smtClean="0">
                <a:solidFill>
                  <a:srgbClr val="BD0089"/>
                </a:solidFill>
              </a:rPr>
              <a:t>off</a:t>
            </a:r>
            <a:r>
              <a:rPr lang="en-GB" sz="2800" dirty="0" smtClean="0"/>
              <a:t> the primary tourist trail</a:t>
            </a:r>
          </a:p>
          <a:p>
            <a:pPr lvl="0"/>
            <a:r>
              <a:rPr lang="en-GB" sz="2800" dirty="0" smtClean="0"/>
              <a:t>Encourage </a:t>
            </a:r>
            <a:r>
              <a:rPr lang="en-GB" sz="2800" dirty="0" smtClean="0">
                <a:solidFill>
                  <a:srgbClr val="BD0089"/>
                </a:solidFill>
              </a:rPr>
              <a:t>repeat visiting </a:t>
            </a:r>
            <a:r>
              <a:rPr lang="en-GB" sz="2800" dirty="0" smtClean="0"/>
              <a:t>(Visit Britain 2015)</a:t>
            </a:r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on Communities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27989" y="4583906"/>
            <a:ext cx="395287" cy="309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AC488E-D317-AD4E-9D65-863F647F8AC1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8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u="sng" dirty="0" smtClean="0"/>
              <a:t>The negatives</a:t>
            </a:r>
          </a:p>
          <a:p>
            <a:r>
              <a:rPr lang="en-US" dirty="0" smtClean="0"/>
              <a:t>Can </a:t>
            </a:r>
            <a:r>
              <a:rPr lang="en-US" dirty="0" smtClean="0"/>
              <a:t>put </a:t>
            </a:r>
            <a:r>
              <a:rPr lang="en-US" dirty="0" smtClean="0">
                <a:solidFill>
                  <a:srgbClr val="BD0089"/>
                </a:solidFill>
              </a:rPr>
              <a:t>pressure</a:t>
            </a:r>
            <a:r>
              <a:rPr lang="en-US" dirty="0" smtClean="0"/>
              <a:t> on basic tourist infrastructure</a:t>
            </a:r>
          </a:p>
          <a:p>
            <a:r>
              <a:rPr lang="en-US" dirty="0" smtClean="0"/>
              <a:t>Communities can </a:t>
            </a:r>
            <a:r>
              <a:rPr lang="en-US" dirty="0" smtClean="0">
                <a:solidFill>
                  <a:srgbClr val="BD0089"/>
                </a:solidFill>
              </a:rPr>
              <a:t>resent</a:t>
            </a:r>
            <a:r>
              <a:rPr lang="en-US" dirty="0" smtClean="0"/>
              <a:t> the sudden influx of visitors (Connell 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Film 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27989" y="4583906"/>
            <a:ext cx="395287" cy="309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AC488E-D317-AD4E-9D65-863F647F8AC1}" type="slidenum">
              <a:rPr lang="en-GB" smtClean="0"/>
              <a:pPr>
                <a:defRPr/>
              </a:pPr>
              <a:t>32</a:t>
            </a:fld>
            <a:endParaRPr lang="en-GB" dirty="0"/>
          </a:p>
        </p:txBody>
      </p:sp>
      <p:pic>
        <p:nvPicPr>
          <p:cNvPr id="9" name="Content Placeholder 8" descr="propuesta_filmse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 b="20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93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it?</a:t>
            </a:r>
          </a:p>
          <a:p>
            <a:r>
              <a:rPr lang="en-US" dirty="0" smtClean="0"/>
              <a:t>What does it hope to achieve?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Film Set?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Film Set is a </a:t>
            </a:r>
            <a:r>
              <a:rPr lang="en-US" dirty="0" smtClean="0">
                <a:solidFill>
                  <a:srgbClr val="0000FF"/>
                </a:solidFill>
              </a:rPr>
              <a:t>pan-European </a:t>
            </a:r>
            <a:r>
              <a:rPr lang="en-US" dirty="0" smtClean="0"/>
              <a:t>research project</a:t>
            </a:r>
          </a:p>
          <a:p>
            <a:r>
              <a:rPr lang="en-US" dirty="0" smtClean="0"/>
              <a:t>Sponsored by </a:t>
            </a:r>
            <a:r>
              <a:rPr lang="en-US" dirty="0" smtClean="0">
                <a:solidFill>
                  <a:srgbClr val="0000FF"/>
                </a:solidFill>
              </a:rPr>
              <a:t>COSME</a:t>
            </a:r>
            <a:r>
              <a:rPr lang="en-US" dirty="0" smtClean="0"/>
              <a:t> (the European Union’s programme for small businesses).</a:t>
            </a:r>
          </a:p>
          <a:p>
            <a:r>
              <a:rPr lang="en-US" dirty="0" smtClean="0"/>
              <a:t>It brings together </a:t>
            </a:r>
            <a:r>
              <a:rPr lang="en-US" dirty="0">
                <a:solidFill>
                  <a:srgbClr val="0000FF"/>
                </a:solidFill>
              </a:rPr>
              <a:t>7</a:t>
            </a:r>
            <a:r>
              <a:rPr lang="en-US" dirty="0" smtClean="0">
                <a:solidFill>
                  <a:srgbClr val="0000FF"/>
                </a:solidFill>
              </a:rPr>
              <a:t> partners </a:t>
            </a:r>
            <a:r>
              <a:rPr lang="en-US" dirty="0" smtClean="0"/>
              <a:t>– lead by the University of Zaragoza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Co-ordinated </a:t>
            </a:r>
            <a:r>
              <a:rPr lang="en-US" dirty="0" smtClean="0"/>
              <a:t>by FDS Europa </a:t>
            </a:r>
          </a:p>
          <a:p>
            <a:r>
              <a:rPr lang="en-US" dirty="0" smtClean="0"/>
              <a:t>The project was </a:t>
            </a:r>
            <a:r>
              <a:rPr lang="en-US" dirty="0" smtClean="0">
                <a:solidFill>
                  <a:srgbClr val="0000FF"/>
                </a:solidFill>
              </a:rPr>
              <a:t>launched</a:t>
            </a:r>
            <a:r>
              <a:rPr lang="en-US" dirty="0" smtClean="0"/>
              <a:t> in November 2015 </a:t>
            </a:r>
            <a:r>
              <a:rPr lang="en-US" dirty="0" smtClean="0"/>
              <a:t>and lasted </a:t>
            </a:r>
            <a:r>
              <a:rPr lang="en-US" dirty="0" smtClean="0"/>
              <a:t>for 2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3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86261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275667" y="2081389"/>
            <a:ext cx="1481665" cy="102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41" y="2102556"/>
            <a:ext cx="1385570" cy="59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50000" y="3105039"/>
            <a:ext cx="1284111" cy="9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13" y="2102556"/>
            <a:ext cx="1183747" cy="1002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13" y="3411125"/>
            <a:ext cx="1522413" cy="67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668" y="3411125"/>
            <a:ext cx="1580445" cy="615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59" y="2325370"/>
            <a:ext cx="1675730" cy="66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34" y="3411125"/>
            <a:ext cx="1467556" cy="61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0" y="205979"/>
            <a:ext cx="1930048" cy="857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06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56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7" b="218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20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hope to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080022" cy="328718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aim of Film Set is to </a:t>
            </a:r>
            <a:r>
              <a:rPr lang="en-US" dirty="0" smtClean="0">
                <a:solidFill>
                  <a:srgbClr val="0000FF"/>
                </a:solidFill>
              </a:rPr>
              <a:t>develop and promote a European thematic tourist route</a:t>
            </a:r>
            <a:r>
              <a:rPr lang="en-US" dirty="0" smtClean="0"/>
              <a:t> based on cinema</a:t>
            </a:r>
          </a:p>
          <a:p>
            <a:r>
              <a:rPr lang="en-US" dirty="0" smtClean="0"/>
              <a:t>The project recognizes the importance of cinema in European culture and how European towns and landscapes have inspired film makers when shooting their films</a:t>
            </a:r>
          </a:p>
          <a:p>
            <a:r>
              <a:rPr lang="en-US" dirty="0" smtClean="0"/>
              <a:t>Many of these locations have subsequently become important tourist destinations e.g. </a:t>
            </a:r>
            <a:r>
              <a:rPr lang="en-US" dirty="0" err="1" smtClean="0"/>
              <a:t>Notting</a:t>
            </a:r>
            <a:r>
              <a:rPr lang="en-US" dirty="0" smtClean="0"/>
              <a:t> Hill</a:t>
            </a:r>
          </a:p>
          <a:p>
            <a:r>
              <a:rPr lang="en-US" dirty="0" smtClean="0"/>
              <a:t>They illustrate the emotional link tourists attach to their surroundings and how these can motivate individuals to visit particular locations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tting_Hill_blue_door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6778" y="818443"/>
            <a:ext cx="7450665" cy="33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2951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BD0089"/>
                </a:solidFill>
              </a:rPr>
              <a:t>So the project </a:t>
            </a:r>
            <a:r>
              <a:rPr lang="en-US" dirty="0" smtClean="0"/>
              <a:t>seeks to identify a </a:t>
            </a:r>
            <a:r>
              <a:rPr lang="en-US" i="1" dirty="0" smtClean="0"/>
              <a:t>number of specific </a:t>
            </a:r>
            <a:r>
              <a:rPr lang="en-US" dirty="0" smtClean="0"/>
              <a:t>films that showcase aspects of European culture through the medium of film</a:t>
            </a:r>
          </a:p>
          <a:p>
            <a:r>
              <a:rPr lang="en-US" dirty="0" smtClean="0"/>
              <a:t>Their association to particular </a:t>
            </a:r>
            <a:r>
              <a:rPr lang="en-US" i="1" dirty="0" smtClean="0"/>
              <a:t>locations </a:t>
            </a:r>
            <a:r>
              <a:rPr lang="en-US" dirty="0" smtClean="0"/>
              <a:t>is examined and in doing so this provides the foundation of a cinematic tourist route and a Film Set brand</a:t>
            </a:r>
          </a:p>
          <a:p>
            <a:r>
              <a:rPr lang="en-US" dirty="0" smtClean="0"/>
              <a:t>A common strategic plan and </a:t>
            </a:r>
            <a:r>
              <a:rPr lang="en-US" i="1" dirty="0" smtClean="0"/>
              <a:t>communications strategy </a:t>
            </a:r>
            <a:r>
              <a:rPr lang="en-US" dirty="0" smtClean="0"/>
              <a:t>seeks to reinforce this brand and enhance consumer awareness of the product.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2"/>
            <a:ext cx="8229601" cy="338596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Research evidence shows that </a:t>
            </a:r>
            <a:r>
              <a:rPr lang="en-US" i="1" dirty="0" smtClean="0">
                <a:solidFill>
                  <a:srgbClr val="0000FF"/>
                </a:solidFill>
              </a:rPr>
              <a:t>exposure</a:t>
            </a:r>
            <a:r>
              <a:rPr lang="en-US" dirty="0" smtClean="0"/>
              <a:t> of a place on film can inspire interest in visiting a location (Connell 2005, Young 2011)</a:t>
            </a:r>
          </a:p>
          <a:p>
            <a:r>
              <a:rPr lang="en-US" dirty="0" smtClean="0"/>
              <a:t>This interest can remain long after the crews have left</a:t>
            </a:r>
          </a:p>
          <a:p>
            <a:r>
              <a:rPr lang="en-US" dirty="0" smtClean="0"/>
              <a:t>Films have become </a:t>
            </a:r>
            <a:r>
              <a:rPr lang="en-US" dirty="0" smtClean="0">
                <a:solidFill>
                  <a:srgbClr val="0000FF"/>
                </a:solidFill>
              </a:rPr>
              <a:t>virtual brochures </a:t>
            </a:r>
            <a:r>
              <a:rPr lang="en-US" dirty="0" smtClean="0"/>
              <a:t>(</a:t>
            </a:r>
            <a:r>
              <a:rPr lang="en-US" dirty="0" err="1" smtClean="0"/>
              <a:t>Boylan</a:t>
            </a:r>
            <a:r>
              <a:rPr lang="en-US" dirty="0" smtClean="0"/>
              <a:t> 2011, Boy and Bell (2011)</a:t>
            </a:r>
          </a:p>
          <a:p>
            <a:r>
              <a:rPr lang="en-US" dirty="0" smtClean="0"/>
              <a:t>They provide 2-3 hour </a:t>
            </a:r>
            <a:r>
              <a:rPr lang="en-US" dirty="0" smtClean="0">
                <a:solidFill>
                  <a:srgbClr val="0000FF"/>
                </a:solidFill>
              </a:rPr>
              <a:t>adverts</a:t>
            </a:r>
            <a:r>
              <a:rPr lang="en-US" dirty="0" smtClean="0"/>
              <a:t> for a destination potentially watched by 1bn consumers worldwide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7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376356" cy="32871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Film Set seeks to adopt a </a:t>
            </a:r>
            <a:r>
              <a:rPr lang="en-US" dirty="0" smtClean="0">
                <a:solidFill>
                  <a:srgbClr val="0000FF"/>
                </a:solidFill>
              </a:rPr>
              <a:t>sustainable tourism paradigm</a:t>
            </a:r>
            <a:r>
              <a:rPr lang="en-US" dirty="0" smtClean="0"/>
              <a:t> in that the places featured aim to provide a positive economic social and cultural contribution to tourism in that region</a:t>
            </a:r>
          </a:p>
          <a:p>
            <a:r>
              <a:rPr lang="en-US" dirty="0" smtClean="0"/>
              <a:t>Each location is of real historic and cultural </a:t>
            </a:r>
            <a:r>
              <a:rPr lang="en-US" dirty="0" smtClean="0">
                <a:solidFill>
                  <a:srgbClr val="0000FF"/>
                </a:solidFill>
              </a:rPr>
              <a:t>value</a:t>
            </a:r>
            <a:r>
              <a:rPr lang="en-US" dirty="0" smtClean="0"/>
              <a:t> and provide a </a:t>
            </a:r>
            <a:r>
              <a:rPr lang="en-US" dirty="0" smtClean="0">
                <a:solidFill>
                  <a:srgbClr val="0000FF"/>
                </a:solidFill>
              </a:rPr>
              <a:t>unique experience </a:t>
            </a:r>
            <a:r>
              <a:rPr lang="en-US" dirty="0" smtClean="0"/>
              <a:t>for tourists visiting those locations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3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994172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</a:rPr>
              <a:t>Various work programmes support the development of the project’s overall aim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448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6" descr="Carry_On_Cowboy_FilmPoster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000" y="1618861"/>
            <a:ext cx="6208889" cy="252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2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31960"/>
          </a:xfrm>
        </p:spPr>
        <p:txBody>
          <a:bodyPr>
            <a:normAutofit fontScale="77500" lnSpcReduction="20000"/>
          </a:bodyPr>
          <a:lstStyle/>
          <a:p>
            <a:r>
              <a:rPr lang="en-GB" i="1" dirty="0">
                <a:solidFill>
                  <a:srgbClr val="0000FF"/>
                </a:solidFill>
              </a:rPr>
              <a:t>WP2</a:t>
            </a:r>
            <a:r>
              <a:rPr lang="en-GB" i="1" dirty="0"/>
              <a:t> </a:t>
            </a:r>
            <a:r>
              <a:rPr lang="en-GB" i="1" dirty="0">
                <a:solidFill>
                  <a:srgbClr val="660066"/>
                </a:solidFill>
              </a:rPr>
              <a:t>Compilation of a national database </a:t>
            </a:r>
            <a:r>
              <a:rPr lang="en-GB" i="1" dirty="0"/>
              <a:t>of key films of the C20th-C21st</a:t>
            </a:r>
          </a:p>
          <a:p>
            <a:r>
              <a:rPr lang="en-GB" i="1" dirty="0"/>
              <a:t>Using this database to select 5-10 films based on a Delphi analysis with participants from the artistic and creative industries using five selection </a:t>
            </a:r>
            <a:r>
              <a:rPr lang="en-GB" i="1" dirty="0" smtClean="0"/>
              <a:t>criteria</a:t>
            </a:r>
          </a:p>
          <a:p>
            <a:pPr marL="0" indent="0">
              <a:buNone/>
            </a:pPr>
            <a:endParaRPr lang="en-GB" i="1" dirty="0"/>
          </a:p>
          <a:p>
            <a:r>
              <a:rPr lang="en-GB" i="1" dirty="0" smtClean="0">
                <a:solidFill>
                  <a:srgbClr val="0000FF"/>
                </a:solidFill>
              </a:rPr>
              <a:t>WP3</a:t>
            </a:r>
            <a:r>
              <a:rPr lang="en-GB" i="1" dirty="0" smtClean="0"/>
              <a:t> </a:t>
            </a:r>
            <a:r>
              <a:rPr lang="en-GB" i="1" dirty="0" smtClean="0">
                <a:solidFill>
                  <a:srgbClr val="660066"/>
                </a:solidFill>
              </a:rPr>
              <a:t>Mapping </a:t>
            </a:r>
            <a:r>
              <a:rPr lang="en-GB" i="1" dirty="0">
                <a:solidFill>
                  <a:srgbClr val="660066"/>
                </a:solidFill>
              </a:rPr>
              <a:t>Film Set sites pertaining to each film </a:t>
            </a:r>
          </a:p>
          <a:p>
            <a:r>
              <a:rPr lang="en-GB" i="1" dirty="0"/>
              <a:t>Using these sites to create a tourism route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9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03738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/>
              <a:t> </a:t>
            </a:r>
            <a:r>
              <a:rPr lang="en-GB" sz="2400" i="1" dirty="0">
                <a:solidFill>
                  <a:srgbClr val="0000FF"/>
                </a:solidFill>
              </a:rPr>
              <a:t>WP4 </a:t>
            </a:r>
            <a:r>
              <a:rPr lang="en-GB" sz="2400" i="1" dirty="0">
                <a:solidFill>
                  <a:srgbClr val="660066"/>
                </a:solidFill>
              </a:rPr>
              <a:t>The </a:t>
            </a:r>
            <a:r>
              <a:rPr lang="en-GB" sz="2400" i="1" dirty="0" smtClean="0">
                <a:solidFill>
                  <a:srgbClr val="660066"/>
                </a:solidFill>
              </a:rPr>
              <a:t>development </a:t>
            </a:r>
            <a:r>
              <a:rPr lang="en-GB" sz="2400" i="1" dirty="0">
                <a:solidFill>
                  <a:srgbClr val="660066"/>
                </a:solidFill>
              </a:rPr>
              <a:t>of tourism route </a:t>
            </a:r>
            <a:r>
              <a:rPr lang="en-GB" sz="2400" i="1" dirty="0" smtClean="0">
                <a:solidFill>
                  <a:srgbClr val="660066"/>
                </a:solidFill>
              </a:rPr>
              <a:t>products </a:t>
            </a:r>
            <a:r>
              <a:rPr lang="en-GB" sz="2400" i="1" dirty="0">
                <a:solidFill>
                  <a:srgbClr val="660066"/>
                </a:solidFill>
              </a:rPr>
              <a:t>designed to showcase the route.</a:t>
            </a:r>
            <a:r>
              <a:rPr lang="en-GB" sz="2400" i="1" dirty="0"/>
              <a:t> (Vis: website,  Android &amp; </a:t>
            </a:r>
            <a:r>
              <a:rPr lang="en-GB" sz="2400" i="1" dirty="0" err="1"/>
              <a:t>iOS</a:t>
            </a:r>
            <a:r>
              <a:rPr lang="en-GB" sz="2400" i="1" dirty="0"/>
              <a:t> applications and </a:t>
            </a:r>
            <a:r>
              <a:rPr lang="en-GB" sz="2400" i="1" dirty="0">
                <a:solidFill>
                  <a:schemeClr val="tx1"/>
                </a:solidFill>
              </a:rPr>
              <a:t>a promotional video</a:t>
            </a:r>
            <a:r>
              <a:rPr lang="en-GB" sz="2400" i="1" dirty="0" smtClean="0">
                <a:solidFill>
                  <a:srgbClr val="000000"/>
                </a:solidFill>
              </a:rPr>
              <a:t>)</a:t>
            </a:r>
          </a:p>
          <a:p>
            <a:endParaRPr lang="en-GB" sz="2400" i="1" dirty="0">
              <a:solidFill>
                <a:srgbClr val="FF0000"/>
              </a:solidFill>
            </a:endParaRPr>
          </a:p>
          <a:p>
            <a:r>
              <a:rPr lang="en-GB" sz="2400" i="1" dirty="0" smtClean="0">
                <a:solidFill>
                  <a:srgbClr val="FF0000"/>
                </a:solidFill>
              </a:rPr>
              <a:t> </a:t>
            </a:r>
            <a:r>
              <a:rPr lang="en-GB" sz="2400" i="1" dirty="0">
                <a:solidFill>
                  <a:srgbClr val="0000FF"/>
                </a:solidFill>
              </a:rPr>
              <a:t>WP 5</a:t>
            </a:r>
            <a:r>
              <a:rPr lang="en-GB" sz="2400" i="1" dirty="0"/>
              <a:t> </a:t>
            </a:r>
            <a:r>
              <a:rPr lang="en-GB" sz="2400" i="1" dirty="0">
                <a:solidFill>
                  <a:srgbClr val="660066"/>
                </a:solidFill>
              </a:rPr>
              <a:t>Dissemination and communication </a:t>
            </a:r>
            <a:r>
              <a:rPr lang="en-GB" sz="2400" i="1" dirty="0"/>
              <a:t>of the route to a variety of industry and non-industry led stakeholders including local authorities, national and regional </a:t>
            </a:r>
            <a:r>
              <a:rPr lang="en-GB" sz="2400" i="1" dirty="0" smtClean="0"/>
              <a:t>tourist boards</a:t>
            </a:r>
            <a:r>
              <a:rPr lang="en-GB" sz="2400" i="1" dirty="0"/>
              <a:t>, tour wholesalers, retailers and the general </a:t>
            </a:r>
            <a:r>
              <a:rPr lang="en-GB" sz="2400" i="1" dirty="0" smtClean="0"/>
              <a:t>public through a programme of national seminars.</a:t>
            </a:r>
            <a:endParaRPr lang="en-GB" sz="2400" i="1" dirty="0"/>
          </a:p>
          <a:p>
            <a:r>
              <a:rPr lang="en-GB" sz="2300" i="1" dirty="0" smtClean="0"/>
              <a:t>The </a:t>
            </a:r>
            <a:r>
              <a:rPr lang="en-GB" sz="2300" i="1" dirty="0"/>
              <a:t>organisation of an </a:t>
            </a:r>
            <a:r>
              <a:rPr lang="en-GB" sz="2300" i="1" dirty="0">
                <a:solidFill>
                  <a:srgbClr val="000000"/>
                </a:solidFill>
              </a:rPr>
              <a:t>international film tourism conference designed to </a:t>
            </a:r>
            <a:r>
              <a:rPr lang="en-GB" sz="2300" i="1" dirty="0" smtClean="0">
                <a:solidFill>
                  <a:srgbClr val="000000"/>
                </a:solidFill>
              </a:rPr>
              <a:t>highlight and launch </a:t>
            </a:r>
            <a:r>
              <a:rPr lang="en-GB" sz="2300" i="1" dirty="0">
                <a:solidFill>
                  <a:srgbClr val="000000"/>
                </a:solidFill>
              </a:rPr>
              <a:t>the route</a:t>
            </a:r>
            <a:r>
              <a:rPr lang="en-GB" sz="2300" i="1" dirty="0" smtClean="0">
                <a:solidFill>
                  <a:srgbClr val="FF0000"/>
                </a:solidFill>
              </a:rPr>
              <a:t> </a:t>
            </a:r>
            <a:endParaRPr lang="en-GB" sz="2300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35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122356" cy="2886261"/>
          </a:xfrm>
        </p:spPr>
        <p:txBody>
          <a:bodyPr>
            <a:normAutofit/>
          </a:bodyPr>
          <a:lstStyle/>
          <a:p>
            <a:r>
              <a:rPr lang="en-GB" sz="2400" i="1" dirty="0" smtClean="0">
                <a:solidFill>
                  <a:srgbClr val="0000FF"/>
                </a:solidFill>
              </a:rPr>
              <a:t>WP6</a:t>
            </a:r>
            <a:r>
              <a:rPr lang="en-GB" sz="2400" i="1" dirty="0" smtClean="0">
                <a:solidFill>
                  <a:srgbClr val="000000"/>
                </a:solidFill>
              </a:rPr>
              <a:t> The </a:t>
            </a:r>
            <a:r>
              <a:rPr lang="en-GB" sz="2400" i="1" dirty="0">
                <a:solidFill>
                  <a:srgbClr val="000000"/>
                </a:solidFill>
              </a:rPr>
              <a:t>establishment of a </a:t>
            </a:r>
            <a:r>
              <a:rPr lang="en-GB" sz="2400" i="1" dirty="0">
                <a:solidFill>
                  <a:srgbClr val="660066"/>
                </a:solidFill>
              </a:rPr>
              <a:t>network of film tourism towns</a:t>
            </a:r>
            <a:r>
              <a:rPr lang="en-GB" sz="2400" i="1" dirty="0">
                <a:solidFill>
                  <a:srgbClr val="000000"/>
                </a:solidFill>
              </a:rPr>
              <a:t> </a:t>
            </a:r>
            <a:r>
              <a:rPr lang="en-GB" sz="2400" i="1" dirty="0">
                <a:solidFill>
                  <a:schemeClr val="tx1"/>
                </a:solidFill>
              </a:rPr>
              <a:t>with a view to establishing an organisational structure and a Decalogue among network members</a:t>
            </a:r>
            <a:r>
              <a:rPr lang="en-GB" sz="2400" dirty="0">
                <a:solidFill>
                  <a:schemeClr val="tx1"/>
                </a:solidFill>
              </a:rPr>
              <a:t>. </a:t>
            </a:r>
            <a:endParaRPr lang="en-GB" sz="2400" dirty="0" smtClean="0">
              <a:solidFill>
                <a:schemeClr val="tx1"/>
              </a:solidFill>
            </a:endParaRPr>
          </a:p>
          <a:p>
            <a:endParaRPr lang="en-GB" sz="2400" i="1" dirty="0" smtClean="0">
              <a:solidFill>
                <a:srgbClr val="000000"/>
              </a:solidFill>
            </a:endParaRPr>
          </a:p>
          <a:p>
            <a:r>
              <a:rPr lang="en-GB" sz="2400" i="1" dirty="0" smtClean="0">
                <a:solidFill>
                  <a:srgbClr val="0000FF"/>
                </a:solidFill>
              </a:rPr>
              <a:t>WP7</a:t>
            </a:r>
            <a:r>
              <a:rPr lang="en-GB" sz="2400" i="1" dirty="0" smtClean="0">
                <a:solidFill>
                  <a:srgbClr val="000000"/>
                </a:solidFill>
              </a:rPr>
              <a:t> The establishment </a:t>
            </a:r>
            <a:r>
              <a:rPr lang="en-GB" sz="2400" i="1" dirty="0">
                <a:solidFill>
                  <a:srgbClr val="000000"/>
                </a:solidFill>
              </a:rPr>
              <a:t>of a </a:t>
            </a:r>
            <a:r>
              <a:rPr lang="en-GB" sz="2400" i="1" dirty="0">
                <a:solidFill>
                  <a:srgbClr val="660066"/>
                </a:solidFill>
              </a:rPr>
              <a:t>EU recognised centre for film tourism</a:t>
            </a:r>
            <a:r>
              <a:rPr lang="en-GB" sz="2400" i="1" dirty="0">
                <a:solidFill>
                  <a:srgbClr val="000000"/>
                </a:solidFill>
              </a:rPr>
              <a:t> in each respective country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to Date</a:t>
            </a:r>
            <a:endParaRPr lang="en-US" dirty="0"/>
          </a:p>
        </p:txBody>
      </p:sp>
      <p:pic>
        <p:nvPicPr>
          <p:cNvPr id="6" name="Content Placeholder 5" descr="Hier Hunters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7" b="218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663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The Creation of the Tourist Route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57738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Step 1</a:t>
            </a:r>
            <a:r>
              <a:rPr lang="en-US" dirty="0" smtClean="0"/>
              <a:t> </a:t>
            </a:r>
            <a:r>
              <a:rPr lang="en-US" i="1" dirty="0" smtClean="0"/>
              <a:t>The compilation of a database of ‘classic European films’ of the C20th-21st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0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8626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This was based on a </a:t>
            </a:r>
            <a:r>
              <a:rPr lang="en-US" dirty="0" smtClean="0">
                <a:solidFill>
                  <a:srgbClr val="BD0089"/>
                </a:solidFill>
              </a:rPr>
              <a:t>literature review </a:t>
            </a:r>
            <a:r>
              <a:rPr lang="en-US" dirty="0" smtClean="0"/>
              <a:t>drawn from a range of different sources including national entertainment magazines, the specialist press, film institutes, national broadcasting organizations, film critics, newspapers and academics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295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These Included:</a:t>
            </a:r>
            <a:endParaRPr lang="en-US" dirty="0"/>
          </a:p>
          <a:p>
            <a:pPr marL="596646" indent="-514350">
              <a:buFont typeface="+mj-lt"/>
              <a:buAutoNum type="arabicPeriod"/>
            </a:pPr>
            <a:r>
              <a:rPr lang="en-US" dirty="0">
                <a:solidFill>
                  <a:srgbClr val="800000"/>
                </a:solidFill>
              </a:rPr>
              <a:t>The Daily </a:t>
            </a:r>
            <a:r>
              <a:rPr lang="en-US" dirty="0" smtClean="0">
                <a:solidFill>
                  <a:srgbClr val="800000"/>
                </a:solidFill>
              </a:rPr>
              <a:t>Telegraph (2015) </a:t>
            </a:r>
            <a:r>
              <a:rPr lang="en-US" dirty="0">
                <a:solidFill>
                  <a:srgbClr val="800000"/>
                </a:solidFill>
              </a:rPr>
              <a:t>– 75 Great British Movies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>
                <a:solidFill>
                  <a:srgbClr val="800000"/>
                </a:solidFill>
              </a:rPr>
              <a:t>Time Out </a:t>
            </a:r>
            <a:r>
              <a:rPr lang="en-US" dirty="0" smtClean="0">
                <a:solidFill>
                  <a:srgbClr val="800000"/>
                </a:solidFill>
              </a:rPr>
              <a:t>Magazine (2015) </a:t>
            </a:r>
            <a:r>
              <a:rPr lang="en-US" dirty="0">
                <a:solidFill>
                  <a:srgbClr val="800000"/>
                </a:solidFill>
              </a:rPr>
              <a:t>– 100 Best British Films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>
                <a:solidFill>
                  <a:srgbClr val="800000"/>
                </a:solidFill>
              </a:rPr>
              <a:t>Empire </a:t>
            </a:r>
            <a:r>
              <a:rPr lang="en-US" dirty="0" smtClean="0">
                <a:solidFill>
                  <a:srgbClr val="800000"/>
                </a:solidFill>
              </a:rPr>
              <a:t>Magazine (2013) </a:t>
            </a:r>
            <a:r>
              <a:rPr lang="en-US" dirty="0">
                <a:solidFill>
                  <a:srgbClr val="800000"/>
                </a:solidFill>
              </a:rPr>
              <a:t>– Top 100 British Films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 smtClean="0">
                <a:solidFill>
                  <a:srgbClr val="800000"/>
                </a:solidFill>
              </a:rPr>
              <a:t>BFI (2016) </a:t>
            </a:r>
            <a:r>
              <a:rPr lang="en-US" dirty="0">
                <a:solidFill>
                  <a:srgbClr val="800000"/>
                </a:solidFill>
              </a:rPr>
              <a:t>– Greatest British Films of the C20th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>
                <a:solidFill>
                  <a:srgbClr val="800000"/>
                </a:solidFill>
              </a:rPr>
              <a:t>BBC </a:t>
            </a:r>
            <a:r>
              <a:rPr lang="en-US" dirty="0" smtClean="0">
                <a:solidFill>
                  <a:srgbClr val="800000"/>
                </a:solidFill>
              </a:rPr>
              <a:t>Culture (2015) </a:t>
            </a:r>
            <a:r>
              <a:rPr lang="en-US" dirty="0">
                <a:solidFill>
                  <a:srgbClr val="800000"/>
                </a:solidFill>
              </a:rPr>
              <a:t>– Classic British Films/Your Best Films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>
                <a:solidFill>
                  <a:srgbClr val="800000"/>
                </a:solidFill>
              </a:rPr>
              <a:t>Barry </a:t>
            </a:r>
            <a:r>
              <a:rPr lang="en-US" dirty="0" smtClean="0">
                <a:solidFill>
                  <a:srgbClr val="800000"/>
                </a:solidFill>
              </a:rPr>
              <a:t>Norman’s (2013) </a:t>
            </a:r>
            <a:r>
              <a:rPr lang="en-US" dirty="0">
                <a:solidFill>
                  <a:srgbClr val="800000"/>
                </a:solidFill>
              </a:rPr>
              <a:t>– 50 Best British Films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>
                <a:solidFill>
                  <a:srgbClr val="800000"/>
                </a:solidFill>
              </a:rPr>
              <a:t>Prof. Jeremy </a:t>
            </a:r>
            <a:r>
              <a:rPr lang="en-US" dirty="0" smtClean="0">
                <a:solidFill>
                  <a:srgbClr val="800000"/>
                </a:solidFill>
              </a:rPr>
              <a:t>Strong (2016) </a:t>
            </a:r>
            <a:r>
              <a:rPr lang="en-US" dirty="0">
                <a:solidFill>
                  <a:srgbClr val="800000"/>
                </a:solidFill>
              </a:rPr>
              <a:t>– Significant British Films</a:t>
            </a:r>
          </a:p>
          <a:p>
            <a:r>
              <a:rPr lang="en-US" dirty="0"/>
              <a:t>This produced a database of </a:t>
            </a:r>
            <a:r>
              <a:rPr lang="en-US" dirty="0">
                <a:solidFill>
                  <a:srgbClr val="3366FF"/>
                </a:solidFill>
              </a:rPr>
              <a:t>2</a:t>
            </a:r>
            <a:r>
              <a:rPr lang="en-US" dirty="0" smtClean="0">
                <a:solidFill>
                  <a:srgbClr val="3366FF"/>
                </a:solidFill>
              </a:rPr>
              <a:t>16</a:t>
            </a:r>
            <a:r>
              <a:rPr lang="en-US" dirty="0" smtClean="0"/>
              <a:t> </a:t>
            </a:r>
            <a:r>
              <a:rPr lang="en-US" dirty="0"/>
              <a:t>different films</a:t>
            </a:r>
          </a:p>
          <a:p>
            <a:r>
              <a:rPr lang="en-US" dirty="0" smtClean="0"/>
              <a:t>This was </a:t>
            </a:r>
            <a:r>
              <a:rPr lang="en-US" dirty="0"/>
              <a:t>reduced this to </a:t>
            </a:r>
            <a:r>
              <a:rPr lang="en-US" dirty="0">
                <a:solidFill>
                  <a:srgbClr val="3366FF"/>
                </a:solidFill>
              </a:rPr>
              <a:t>15</a:t>
            </a:r>
            <a:r>
              <a:rPr lang="en-US" dirty="0"/>
              <a:t> based upon multiple entries in 6 lists (only 4 appeared in all 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43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Top 15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1930"/>
            <a:ext cx="4038600" cy="344951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39 Steps (1935)</a:t>
            </a:r>
          </a:p>
          <a:p>
            <a:r>
              <a:rPr lang="en-US" dirty="0" smtClean="0"/>
              <a:t>Brief Encounter (1945)</a:t>
            </a:r>
          </a:p>
          <a:p>
            <a:r>
              <a:rPr lang="en-US" dirty="0" smtClean="0"/>
              <a:t>Four Weddings and a Funeral (1944)</a:t>
            </a:r>
          </a:p>
          <a:p>
            <a:r>
              <a:rPr lang="en-US" dirty="0" smtClean="0"/>
              <a:t>Great Expectations (1946)</a:t>
            </a:r>
          </a:p>
          <a:p>
            <a:r>
              <a:rPr lang="en-US" dirty="0" smtClean="0"/>
              <a:t>Gregory’s Girl (1981)</a:t>
            </a:r>
          </a:p>
          <a:p>
            <a:r>
              <a:rPr lang="en-US" dirty="0" err="1" smtClean="0"/>
              <a:t>Kes</a:t>
            </a:r>
            <a:r>
              <a:rPr lang="en-US" dirty="0" smtClean="0"/>
              <a:t> (1969)</a:t>
            </a:r>
          </a:p>
          <a:p>
            <a:r>
              <a:rPr lang="en-US" dirty="0" smtClean="0"/>
              <a:t>A Clockwork Orange (1971)</a:t>
            </a:r>
          </a:p>
          <a:p>
            <a:r>
              <a:rPr lang="en-US" dirty="0" smtClean="0"/>
              <a:t>If (1968)</a:t>
            </a:r>
          </a:p>
          <a:p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051930"/>
            <a:ext cx="4038600" cy="329429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Kind Hearts and Coronets (1949)</a:t>
            </a:r>
          </a:p>
          <a:p>
            <a:r>
              <a:rPr lang="en-US" dirty="0" smtClean="0"/>
              <a:t>The Lady Killers (1955)</a:t>
            </a:r>
          </a:p>
          <a:p>
            <a:r>
              <a:rPr lang="en-US" dirty="0" smtClean="0"/>
              <a:t>The Long Good Friday (1975)</a:t>
            </a:r>
          </a:p>
          <a:p>
            <a:r>
              <a:rPr lang="en-US" dirty="0" smtClean="0"/>
              <a:t>A Matter of Life and Death (1946)</a:t>
            </a:r>
          </a:p>
          <a:p>
            <a:r>
              <a:rPr lang="en-US" dirty="0" smtClean="0"/>
              <a:t>Secrets and Lies (1996)</a:t>
            </a:r>
          </a:p>
          <a:p>
            <a:r>
              <a:rPr lang="en-US" dirty="0" err="1" smtClean="0"/>
              <a:t>Withnail</a:t>
            </a:r>
            <a:r>
              <a:rPr lang="en-US" dirty="0" smtClean="0"/>
              <a:t> and I (1987)</a:t>
            </a:r>
          </a:p>
          <a:p>
            <a:r>
              <a:rPr lang="en-US" dirty="0" smtClean="0"/>
              <a:t>Get Carter (1971)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4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Film-induced tourism can be defined as: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 smtClean="0"/>
              <a:t>‘ </a:t>
            </a:r>
            <a:r>
              <a:rPr lang="en-US" i="1" dirty="0" smtClean="0">
                <a:solidFill>
                  <a:srgbClr val="660066"/>
                </a:solidFill>
              </a:rPr>
              <a:t>a pattern of tourism that drives visitors to see screened places during or after the production of a feature film</a:t>
            </a:r>
            <a:r>
              <a:rPr lang="en-US" i="1" dirty="0" smtClean="0"/>
              <a:t>’. </a:t>
            </a:r>
            <a:r>
              <a:rPr lang="en-US" dirty="0" smtClean="0"/>
              <a:t>Hudson (2011)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smtClean="0">
                <a:solidFill>
                  <a:srgbClr val="00A1D7"/>
                </a:solidFill>
              </a:rPr>
              <a:t>‘It can be expanded to include television, video and DVD</a:t>
            </a:r>
            <a:r>
              <a:rPr lang="en-US" i="1" dirty="0" smtClean="0"/>
              <a:t>’ </a:t>
            </a:r>
            <a:r>
              <a:rPr lang="en-US" dirty="0" smtClean="0"/>
              <a:t>Butler (2011)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4045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00071"/>
          </a:xfrm>
        </p:spPr>
        <p:txBody>
          <a:bodyPr>
            <a:normAutofit fontScale="32500" lnSpcReduction="20000"/>
          </a:bodyPr>
          <a:lstStyle/>
          <a:p>
            <a:r>
              <a:rPr lang="en-US" sz="7400" dirty="0" smtClean="0">
                <a:solidFill>
                  <a:srgbClr val="3366FF"/>
                </a:solidFill>
              </a:rPr>
              <a:t>Step 2</a:t>
            </a:r>
            <a:r>
              <a:rPr lang="en-US" sz="7400" dirty="0" smtClean="0"/>
              <a:t> </a:t>
            </a:r>
            <a:r>
              <a:rPr lang="en-US" sz="7400" i="1" dirty="0" smtClean="0"/>
              <a:t>Reducing the number of Films from 15 to 5-10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5500" i="1" dirty="0"/>
              <a:t>Methodology</a:t>
            </a:r>
            <a:r>
              <a:rPr lang="en-US" sz="5500" dirty="0"/>
              <a:t>: Produced a </a:t>
            </a:r>
            <a:r>
              <a:rPr lang="en-US" sz="5500" dirty="0">
                <a:solidFill>
                  <a:srgbClr val="BD0089"/>
                </a:solidFill>
              </a:rPr>
              <a:t>Delphi </a:t>
            </a:r>
            <a:r>
              <a:rPr lang="en-US" sz="5500" dirty="0" smtClean="0">
                <a:solidFill>
                  <a:srgbClr val="BD0089"/>
                </a:solidFill>
              </a:rPr>
              <a:t>Questionnaire</a:t>
            </a:r>
            <a:endParaRPr lang="en-US" sz="5500" dirty="0" smtClean="0">
              <a:solidFill>
                <a:schemeClr val="tx1"/>
              </a:solidFill>
            </a:endParaRPr>
          </a:p>
          <a:p>
            <a:r>
              <a:rPr lang="en-US" sz="5500" dirty="0"/>
              <a:t>The </a:t>
            </a:r>
            <a:r>
              <a:rPr lang="en-US" sz="5500" dirty="0" smtClean="0"/>
              <a:t>was </a:t>
            </a:r>
            <a:r>
              <a:rPr lang="en-US" sz="5500" dirty="0"/>
              <a:t>distributed it to 147 individuals (including Producers, Directors, Actors, Critics, Film Institutes, </a:t>
            </a:r>
            <a:r>
              <a:rPr lang="en-US" sz="5500" dirty="0" smtClean="0"/>
              <a:t>Cinematographers) following a pilot</a:t>
            </a:r>
          </a:p>
          <a:p>
            <a:r>
              <a:rPr lang="en-US" sz="5500" dirty="0" smtClean="0"/>
              <a:t>They were asked to score the 15 films based on 5 criteria / 7 point likert scale. These scores were then used to rank the films in order of importance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500" dirty="0" smtClean="0">
                <a:solidFill>
                  <a:srgbClr val="008000"/>
                </a:solidFill>
              </a:rPr>
              <a:t>Artistic value  (critical acclaim within the film industry, media &amp; the general public)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500" dirty="0" smtClean="0">
                <a:solidFill>
                  <a:srgbClr val="008000"/>
                </a:solidFill>
              </a:rPr>
              <a:t>Visual attractiveness (cinematography &amp; sets)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500" dirty="0" smtClean="0">
                <a:solidFill>
                  <a:srgbClr val="008000"/>
                </a:solidFill>
              </a:rPr>
              <a:t>Historical content/significance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500" dirty="0" smtClean="0">
                <a:solidFill>
                  <a:srgbClr val="008000"/>
                </a:solidFill>
              </a:rPr>
              <a:t>Social Impact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500" dirty="0" smtClean="0">
                <a:solidFill>
                  <a:srgbClr val="008000"/>
                </a:solidFill>
              </a:rPr>
              <a:t>Commercial success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3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Delphi (1</a:t>
            </a:r>
            <a:r>
              <a:rPr lang="en-US" sz="3200" baseline="30000" dirty="0" smtClean="0">
                <a:solidFill>
                  <a:srgbClr val="0000FF"/>
                </a:solidFill>
              </a:rPr>
              <a:t>st</a:t>
            </a:r>
            <a:r>
              <a:rPr lang="en-US" sz="3200" dirty="0" smtClean="0">
                <a:solidFill>
                  <a:srgbClr val="0000FF"/>
                </a:solidFill>
              </a:rPr>
              <a:t> Spin) N=15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1929"/>
            <a:ext cx="4038600" cy="337895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39 Steps (196)</a:t>
            </a:r>
          </a:p>
          <a:p>
            <a:r>
              <a:rPr lang="en-US" dirty="0" err="1" smtClean="0"/>
              <a:t>Kes</a:t>
            </a:r>
            <a:r>
              <a:rPr lang="en-US" dirty="0" smtClean="0"/>
              <a:t> (162)</a:t>
            </a:r>
          </a:p>
          <a:p>
            <a:r>
              <a:rPr lang="en-US" dirty="0" smtClean="0"/>
              <a:t>Four Weddings (158)</a:t>
            </a:r>
          </a:p>
          <a:p>
            <a:r>
              <a:rPr lang="en-US" dirty="0" smtClean="0"/>
              <a:t>Great Expectations (157)</a:t>
            </a:r>
          </a:p>
          <a:p>
            <a:r>
              <a:rPr lang="en-US" dirty="0" err="1" smtClean="0"/>
              <a:t>Withnail</a:t>
            </a:r>
            <a:r>
              <a:rPr lang="en-US" dirty="0" smtClean="0"/>
              <a:t> &amp; I (138)</a:t>
            </a:r>
          </a:p>
          <a:p>
            <a:r>
              <a:rPr lang="en-US" dirty="0" smtClean="0"/>
              <a:t>Secrets and Lies (130)</a:t>
            </a:r>
          </a:p>
          <a:p>
            <a:r>
              <a:rPr lang="en-US" dirty="0" smtClean="0"/>
              <a:t>Brief Encounter (128)</a:t>
            </a:r>
          </a:p>
          <a:p>
            <a:r>
              <a:rPr lang="en-US" dirty="0" smtClean="0"/>
              <a:t>Long Good Friday (125)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051930"/>
            <a:ext cx="4038600" cy="337895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Clockwork Orange (123)</a:t>
            </a:r>
          </a:p>
          <a:p>
            <a:r>
              <a:rPr lang="en-US" dirty="0" smtClean="0"/>
              <a:t>Matter of Life &amp; Death (119)</a:t>
            </a:r>
          </a:p>
          <a:p>
            <a:r>
              <a:rPr lang="en-US" dirty="0" smtClean="0"/>
              <a:t>Gregory’s Girl (115)</a:t>
            </a:r>
          </a:p>
          <a:p>
            <a:r>
              <a:rPr lang="en-US" dirty="0" smtClean="0"/>
              <a:t>Kind Hearts (112)</a:t>
            </a:r>
          </a:p>
          <a:p>
            <a:r>
              <a:rPr lang="en-US" dirty="0" smtClean="0"/>
              <a:t>If (110)</a:t>
            </a:r>
          </a:p>
          <a:p>
            <a:r>
              <a:rPr lang="en-US" dirty="0" smtClean="0"/>
              <a:t>Lady Killers (99)</a:t>
            </a:r>
          </a:p>
          <a:p>
            <a:r>
              <a:rPr lang="en-US" dirty="0" smtClean="0"/>
              <a:t>Get Carter (97)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39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Delphi (2</a:t>
            </a:r>
            <a:r>
              <a:rPr lang="en-US" sz="3200" baseline="30000" dirty="0" smtClean="0">
                <a:solidFill>
                  <a:srgbClr val="0000FF"/>
                </a:solidFill>
              </a:rPr>
              <a:t>nd</a:t>
            </a:r>
            <a:r>
              <a:rPr lang="en-US" sz="3200" dirty="0" smtClean="0">
                <a:solidFill>
                  <a:srgbClr val="0000FF"/>
                </a:solidFill>
              </a:rPr>
              <a:t> Spin) N=15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51930"/>
            <a:ext cx="4038600" cy="3463626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39 Steps </a:t>
            </a:r>
            <a:r>
              <a:rPr lang="en-US" dirty="0" smtClean="0"/>
              <a:t>(192)</a:t>
            </a:r>
          </a:p>
          <a:p>
            <a:r>
              <a:rPr lang="en-US" dirty="0" err="1" smtClean="0">
                <a:solidFill>
                  <a:srgbClr val="660066"/>
                </a:solidFill>
              </a:rPr>
              <a:t>Kes</a:t>
            </a:r>
            <a:r>
              <a:rPr lang="en-US" dirty="0" smtClean="0"/>
              <a:t> (186)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Four Weddings </a:t>
            </a:r>
            <a:r>
              <a:rPr lang="en-US" dirty="0" smtClean="0"/>
              <a:t>(168)</a:t>
            </a:r>
          </a:p>
          <a:p>
            <a:r>
              <a:rPr lang="en-US" dirty="0" smtClean="0"/>
              <a:t>Secrets and Lies (157)</a:t>
            </a:r>
          </a:p>
          <a:p>
            <a:r>
              <a:rPr lang="en-US" dirty="0" err="1" smtClean="0">
                <a:solidFill>
                  <a:srgbClr val="660066"/>
                </a:solidFill>
              </a:rPr>
              <a:t>Withnail</a:t>
            </a:r>
            <a:r>
              <a:rPr lang="en-US" dirty="0" smtClean="0">
                <a:solidFill>
                  <a:srgbClr val="660066"/>
                </a:solidFill>
              </a:rPr>
              <a:t> &amp; I </a:t>
            </a:r>
            <a:r>
              <a:rPr lang="en-US" dirty="0" smtClean="0"/>
              <a:t>(149)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Great Expectations </a:t>
            </a:r>
            <a:r>
              <a:rPr lang="en-US" dirty="0" smtClean="0"/>
              <a:t>(145)</a:t>
            </a:r>
          </a:p>
          <a:p>
            <a:r>
              <a:rPr lang="en-US" dirty="0" smtClean="0">
                <a:solidFill>
                  <a:srgbClr val="660066"/>
                </a:solidFill>
              </a:rPr>
              <a:t>Brief Encounter </a:t>
            </a:r>
            <a:r>
              <a:rPr lang="en-US" dirty="0" smtClean="0"/>
              <a:t>(130)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1930"/>
            <a:ext cx="4038600" cy="346362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Clockwork Orange (127)</a:t>
            </a:r>
          </a:p>
          <a:p>
            <a:r>
              <a:rPr lang="en-US" dirty="0" smtClean="0"/>
              <a:t>Long Good Friday (125)</a:t>
            </a:r>
          </a:p>
          <a:p>
            <a:r>
              <a:rPr lang="en-US" dirty="0" smtClean="0"/>
              <a:t>If (120)</a:t>
            </a:r>
          </a:p>
          <a:p>
            <a:r>
              <a:rPr lang="en-US" dirty="0" smtClean="0"/>
              <a:t>Matter of Life &amp; Death (119)</a:t>
            </a:r>
          </a:p>
          <a:p>
            <a:r>
              <a:rPr lang="en-US" dirty="0" smtClean="0"/>
              <a:t>Kind Hearts (112)</a:t>
            </a:r>
          </a:p>
          <a:p>
            <a:r>
              <a:rPr lang="en-US" dirty="0" smtClean="0"/>
              <a:t>Gregory’s Girl (112)</a:t>
            </a:r>
          </a:p>
          <a:p>
            <a:r>
              <a:rPr lang="en-US" dirty="0" smtClean="0"/>
              <a:t>Lady Killers (99)</a:t>
            </a:r>
          </a:p>
          <a:p>
            <a:r>
              <a:rPr lang="en-US" dirty="0" smtClean="0"/>
              <a:t>Get Carter (96)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V5BMTkyNTc3MzM4Ml5BMl5BanBnXkFtZTcwNzcxNzczNA@@._V1_SY1000_CR0,0,666,1000_AL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62111" cy="2263478"/>
          </a:xfrm>
          <a:prstGeom prst="rect">
            <a:avLst/>
          </a:prstGeom>
        </p:spPr>
      </p:pic>
      <p:pic>
        <p:nvPicPr>
          <p:cNvPr id="9" name="Picture 8" descr="Secrets-and-lies-movie-poster-1996-U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11" y="146690"/>
            <a:ext cx="3302000" cy="2116788"/>
          </a:xfrm>
          <a:prstGeom prst="rect">
            <a:avLst/>
          </a:prstGeom>
        </p:spPr>
      </p:pic>
      <p:pic>
        <p:nvPicPr>
          <p:cNvPr id="10" name="Picture 9" descr="Great_expectation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2263478"/>
            <a:ext cx="2567913" cy="2336744"/>
          </a:xfrm>
          <a:prstGeom prst="rect">
            <a:avLst/>
          </a:prstGeom>
        </p:spPr>
      </p:pic>
      <p:pic>
        <p:nvPicPr>
          <p:cNvPr id="11" name="Picture 10" descr="BriefEncounterPos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555" y="2263478"/>
            <a:ext cx="2745395" cy="2336744"/>
          </a:xfrm>
          <a:prstGeom prst="rect">
            <a:avLst/>
          </a:prstGeom>
        </p:spPr>
      </p:pic>
      <p:pic>
        <p:nvPicPr>
          <p:cNvPr id="12" name="Picture 11" descr="MV5BMTQxMzk3NzAyNl5BMl5BanBnXkFtZTgwMTMxODcyMjE@._V1_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51" y="2263478"/>
            <a:ext cx="3661049" cy="2336744"/>
          </a:xfrm>
          <a:prstGeom prst="rect">
            <a:avLst/>
          </a:prstGeom>
        </p:spPr>
      </p:pic>
      <p:pic>
        <p:nvPicPr>
          <p:cNvPr id="13" name="Picture 12" descr="MV5BMTM0MTk0MjQxM15BMl5BanBnXkFtZTcwOTAxMjAzMQ@@._V1_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10" y="266695"/>
            <a:ext cx="2638779" cy="189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thnail_and_i_pos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56" y="747889"/>
            <a:ext cx="4430888" cy="33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624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Film Descriptions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14182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39 Steps </a:t>
            </a:r>
            <a:r>
              <a:rPr lang="en-US" dirty="0"/>
              <a:t>(Murder Mystery – Hitchcock)</a:t>
            </a:r>
          </a:p>
          <a:p>
            <a:r>
              <a:rPr lang="en-US" dirty="0" err="1">
                <a:solidFill>
                  <a:srgbClr val="0000FF"/>
                </a:solidFill>
              </a:rPr>
              <a:t>Kes</a:t>
            </a:r>
            <a:r>
              <a:rPr lang="en-US" dirty="0"/>
              <a:t> (Working class social deprivation &amp; educational underachievement – Ken Loach)</a:t>
            </a:r>
          </a:p>
          <a:p>
            <a:r>
              <a:rPr lang="en-US" dirty="0">
                <a:solidFill>
                  <a:srgbClr val="0000FF"/>
                </a:solidFill>
              </a:rPr>
              <a:t>Four Weddings &amp; a Funeral </a:t>
            </a:r>
            <a:r>
              <a:rPr lang="en-US" dirty="0"/>
              <a:t>(Comedy – Richard Curtis)</a:t>
            </a:r>
          </a:p>
          <a:p>
            <a:r>
              <a:rPr lang="en-US" dirty="0">
                <a:solidFill>
                  <a:srgbClr val="0000FF"/>
                </a:solidFill>
              </a:rPr>
              <a:t>Secrets and Lies </a:t>
            </a:r>
            <a:r>
              <a:rPr lang="en-US" dirty="0"/>
              <a:t>(Political Agenda: Adoption records &amp; Race – Mike Leigh)</a:t>
            </a:r>
          </a:p>
          <a:p>
            <a:r>
              <a:rPr lang="en-US" dirty="0" err="1">
                <a:solidFill>
                  <a:srgbClr val="0000FF"/>
                </a:solidFill>
              </a:rPr>
              <a:t>Withnail</a:t>
            </a:r>
            <a:r>
              <a:rPr lang="en-US" dirty="0">
                <a:solidFill>
                  <a:srgbClr val="0000FF"/>
                </a:solidFill>
              </a:rPr>
              <a:t> &amp; I </a:t>
            </a:r>
            <a:r>
              <a:rPr lang="en-US" dirty="0"/>
              <a:t>(Semi autobiographical dark comedy: Homosexuality &amp; Drug Culture – Bruce Robinson)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Great Expectations </a:t>
            </a:r>
            <a:r>
              <a:rPr lang="en-US" dirty="0"/>
              <a:t>(Classic fiction: Charles Dickens – David Lean)</a:t>
            </a:r>
          </a:p>
          <a:p>
            <a:r>
              <a:rPr lang="en-US" dirty="0">
                <a:solidFill>
                  <a:srgbClr val="0000FF"/>
                </a:solidFill>
              </a:rPr>
              <a:t>Brief Encounter </a:t>
            </a:r>
            <a:r>
              <a:rPr lang="en-US" dirty="0"/>
              <a:t>(Wartime love story – David Lean)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Links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4362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hlinkClick r:id="rId2"/>
              </a:rPr>
              <a:t>https://www.youtube.com/watch?v=WgDUrczqnPU</a:t>
            </a:r>
            <a:r>
              <a:rPr lang="en-US" dirty="0"/>
              <a:t>  (39 steps)</a:t>
            </a:r>
          </a:p>
          <a:p>
            <a:r>
              <a:rPr lang="en-US" dirty="0">
                <a:hlinkClick r:id="rId3"/>
              </a:rPr>
              <a:t>https://www.youtube.com/watch?v=eXyo68s-f1E</a:t>
            </a:r>
            <a:r>
              <a:rPr lang="en-US" dirty="0"/>
              <a:t> (Great Expectations)</a:t>
            </a:r>
          </a:p>
          <a:p>
            <a:r>
              <a:rPr lang="en-US" dirty="0">
                <a:hlinkClick r:id="rId4"/>
              </a:rPr>
              <a:t>https://www.youtube.com/watch?v=PvMdN_i-D9I</a:t>
            </a:r>
            <a:r>
              <a:rPr lang="en-US" dirty="0"/>
              <a:t> (4 Weddings)</a:t>
            </a:r>
          </a:p>
          <a:p>
            <a:r>
              <a:rPr lang="en-US" dirty="0">
                <a:hlinkClick r:id="rId5"/>
              </a:rPr>
              <a:t>https://www.youtube.com/watch?v=awU3_elyQMI</a:t>
            </a:r>
            <a:r>
              <a:rPr lang="en-US" dirty="0"/>
              <a:t> (Secrets &amp; Lies)</a:t>
            </a:r>
          </a:p>
          <a:p>
            <a:r>
              <a:rPr lang="en-US" dirty="0">
                <a:hlinkClick r:id="rId6"/>
              </a:rPr>
              <a:t>https://www.youtube.com/watch?v=VRgwbkdoIcY</a:t>
            </a:r>
            <a:r>
              <a:rPr lang="en-US" dirty="0"/>
              <a:t> (</a:t>
            </a:r>
            <a:r>
              <a:rPr lang="en-US" dirty="0" err="1"/>
              <a:t>Withnail</a:t>
            </a:r>
            <a:r>
              <a:rPr lang="en-US" dirty="0"/>
              <a:t> &amp; I)</a:t>
            </a:r>
          </a:p>
          <a:p>
            <a:r>
              <a:rPr lang="en-US" dirty="0">
                <a:hlinkClick r:id="rId7"/>
              </a:rPr>
              <a:t>https://www.youtube.com/watch?v=hubyFqSUaGA</a:t>
            </a:r>
            <a:r>
              <a:rPr lang="en-US" dirty="0"/>
              <a:t> (Brief Encounter)</a:t>
            </a:r>
          </a:p>
          <a:p>
            <a:r>
              <a:rPr lang="en-US" dirty="0">
                <a:hlinkClick r:id="rId8"/>
              </a:rPr>
              <a:t>https://www.youtube.com/watch?v=Yu-</a:t>
            </a:r>
            <a:r>
              <a:rPr lang="en-US" dirty="0" smtClean="0">
                <a:hlinkClick r:id="rId8"/>
              </a:rPr>
              <a:t>5LCr1kwg</a:t>
            </a:r>
            <a:r>
              <a:rPr lang="en-US" dirty="0" smtClean="0"/>
              <a:t> (</a:t>
            </a:r>
            <a:r>
              <a:rPr lang="en-US" dirty="0" err="1"/>
              <a:t>Kes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1418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Step 3 </a:t>
            </a:r>
            <a:r>
              <a:rPr lang="en-US" sz="2400" i="1" dirty="0" smtClean="0"/>
              <a:t>Identification of Film Locations</a:t>
            </a:r>
            <a:endParaRPr lang="en-US" sz="2400" dirty="0"/>
          </a:p>
          <a:p>
            <a:r>
              <a:rPr lang="en-US" sz="2400" dirty="0"/>
              <a:t>This used </a:t>
            </a:r>
            <a:r>
              <a:rPr lang="en-US" sz="2400" dirty="0">
                <a:solidFill>
                  <a:srgbClr val="FF0000"/>
                </a:solidFill>
              </a:rPr>
              <a:t>Reeves (2003) </a:t>
            </a:r>
            <a:r>
              <a:rPr lang="en-US" sz="2400" dirty="0">
                <a:solidFill>
                  <a:srgbClr val="0000FF"/>
                </a:solidFill>
              </a:rPr>
              <a:t>movie-</a:t>
            </a:r>
            <a:r>
              <a:rPr lang="en-US" sz="2400" dirty="0" err="1">
                <a:solidFill>
                  <a:srgbClr val="0000FF"/>
                </a:solidFill>
              </a:rPr>
              <a:t>locations.com</a:t>
            </a:r>
            <a:r>
              <a:rPr lang="en-US" sz="2400" dirty="0"/>
              <a:t>, </a:t>
            </a:r>
            <a:r>
              <a:rPr lang="en-US" sz="2400" dirty="0" err="1">
                <a:solidFill>
                  <a:srgbClr val="660066"/>
                </a:solidFill>
              </a:rPr>
              <a:t>imdb.com</a:t>
            </a:r>
            <a:r>
              <a:rPr lang="en-US" sz="2400" dirty="0"/>
              <a:t> et al.</a:t>
            </a:r>
          </a:p>
          <a:p>
            <a:r>
              <a:rPr lang="en-US" sz="2400" dirty="0"/>
              <a:t>This provided the basis of the </a:t>
            </a:r>
            <a:r>
              <a:rPr lang="en-US" sz="2400" dirty="0" smtClean="0"/>
              <a:t>route in the UK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filming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8684" y="2887383"/>
            <a:ext cx="2771838" cy="2017395"/>
          </a:xfrm>
          <a:prstGeom prst="rect">
            <a:avLst/>
          </a:prstGeom>
        </p:spPr>
      </p:pic>
      <p:pic>
        <p:nvPicPr>
          <p:cNvPr id="5" name="Picture 4" descr="filming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22888" y="2922661"/>
            <a:ext cx="3527633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9 Steps Film Map (1935)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1" y="0"/>
            <a:ext cx="75917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2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rth_Bridge 39 step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88" y="296332"/>
            <a:ext cx="3420533" cy="1763890"/>
          </a:xfrm>
          <a:prstGeom prst="rect">
            <a:avLst/>
          </a:prstGeom>
        </p:spPr>
      </p:pic>
      <p:pic>
        <p:nvPicPr>
          <p:cNvPr id="3" name="Picture 2" descr="London_Palladium_Theatre 39 ste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56" y="296332"/>
            <a:ext cx="3048000" cy="4275667"/>
          </a:xfrm>
          <a:prstGeom prst="rect">
            <a:avLst/>
          </a:prstGeom>
        </p:spPr>
      </p:pic>
      <p:pic>
        <p:nvPicPr>
          <p:cNvPr id="4" name="Picture 3" descr="Park_Crescent,_39 step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2173110"/>
            <a:ext cx="4021667" cy="23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0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There are many derivatives: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108244" cy="2886261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err="1" smtClean="0">
                <a:solidFill>
                  <a:srgbClr val="800000"/>
                </a:solidFill>
              </a:rPr>
              <a:t>Cinetourism</a:t>
            </a:r>
            <a:r>
              <a:rPr lang="en-US" dirty="0" smtClean="0"/>
              <a:t> (used in Europe) (Klug 2011)</a:t>
            </a:r>
          </a:p>
          <a:p>
            <a:r>
              <a:rPr lang="en-US" i="1" dirty="0" err="1" smtClean="0">
                <a:solidFill>
                  <a:srgbClr val="800000"/>
                </a:solidFill>
              </a:rPr>
              <a:t>Teletourism</a:t>
            </a:r>
            <a:r>
              <a:rPr lang="en-US" dirty="0" smtClean="0"/>
              <a:t> (TV-inspired tourism) (Connell 2012)</a:t>
            </a:r>
          </a:p>
          <a:p>
            <a:r>
              <a:rPr lang="en-US" i="1" dirty="0" smtClean="0">
                <a:solidFill>
                  <a:srgbClr val="800000"/>
                </a:solidFill>
              </a:rPr>
              <a:t>Screen or screen-based tourism </a:t>
            </a:r>
            <a:r>
              <a:rPr lang="en-US" dirty="0" smtClean="0"/>
              <a:t>(Catch-all term including music and games) (Fernandez 2013)</a:t>
            </a:r>
          </a:p>
          <a:p>
            <a:r>
              <a:rPr lang="en-US" i="1" dirty="0" smtClean="0">
                <a:solidFill>
                  <a:srgbClr val="800000"/>
                </a:solidFill>
              </a:rPr>
              <a:t>Set-jetting Tourism </a:t>
            </a:r>
            <a:r>
              <a:rPr lang="en-US" dirty="0" smtClean="0"/>
              <a:t>(</a:t>
            </a:r>
            <a:r>
              <a:rPr lang="en-US" dirty="0" err="1" smtClean="0"/>
              <a:t>Asinari</a:t>
            </a:r>
            <a:r>
              <a:rPr lang="en-US" dirty="0" smtClean="0"/>
              <a:t> 2012)</a:t>
            </a:r>
          </a:p>
          <a:p>
            <a:r>
              <a:rPr lang="en-US" i="1" dirty="0" smtClean="0">
                <a:solidFill>
                  <a:srgbClr val="800000"/>
                </a:solidFill>
              </a:rPr>
              <a:t>‘Blockbuster breaks, location vacations </a:t>
            </a:r>
            <a:r>
              <a:rPr lang="en-US" dirty="0" smtClean="0"/>
              <a:t>(Visit London)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8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s Film 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239888"/>
            <a:ext cx="7282295" cy="490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nkersley_Post_Office-k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9" y="472722"/>
            <a:ext cx="4064000" cy="1897945"/>
          </a:xfrm>
          <a:prstGeom prst="rect">
            <a:avLst/>
          </a:prstGeom>
        </p:spPr>
      </p:pic>
      <p:pic>
        <p:nvPicPr>
          <p:cNvPr id="5" name="Picture 4" descr="Former-Barnsley_Colliery_K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44" y="592668"/>
            <a:ext cx="3838223" cy="3033888"/>
          </a:xfrm>
          <a:prstGeom prst="rect">
            <a:avLst/>
          </a:prstGeom>
        </p:spPr>
      </p:pic>
      <p:pic>
        <p:nvPicPr>
          <p:cNvPr id="6" name="Picture 5" descr="Pontefract-road-barnsl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5" y="2497666"/>
            <a:ext cx="3841045" cy="182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1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ur Weddings and a Funeral Film Map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239888"/>
            <a:ext cx="7282295" cy="490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d_St_Peter_and_St_Paul's_Church,_4 weddings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451556"/>
            <a:ext cx="3804355" cy="2540000"/>
          </a:xfrm>
          <a:prstGeom prst="rect">
            <a:avLst/>
          </a:prstGeom>
        </p:spPr>
      </p:pic>
      <p:pic>
        <p:nvPicPr>
          <p:cNvPr id="3" name="Picture 2" descr="St michaels 4 weddin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67" y="1890889"/>
            <a:ext cx="4171244" cy="21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crets and Lies Film 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169332"/>
            <a:ext cx="7282295" cy="47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3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ilter Street-Secrets&amp;L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22" y="127000"/>
            <a:ext cx="3572933" cy="2187222"/>
          </a:xfrm>
          <a:prstGeom prst="rect">
            <a:avLst/>
          </a:prstGeom>
        </p:spPr>
      </p:pic>
      <p:pic>
        <p:nvPicPr>
          <p:cNvPr id="3" name="Picture 2" descr="secretsandlies_whitehou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78" y="2412999"/>
            <a:ext cx="3810000" cy="2150673"/>
          </a:xfrm>
          <a:prstGeom prst="rect">
            <a:avLst/>
          </a:prstGeom>
        </p:spPr>
      </p:pic>
      <p:pic>
        <p:nvPicPr>
          <p:cNvPr id="4" name="Picture 3" descr="Holborn_Tube_Station_-Secrets&amp;Li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1" y="2554110"/>
            <a:ext cx="3901440" cy="20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4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thnail and I Film 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44" y="127000"/>
            <a:ext cx="6293556" cy="45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gent's_Park_withna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56" y="1058332"/>
            <a:ext cx="4529666" cy="3090335"/>
          </a:xfrm>
          <a:prstGeom prst="rect">
            <a:avLst/>
          </a:prstGeom>
        </p:spPr>
      </p:pic>
      <p:pic>
        <p:nvPicPr>
          <p:cNvPr id="3" name="Picture 2" descr="Haweswater_from_Harter_Fell_Withna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1" y="1058332"/>
            <a:ext cx="4205111" cy="30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9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at Expectations Film Map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0"/>
            <a:ext cx="72822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0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hamMedway-Great Expectat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6888"/>
            <a:ext cx="6858000" cy="407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800000"/>
                </a:solidFill>
              </a:rPr>
              <a:t>On-location / off-location film tourism </a:t>
            </a:r>
            <a:r>
              <a:rPr lang="en-US" dirty="0" smtClean="0"/>
              <a:t>(natural / artificial or created locations – </a:t>
            </a:r>
            <a:r>
              <a:rPr lang="en-US" dirty="0" err="1" smtClean="0"/>
              <a:t>Spectre</a:t>
            </a:r>
            <a:r>
              <a:rPr lang="en-US" dirty="0" smtClean="0"/>
              <a:t> </a:t>
            </a:r>
            <a:r>
              <a:rPr lang="en-US" dirty="0" err="1" smtClean="0"/>
              <a:t>Solden</a:t>
            </a:r>
            <a:r>
              <a:rPr lang="en-US" dirty="0"/>
              <a:t> </a:t>
            </a:r>
            <a:r>
              <a:rPr lang="en-US" dirty="0" smtClean="0"/>
              <a:t>/ Pinewood Studios) </a:t>
            </a:r>
            <a:r>
              <a:rPr lang="en-US" dirty="0" err="1" smtClean="0"/>
              <a:t>Roesch</a:t>
            </a:r>
            <a:r>
              <a:rPr lang="en-US" dirty="0" smtClean="0"/>
              <a:t>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3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ef Encounter Film 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1" y="127000"/>
            <a:ext cx="7097888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nforth_railway_station- Brief Encoun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7000"/>
            <a:ext cx="6858000" cy="2116667"/>
          </a:xfrm>
          <a:prstGeom prst="rect">
            <a:avLst/>
          </a:prstGeom>
        </p:spPr>
      </p:pic>
      <p:pic>
        <p:nvPicPr>
          <p:cNvPr id="3" name="Picture 2" descr="'milford high street-burkes parade-brief encounter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469444"/>
            <a:ext cx="6858000" cy="198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1418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Step 4</a:t>
            </a:r>
            <a:r>
              <a:rPr lang="en-US" dirty="0" smtClean="0"/>
              <a:t> </a:t>
            </a:r>
            <a:r>
              <a:rPr lang="en-US" i="1" dirty="0" smtClean="0"/>
              <a:t>To each location a 6A framework was applied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 err="1" smtClean="0">
                <a:solidFill>
                  <a:srgbClr val="660066"/>
                </a:solidFill>
              </a:rPr>
              <a:t>Buhalis</a:t>
            </a:r>
            <a:r>
              <a:rPr lang="en-US" dirty="0" smtClean="0"/>
              <a:t> (2003)</a:t>
            </a:r>
          </a:p>
          <a:p>
            <a:r>
              <a:rPr lang="en-US" dirty="0" smtClean="0"/>
              <a:t>Association * Accommodation * Attractions * Amenities * Accessibility * Ancillary Services</a:t>
            </a:r>
          </a:p>
          <a:p>
            <a:endParaRPr lang="en-US" dirty="0"/>
          </a:p>
          <a:p>
            <a:r>
              <a:rPr lang="en-US" dirty="0" smtClean="0"/>
              <a:t>This material was incorporated into the Film Set website, IOS and android applications and a promotional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9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023578" cy="337184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3366FF"/>
                </a:solidFill>
              </a:rPr>
              <a:t>Step 5</a:t>
            </a:r>
            <a:r>
              <a:rPr lang="en-US" dirty="0" smtClean="0"/>
              <a:t>: </a:t>
            </a:r>
            <a:r>
              <a:rPr lang="en-US" i="1" dirty="0" smtClean="0"/>
              <a:t>The Development of a multi-media communications strategy </a:t>
            </a:r>
            <a:r>
              <a:rPr lang="en-US" dirty="0"/>
              <a:t>(</a:t>
            </a:r>
            <a:r>
              <a:rPr lang="en-US" dirty="0" err="1">
                <a:solidFill>
                  <a:srgbClr val="008000"/>
                </a:solidFill>
              </a:rPr>
              <a:t>Mazedia</a:t>
            </a:r>
            <a:r>
              <a:rPr lang="en-US" dirty="0"/>
              <a:t>)</a:t>
            </a:r>
            <a:endParaRPr lang="en-US" i="1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Facebook (</a:t>
            </a:r>
            <a:r>
              <a:rPr lang="en-US" dirty="0">
                <a:hlinkClick r:id="rId2"/>
              </a:rPr>
              <a:t>https://www.facebook.com/filmsetproject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)</a:t>
            </a:r>
            <a:endParaRPr lang="en-US" dirty="0"/>
          </a:p>
          <a:p>
            <a:r>
              <a:rPr lang="en-US" dirty="0" smtClean="0"/>
              <a:t>Website ( </a:t>
            </a:r>
            <a:r>
              <a:rPr lang="en-US" dirty="0">
                <a:hlinkClick r:id="rId3"/>
              </a:rPr>
              <a:t>http://www.filmsetroute.eu/</a:t>
            </a:r>
            <a:r>
              <a:rPr lang="en-US" dirty="0" smtClean="0">
                <a:hlinkClick r:id="rId3"/>
              </a:rPr>
              <a:t>en</a:t>
            </a:r>
            <a:r>
              <a:rPr lang="en-US" dirty="0" smtClean="0"/>
              <a:t> )</a:t>
            </a:r>
          </a:p>
          <a:p>
            <a:endParaRPr lang="en-US" dirty="0" smtClean="0"/>
          </a:p>
          <a:p>
            <a:r>
              <a:rPr lang="en-US" dirty="0" smtClean="0"/>
              <a:t>Apps</a:t>
            </a:r>
          </a:p>
          <a:p>
            <a:r>
              <a:rPr lang="en-US" dirty="0" smtClean="0"/>
              <a:t>TV, Radio, Conference Presentation, Publication, Press Releases, Newsletter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4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27 FILMSET  Dissemination pl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2" y="155222"/>
            <a:ext cx="3634659" cy="4811889"/>
          </a:xfrm>
          <a:prstGeom prst="rect">
            <a:avLst/>
          </a:prstGeom>
        </p:spPr>
      </p:pic>
      <p:pic>
        <p:nvPicPr>
          <p:cNvPr id="5" name="Picture 4" descr="160622 - ftnnew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29" y="0"/>
            <a:ext cx="3634659" cy="49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56" y="211666"/>
            <a:ext cx="4047501" cy="2370667"/>
          </a:xfrm>
          <a:prstGeom prst="rect">
            <a:avLst/>
          </a:prstGeom>
        </p:spPr>
      </p:pic>
      <p:pic>
        <p:nvPicPr>
          <p:cNvPr id="3" name="Picture 2" descr="WTM1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56" y="211666"/>
            <a:ext cx="3541888" cy="43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Developing a Film Set Promotional Video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5773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Partners </a:t>
            </a:r>
            <a:r>
              <a:rPr lang="en-US" dirty="0">
                <a:solidFill>
                  <a:srgbClr val="800000"/>
                </a:solidFill>
              </a:rPr>
              <a:t>were asked to</a:t>
            </a:r>
            <a:r>
              <a:rPr lang="en-US" dirty="0"/>
              <a:t>:</a:t>
            </a:r>
          </a:p>
          <a:p>
            <a:endParaRPr lang="en-US" dirty="0"/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Arrange a series of </a:t>
            </a:r>
            <a:r>
              <a:rPr lang="en-US" i="1" dirty="0">
                <a:solidFill>
                  <a:srgbClr val="0000FF"/>
                </a:solidFill>
              </a:rPr>
              <a:t>interviews</a:t>
            </a:r>
            <a:r>
              <a:rPr lang="en-US" dirty="0"/>
              <a:t> with stakeholders from the film and creative industries and get them to discuss our films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It was suggested that we should get interviewees include any </a:t>
            </a:r>
            <a:r>
              <a:rPr lang="en-US" i="1" dirty="0">
                <a:solidFill>
                  <a:srgbClr val="0000FF"/>
                </a:solidFill>
              </a:rPr>
              <a:t>anecdotes</a:t>
            </a:r>
            <a:r>
              <a:rPr lang="en-US" dirty="0"/>
              <a:t> about locational filming, the cast or the Director 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Get them to explore any </a:t>
            </a:r>
            <a:r>
              <a:rPr lang="en-US" i="1" dirty="0">
                <a:solidFill>
                  <a:srgbClr val="0000FF"/>
                </a:solidFill>
              </a:rPr>
              <a:t>social messages </a:t>
            </a:r>
            <a:r>
              <a:rPr lang="en-US" dirty="0"/>
              <a:t>the film director sought to portray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Consider what the film </a:t>
            </a:r>
            <a:r>
              <a:rPr lang="en-US" i="1" dirty="0">
                <a:solidFill>
                  <a:srgbClr val="0000FF"/>
                </a:solidFill>
              </a:rPr>
              <a:t>meant</a:t>
            </a:r>
            <a:r>
              <a:rPr lang="en-US" dirty="0"/>
              <a:t> to that </a:t>
            </a:r>
            <a:r>
              <a:rPr lang="en-US" i="1" dirty="0">
                <a:solidFill>
                  <a:srgbClr val="0000FF"/>
                </a:solidFill>
              </a:rPr>
              <a:t>individual</a:t>
            </a:r>
            <a:r>
              <a:rPr lang="en-US" dirty="0"/>
              <a:t> &amp; the impact of that film on </a:t>
            </a:r>
            <a:r>
              <a:rPr lang="en-US" i="1" dirty="0">
                <a:solidFill>
                  <a:srgbClr val="0000FF"/>
                </a:solidFill>
              </a:rPr>
              <a:t>society</a:t>
            </a:r>
            <a:r>
              <a:rPr lang="en-US" dirty="0"/>
              <a:t> (its legacy)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Get interviewees to highlight the </a:t>
            </a:r>
            <a:r>
              <a:rPr lang="en-US" i="1" dirty="0">
                <a:solidFill>
                  <a:srgbClr val="0000FF"/>
                </a:solidFill>
              </a:rPr>
              <a:t>tourism potential</a:t>
            </a:r>
            <a:r>
              <a:rPr lang="en-US" dirty="0"/>
              <a:t> of the film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6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800000"/>
                </a:solidFill>
              </a:rPr>
              <a:t>Who was approached?</a:t>
            </a:r>
          </a:p>
          <a:p>
            <a:endParaRPr lang="en-US" dirty="0"/>
          </a:p>
          <a:p>
            <a:r>
              <a:rPr lang="en-US" dirty="0"/>
              <a:t>Went back to the </a:t>
            </a:r>
            <a:r>
              <a:rPr lang="en-US" dirty="0">
                <a:solidFill>
                  <a:srgbClr val="660066"/>
                </a:solidFill>
              </a:rPr>
              <a:t>original Delphi participants</a:t>
            </a:r>
            <a:r>
              <a:rPr lang="en-US" dirty="0"/>
              <a:t> (and added a few more)*</a:t>
            </a:r>
          </a:p>
          <a:p>
            <a:endParaRPr lang="en-US" dirty="0"/>
          </a:p>
          <a:p>
            <a:r>
              <a:rPr lang="en-US" dirty="0">
                <a:solidFill>
                  <a:srgbClr val="800000"/>
                </a:solidFill>
              </a:rPr>
              <a:t>Who agreed to take part?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34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804" y="156663"/>
            <a:ext cx="1845918" cy="1964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981" y="316172"/>
            <a:ext cx="1754666" cy="1913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111" y="316173"/>
            <a:ext cx="2023855" cy="1804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491" y="2336379"/>
            <a:ext cx="2029231" cy="1967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445" y="2336379"/>
            <a:ext cx="2023855" cy="2073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091" y="2336379"/>
            <a:ext cx="1754667" cy="20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78" y="200894"/>
            <a:ext cx="1952978" cy="209921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206279"/>
            <a:ext cx="1930400" cy="2099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6700"/>
            <a:ext cx="2139245" cy="2099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8" y="2571750"/>
            <a:ext cx="1952978" cy="168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2571749"/>
            <a:ext cx="1930400" cy="1689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89" y="2465917"/>
            <a:ext cx="2077156" cy="179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12" y="366700"/>
            <a:ext cx="1930400" cy="19334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668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Film or TV Does it Matter?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8432801" cy="311784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BD0089"/>
                </a:solidFill>
              </a:rPr>
              <a:t>Films tend to be a one-off </a:t>
            </a:r>
            <a:r>
              <a:rPr lang="en-US" dirty="0" smtClean="0"/>
              <a:t>or limited experience / </a:t>
            </a:r>
            <a:r>
              <a:rPr lang="en-US" dirty="0" smtClean="0">
                <a:solidFill>
                  <a:srgbClr val="BD0089"/>
                </a:solidFill>
              </a:rPr>
              <a:t>TV series have a longer screening period</a:t>
            </a:r>
          </a:p>
          <a:p>
            <a:r>
              <a:rPr lang="en-US" dirty="0" smtClean="0">
                <a:solidFill>
                  <a:srgbClr val="00A1D7"/>
                </a:solidFill>
              </a:rPr>
              <a:t>The implications?</a:t>
            </a:r>
          </a:p>
          <a:p>
            <a:r>
              <a:rPr lang="en-US" dirty="0" smtClean="0"/>
              <a:t>Empathy with the story, characters, setting is developed and maintained over a longer period of time leading to a longer-term impact (</a:t>
            </a:r>
            <a:r>
              <a:rPr lang="en-US" dirty="0" err="1" smtClean="0"/>
              <a:t>Beeton</a:t>
            </a:r>
            <a:r>
              <a:rPr lang="en-US" dirty="0" smtClean="0"/>
              <a:t> 2015)</a:t>
            </a:r>
          </a:p>
          <a:p>
            <a:r>
              <a:rPr lang="en-US" dirty="0" smtClean="0"/>
              <a:t>TV audiences tend to be more passive / film audiences tend to be more inquisitive and connect with the narrative and meaning</a:t>
            </a:r>
          </a:p>
          <a:p>
            <a:r>
              <a:rPr lang="en-US" dirty="0" smtClean="0"/>
              <a:t>There are, of course, exceptions to this rule (Sound of Music / Line of Duty)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7981244" cy="2886261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>
                <a:solidFill>
                  <a:srgbClr val="800000"/>
                </a:solidFill>
              </a:rPr>
              <a:t>Partners were also asked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some contemporary locational footage of film locations relevant to their routes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Supplement this with stills and scenes taken from the various films (negotiation of film rights)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Produce a narrative to their video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</a:t>
            </a:r>
            <a:r>
              <a:rPr lang="en-US" dirty="0" smtClean="0"/>
              <a:t>ork with </a:t>
            </a:r>
            <a:r>
              <a:rPr lang="en-US" dirty="0" err="1" smtClean="0"/>
              <a:t>Rodando</a:t>
            </a:r>
            <a:r>
              <a:rPr lang="en-US" dirty="0" smtClean="0"/>
              <a:t> in editing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 </a:t>
            </a:r>
            <a:r>
              <a:rPr lang="en-US" dirty="0" smtClean="0">
                <a:solidFill>
                  <a:srgbClr val="BD0089"/>
                </a:solidFill>
              </a:rPr>
              <a:t>filmed</a:t>
            </a:r>
            <a:r>
              <a:rPr lang="en-US" dirty="0" smtClean="0"/>
              <a:t> with a Spanish crew in mid-May 2017 &amp; finished </a:t>
            </a:r>
            <a:r>
              <a:rPr lang="en-US" dirty="0" smtClean="0">
                <a:solidFill>
                  <a:srgbClr val="BD0089"/>
                </a:solidFill>
              </a:rPr>
              <a:t>editing</a:t>
            </a:r>
            <a:r>
              <a:rPr lang="en-US" dirty="0" smtClean="0"/>
              <a:t> the UK element of the video in early June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(Taster)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Developments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Step 6</a:t>
            </a:r>
            <a:r>
              <a:rPr lang="en-US" dirty="0" smtClean="0"/>
              <a:t> </a:t>
            </a:r>
            <a:r>
              <a:rPr lang="en-US" dirty="0" smtClean="0"/>
              <a:t>Built </a:t>
            </a:r>
            <a:r>
              <a:rPr lang="en-US" dirty="0" smtClean="0"/>
              <a:t>our network of Film Tourism Towns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Step 7</a:t>
            </a:r>
            <a:r>
              <a:rPr lang="en-US" dirty="0" smtClean="0"/>
              <a:t> Establish a EU recognized Centre for Film Tourism in the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60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There have been many problems &amp; challenges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0151"/>
            <a:ext cx="8094133" cy="334362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Logistical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 smtClean="0"/>
              <a:t>Arranging filming dates</a:t>
            </a:r>
            <a:endParaRPr lang="en-US" dirty="0"/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Who would film?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Flexibility in schedules </a:t>
            </a:r>
            <a:r>
              <a:rPr lang="en-US" dirty="0" smtClean="0"/>
              <a:t>(Richard, Geoff </a:t>
            </a:r>
            <a:r>
              <a:rPr lang="en-US" dirty="0"/>
              <a:t>&amp; </a:t>
            </a:r>
            <a:r>
              <a:rPr lang="en-US" dirty="0" smtClean="0"/>
              <a:t>Francine) </a:t>
            </a:r>
            <a:r>
              <a:rPr lang="en-US" dirty="0"/>
              <a:t>(Ken Loach)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Limited window of opportunity (just 45mins with Adrian Wotton)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Underestimation of distances involved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Time limitations (2 days)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Over ambitious expectations (interviews &amp; location filming)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Transporting equipment (Underground)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4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3318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Technical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UWL or on location?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Suitability of sites (Geoff/home) (John/UWL)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Problems with equipment (battery expired, sound did not work)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Some initial ideas (use of drones) raised legal issues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2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061405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Acquiring permits/permission to film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Debate whether this was necessary (laws in the UK are very different)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Filming schedules were cancelled twice (e.g. </a:t>
            </a:r>
            <a:r>
              <a:rPr lang="en-US" dirty="0" err="1"/>
              <a:t>Carnforth</a:t>
            </a:r>
            <a:r>
              <a:rPr lang="en-US" dirty="0"/>
              <a:t>, London Palladium &amp; Greenwich resulting in a loss of goodwill)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Some locations were not prepared to entertain a film crew (</a:t>
            </a:r>
            <a:r>
              <a:rPr lang="en-US" dirty="0" err="1"/>
              <a:t>Rotherfield</a:t>
            </a:r>
            <a:r>
              <a:rPr lang="en-US" dirty="0"/>
              <a:t> Park, East </a:t>
            </a:r>
            <a:r>
              <a:rPr lang="en-US" dirty="0" err="1"/>
              <a:t>Tisted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4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3073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Response Rate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Low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People were busy / did not want to participate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Felt the project had been done before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Clashed with London Film week / Ben Gibson of LFS was willing, but out of the country</a:t>
            </a:r>
          </a:p>
          <a:p>
            <a:pPr marL="596646" indent="-514350">
              <a:buFont typeface="+mj-lt"/>
              <a:buAutoNum type="arabicPeriod"/>
            </a:pPr>
            <a:r>
              <a:rPr lang="en-US" dirty="0"/>
              <a:t>Participants expected payment (Barry Norman)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0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73071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Interviewees</a:t>
            </a:r>
          </a:p>
          <a:p>
            <a:r>
              <a:rPr lang="en-US" dirty="0"/>
              <a:t>Were these always the best people?</a:t>
            </a:r>
          </a:p>
          <a:p>
            <a:r>
              <a:rPr lang="en-US" dirty="0"/>
              <a:t>Were they able to speak to camera? (Adrian v John) (One take v several)</a:t>
            </a:r>
          </a:p>
          <a:p>
            <a:r>
              <a:rPr lang="en-US" dirty="0"/>
              <a:t>Were they always able to answer the questions? </a:t>
            </a:r>
          </a:p>
          <a:p>
            <a:r>
              <a:rPr lang="en-US" dirty="0"/>
              <a:t>Were they prepared to answer the questions? (Some films were dated making them difficult to recall / Some Directors were personal friends / Some films were simply not liked)</a:t>
            </a:r>
          </a:p>
          <a:p>
            <a:r>
              <a:rPr lang="en-US" dirty="0"/>
              <a:t>They wanted to see the questions in advance to plan their answers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93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Film Rights/Stills</a:t>
            </a:r>
          </a:p>
          <a:p>
            <a:r>
              <a:rPr lang="en-US" dirty="0"/>
              <a:t>Raised issues of copyright</a:t>
            </a:r>
          </a:p>
          <a:p>
            <a:r>
              <a:rPr lang="en-US" dirty="0"/>
              <a:t>Costs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Extending filming to include locational shots</a:t>
            </a:r>
          </a:p>
          <a:p>
            <a:r>
              <a:rPr lang="en-US" dirty="0"/>
              <a:t>Raised additional resource constraints (Time, money, people)</a:t>
            </a:r>
          </a:p>
          <a:p>
            <a:r>
              <a:rPr lang="en-US" dirty="0"/>
              <a:t>There was very little left of original locations (</a:t>
            </a:r>
            <a:r>
              <a:rPr lang="en-US" dirty="0" err="1"/>
              <a:t>Kes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6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886261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8000"/>
                </a:solidFill>
              </a:rPr>
              <a:t>It has been great </a:t>
            </a:r>
            <a:r>
              <a:rPr lang="en-US" i="1" dirty="0" smtClean="0">
                <a:solidFill>
                  <a:srgbClr val="008000"/>
                </a:solidFill>
              </a:rPr>
              <a:t>fun!</a:t>
            </a:r>
            <a:endParaRPr lang="en-US" i="1" dirty="0">
              <a:solidFill>
                <a:srgbClr val="008000"/>
              </a:solidFill>
            </a:endParaRPr>
          </a:p>
          <a:p>
            <a:r>
              <a:rPr lang="en-US" dirty="0" smtClean="0"/>
              <a:t>Come </a:t>
            </a:r>
            <a:r>
              <a:rPr lang="en-US" dirty="0"/>
              <a:t>a </a:t>
            </a:r>
            <a:r>
              <a:rPr lang="en-US"/>
              <a:t>long </a:t>
            </a:r>
            <a:r>
              <a:rPr lang="en-US" smtClean="0"/>
              <a:t>way</a:t>
            </a:r>
          </a:p>
          <a:p>
            <a:r>
              <a:rPr lang="en-US" smtClean="0"/>
              <a:t>We </a:t>
            </a:r>
            <a:r>
              <a:rPr lang="en-US" dirty="0" smtClean="0"/>
              <a:t>are putting in an INTERREG and COSME bid to extend &amp; </a:t>
            </a:r>
            <a:r>
              <a:rPr lang="en-US" dirty="0" err="1" smtClean="0"/>
              <a:t>operationalise</a:t>
            </a:r>
            <a:r>
              <a:rPr lang="en-US" dirty="0" smtClean="0"/>
              <a:t> the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49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Film as a tourist attraction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27989" y="4583906"/>
            <a:ext cx="395287" cy="309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AC488E-D317-AD4E-9D65-863F647F8AC1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  <p:pic>
        <p:nvPicPr>
          <p:cNvPr id="5" name="Picture 4" descr="filming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8719" y="1200151"/>
            <a:ext cx="3177613" cy="2886261"/>
          </a:xfrm>
          <a:prstGeom prst="rect">
            <a:avLst/>
          </a:prstGeom>
        </p:spPr>
      </p:pic>
      <p:pic>
        <p:nvPicPr>
          <p:cNvPr id="6" name="Picture 5" descr="filming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5889" y="1200151"/>
            <a:ext cx="3245555" cy="288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4800" dirty="0" smtClean="0">
                <a:latin typeface="Brush Script MT Italic"/>
                <a:cs typeface="Brush Script MT Italic"/>
              </a:rPr>
              <a:t>Thank you for your attention</a:t>
            </a:r>
            <a:endParaRPr lang="en-US" sz="4800" dirty="0">
              <a:latin typeface="Brush Script MT Italic"/>
              <a:cs typeface="Brush Script MT Italic"/>
            </a:endParaRPr>
          </a:p>
        </p:txBody>
      </p:sp>
    </p:spTree>
    <p:extLst>
      <p:ext uri="{BB962C8B-B14F-4D97-AF65-F5344CB8AC3E}">
        <p14:creationId xmlns:p14="http://schemas.microsoft.com/office/powerpoint/2010/main" val="243745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2690</Words>
  <Application>Microsoft Office PowerPoint</Application>
  <PresentationFormat>On-screen Show (16:9)</PresentationFormat>
  <Paragraphs>326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4" baseType="lpstr">
      <vt:lpstr>Arial</vt:lpstr>
      <vt:lpstr>Brush Script MT Italic</vt:lpstr>
      <vt:lpstr>Calibri</vt:lpstr>
      <vt:lpstr>Office Theme</vt:lpstr>
      <vt:lpstr>Developing Film-Induced Tourism:</vt:lpstr>
      <vt:lpstr>Aims </vt:lpstr>
      <vt:lpstr>Film-induced Tourism</vt:lpstr>
      <vt:lpstr>PowerPoint Presentation</vt:lpstr>
      <vt:lpstr>Film-induced tourism can be defined as:</vt:lpstr>
      <vt:lpstr>There are many derivatives:</vt:lpstr>
      <vt:lpstr>PowerPoint Presentation</vt:lpstr>
      <vt:lpstr>Film or TV Does it Matter?</vt:lpstr>
      <vt:lpstr>Film as a tourist attraction </vt:lpstr>
      <vt:lpstr>PowerPoint Presentation</vt:lpstr>
      <vt:lpstr>Size and Significance of the Market</vt:lpstr>
      <vt:lpstr>The influence on destinations</vt:lpstr>
      <vt:lpstr>PowerPoint Presentation</vt:lpstr>
      <vt:lpstr>The influence on the product itself</vt:lpstr>
      <vt:lpstr>PowerPoint Presentation</vt:lpstr>
      <vt:lpstr>PowerPoint Presentation</vt:lpstr>
      <vt:lpstr>Influence on specific locations</vt:lpstr>
      <vt:lpstr>PowerPoint Presentation</vt:lpstr>
      <vt:lpstr>PowerPoint Presentation</vt:lpstr>
      <vt:lpstr>PowerPoint Presentation</vt:lpstr>
      <vt:lpstr>Overall conclusions</vt:lpstr>
      <vt:lpstr>Success Factors in Film Induced Tourism</vt:lpstr>
      <vt:lpstr>Film-induced tourism – a short lived product?</vt:lpstr>
      <vt:lpstr>Film and Human Perception</vt:lpstr>
      <vt:lpstr>PowerPoint Presentation</vt:lpstr>
      <vt:lpstr>The Benefits of Film-Induced Tourism</vt:lpstr>
      <vt:lpstr>PowerPoint Presentation</vt:lpstr>
      <vt:lpstr>Examples of Film-induced Tourism</vt:lpstr>
      <vt:lpstr>PowerPoint Presentation</vt:lpstr>
      <vt:lpstr>Impact on Communities</vt:lpstr>
      <vt:lpstr>PowerPoint Presentation</vt:lpstr>
      <vt:lpstr>Film Set</vt:lpstr>
      <vt:lpstr>PowerPoint Presentation</vt:lpstr>
      <vt:lpstr>What is Film Set?</vt:lpstr>
      <vt:lpstr>PowerPoint Presentation</vt:lpstr>
      <vt:lpstr>PowerPoint Presentation</vt:lpstr>
      <vt:lpstr>What does it hope to do?</vt:lpstr>
      <vt:lpstr>PowerPoint Presentation</vt:lpstr>
      <vt:lpstr>PowerPoint Presentation</vt:lpstr>
      <vt:lpstr>PowerPoint Presentation</vt:lpstr>
      <vt:lpstr>Various work programmes support the development of the project’s overall aim</vt:lpstr>
      <vt:lpstr>PowerPoint Presentation</vt:lpstr>
      <vt:lpstr>PowerPoint Presentation</vt:lpstr>
      <vt:lpstr>PowerPoint Presentation</vt:lpstr>
      <vt:lpstr>Progress to Date</vt:lpstr>
      <vt:lpstr>The Creation of the Tourist Route</vt:lpstr>
      <vt:lpstr>PowerPoint Presentation</vt:lpstr>
      <vt:lpstr>PowerPoint Presentation</vt:lpstr>
      <vt:lpstr>Top 15</vt:lpstr>
      <vt:lpstr>PowerPoint Presentation</vt:lpstr>
      <vt:lpstr>Delphi (1st Spin) N=15</vt:lpstr>
      <vt:lpstr>Delphi (2nd Spin) N=15</vt:lpstr>
      <vt:lpstr>PowerPoint Presentation</vt:lpstr>
      <vt:lpstr>PowerPoint Presentation</vt:lpstr>
      <vt:lpstr>Film Descriptions</vt:lpstr>
      <vt:lpstr>Links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Developing a Film Set Promotional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Developments?</vt:lpstr>
      <vt:lpstr>There have been many problems &amp;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University of West London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Obruk</dc:creator>
  <cp:lastModifiedBy>Paul Fidgeon</cp:lastModifiedBy>
  <cp:revision>126</cp:revision>
  <dcterms:created xsi:type="dcterms:W3CDTF">2014-01-08T13:16:43Z</dcterms:created>
  <dcterms:modified xsi:type="dcterms:W3CDTF">2018-03-14T08:53:51Z</dcterms:modified>
</cp:coreProperties>
</file>