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4" r:id="rId4"/>
    <p:sldMasterId id="2147483704" r:id="rId5"/>
  </p:sldMasterIdLst>
  <p:notesMasterIdLst>
    <p:notesMasterId r:id="rId30"/>
  </p:notesMasterIdLst>
  <p:handoutMasterIdLst>
    <p:handoutMasterId r:id="rId31"/>
  </p:handoutMasterIdLst>
  <p:sldIdLst>
    <p:sldId id="282" r:id="rId6"/>
    <p:sldId id="258" r:id="rId7"/>
    <p:sldId id="279" r:id="rId8"/>
    <p:sldId id="264" r:id="rId9"/>
    <p:sldId id="260" r:id="rId10"/>
    <p:sldId id="285" r:id="rId11"/>
    <p:sldId id="286" r:id="rId12"/>
    <p:sldId id="290" r:id="rId13"/>
    <p:sldId id="293" r:id="rId14"/>
    <p:sldId id="281" r:id="rId15"/>
    <p:sldId id="269" r:id="rId16"/>
    <p:sldId id="259" r:id="rId17"/>
    <p:sldId id="276" r:id="rId18"/>
    <p:sldId id="278" r:id="rId19"/>
    <p:sldId id="263" r:id="rId20"/>
    <p:sldId id="261" r:id="rId21"/>
    <p:sldId id="268" r:id="rId22"/>
    <p:sldId id="284" r:id="rId23"/>
    <p:sldId id="273" r:id="rId24"/>
    <p:sldId id="292" r:id="rId25"/>
    <p:sldId id="265" r:id="rId26"/>
    <p:sldId id="288" r:id="rId27"/>
    <p:sldId id="272" r:id="rId28"/>
    <p:sldId id="287" r:id="rId29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02E54-EACD-4428-A62B-545B77C13277}" type="doc">
      <dgm:prSet loTypeId="urn:microsoft.com/office/officeart/2005/8/layout/hLis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8167EB3-B4CE-4524-ACA3-2A3F07A40778}">
      <dgm:prSet phldrT="[Text]"/>
      <dgm:spPr/>
      <dgm:t>
        <a:bodyPr/>
        <a:lstStyle/>
        <a:p>
          <a:r>
            <a:rPr lang="en-GB" dirty="0" smtClean="0"/>
            <a:t>Internal </a:t>
          </a:r>
          <a:endParaRPr lang="en-GB" dirty="0"/>
        </a:p>
      </dgm:t>
    </dgm:pt>
    <dgm:pt modelId="{CCC3A6A3-0B80-4798-8C83-229108B8BA0C}" type="parTrans" cxnId="{EDCF0DCA-AD12-4ADA-AF93-1AEF2CA9228D}">
      <dgm:prSet/>
      <dgm:spPr/>
      <dgm:t>
        <a:bodyPr/>
        <a:lstStyle/>
        <a:p>
          <a:endParaRPr lang="en-GB"/>
        </a:p>
      </dgm:t>
    </dgm:pt>
    <dgm:pt modelId="{D225D443-F19E-4E2C-9E13-D82098EE98B2}" type="sibTrans" cxnId="{EDCF0DCA-AD12-4ADA-AF93-1AEF2CA9228D}">
      <dgm:prSet/>
      <dgm:spPr/>
      <dgm:t>
        <a:bodyPr/>
        <a:lstStyle/>
        <a:p>
          <a:endParaRPr lang="en-GB"/>
        </a:p>
      </dgm:t>
    </dgm:pt>
    <dgm:pt modelId="{447483F9-F419-4E7F-BE60-E2E3A606B095}">
      <dgm:prSet phldrT="[Text]"/>
      <dgm:spPr/>
      <dgm:t>
        <a:bodyPr/>
        <a:lstStyle/>
        <a:p>
          <a:r>
            <a:rPr lang="en-GB" dirty="0" smtClean="0"/>
            <a:t>Gender</a:t>
          </a:r>
          <a:endParaRPr lang="en-GB" dirty="0"/>
        </a:p>
      </dgm:t>
    </dgm:pt>
    <dgm:pt modelId="{94947093-A24A-4142-800A-D53DE2AF8101}" type="parTrans" cxnId="{5A65B08A-0EAA-4E3A-B6C1-5AC3179BCA0A}">
      <dgm:prSet/>
      <dgm:spPr/>
      <dgm:t>
        <a:bodyPr/>
        <a:lstStyle/>
        <a:p>
          <a:endParaRPr lang="en-GB"/>
        </a:p>
      </dgm:t>
    </dgm:pt>
    <dgm:pt modelId="{B1B5D7F0-6084-426E-9078-661BC2A88EBF}" type="sibTrans" cxnId="{5A65B08A-0EAA-4E3A-B6C1-5AC3179BCA0A}">
      <dgm:prSet/>
      <dgm:spPr/>
      <dgm:t>
        <a:bodyPr/>
        <a:lstStyle/>
        <a:p>
          <a:endParaRPr lang="en-GB"/>
        </a:p>
      </dgm:t>
    </dgm:pt>
    <dgm:pt modelId="{16D26B18-6B9F-4FDE-9881-AB7754FBB1DA}">
      <dgm:prSet phldrT="[Text]"/>
      <dgm:spPr/>
      <dgm:t>
        <a:bodyPr/>
        <a:lstStyle/>
        <a:p>
          <a:r>
            <a:rPr lang="en-GB" dirty="0" smtClean="0"/>
            <a:t>Age</a:t>
          </a:r>
          <a:endParaRPr lang="en-GB" dirty="0"/>
        </a:p>
      </dgm:t>
    </dgm:pt>
    <dgm:pt modelId="{2D7ABBD4-E1AC-4D0B-903A-3DCF7681EC00}" type="parTrans" cxnId="{4792F20B-841C-4ADF-A666-4D05CFC9D543}">
      <dgm:prSet/>
      <dgm:spPr/>
      <dgm:t>
        <a:bodyPr/>
        <a:lstStyle/>
        <a:p>
          <a:endParaRPr lang="en-GB"/>
        </a:p>
      </dgm:t>
    </dgm:pt>
    <dgm:pt modelId="{17B86AA9-470A-4470-85FB-CE10A60E87C1}" type="sibTrans" cxnId="{4792F20B-841C-4ADF-A666-4D05CFC9D543}">
      <dgm:prSet/>
      <dgm:spPr/>
      <dgm:t>
        <a:bodyPr/>
        <a:lstStyle/>
        <a:p>
          <a:endParaRPr lang="en-GB"/>
        </a:p>
      </dgm:t>
    </dgm:pt>
    <dgm:pt modelId="{374BDAF5-9368-44FE-A78F-1FC72B77C66F}">
      <dgm:prSet phldrT="[Text]"/>
      <dgm:spPr/>
      <dgm:t>
        <a:bodyPr/>
        <a:lstStyle/>
        <a:p>
          <a:r>
            <a:rPr lang="en-GB" dirty="0" smtClean="0"/>
            <a:t>External</a:t>
          </a:r>
          <a:endParaRPr lang="en-GB" dirty="0"/>
        </a:p>
      </dgm:t>
    </dgm:pt>
    <dgm:pt modelId="{B7E81F97-BC59-4D01-B7D3-66F119BB8CF8}" type="parTrans" cxnId="{423AF293-9FE9-497E-A5B1-4C38A38124E6}">
      <dgm:prSet/>
      <dgm:spPr/>
      <dgm:t>
        <a:bodyPr/>
        <a:lstStyle/>
        <a:p>
          <a:endParaRPr lang="en-GB"/>
        </a:p>
      </dgm:t>
    </dgm:pt>
    <dgm:pt modelId="{6E02136C-014B-4556-BB22-1931F590CEC6}" type="sibTrans" cxnId="{423AF293-9FE9-497E-A5B1-4C38A38124E6}">
      <dgm:prSet/>
      <dgm:spPr/>
      <dgm:t>
        <a:bodyPr/>
        <a:lstStyle/>
        <a:p>
          <a:endParaRPr lang="en-GB"/>
        </a:p>
      </dgm:t>
    </dgm:pt>
    <dgm:pt modelId="{D0560F0B-EBAE-40F3-B2B2-B42C0C5865FC}">
      <dgm:prSet phldrT="[Text]"/>
      <dgm:spPr/>
      <dgm:t>
        <a:bodyPr/>
        <a:lstStyle/>
        <a:p>
          <a:r>
            <a:rPr lang="en-GB" dirty="0" smtClean="0"/>
            <a:t>Lifestyle</a:t>
          </a:r>
          <a:endParaRPr lang="en-GB" dirty="0"/>
        </a:p>
      </dgm:t>
    </dgm:pt>
    <dgm:pt modelId="{967A5D52-A5D3-4078-89CD-5500123864DA}" type="parTrans" cxnId="{B9967D0C-B1C2-4D50-A85A-35277B348AB6}">
      <dgm:prSet/>
      <dgm:spPr/>
      <dgm:t>
        <a:bodyPr/>
        <a:lstStyle/>
        <a:p>
          <a:endParaRPr lang="en-GB"/>
        </a:p>
      </dgm:t>
    </dgm:pt>
    <dgm:pt modelId="{654164E3-A856-422A-A5DC-A7C4E75CB394}" type="sibTrans" cxnId="{B9967D0C-B1C2-4D50-A85A-35277B348AB6}">
      <dgm:prSet/>
      <dgm:spPr/>
      <dgm:t>
        <a:bodyPr/>
        <a:lstStyle/>
        <a:p>
          <a:endParaRPr lang="en-GB"/>
        </a:p>
      </dgm:t>
    </dgm:pt>
    <dgm:pt modelId="{8CE2E07E-C5A1-4672-BFD5-35B5A034C195}">
      <dgm:prSet phldrT="[Text]"/>
      <dgm:spPr/>
      <dgm:t>
        <a:bodyPr/>
        <a:lstStyle/>
        <a:p>
          <a:r>
            <a:rPr lang="en-GB" dirty="0" smtClean="0"/>
            <a:t>Peers</a:t>
          </a:r>
          <a:endParaRPr lang="en-GB" dirty="0"/>
        </a:p>
      </dgm:t>
    </dgm:pt>
    <dgm:pt modelId="{AED880C2-7183-4D1E-81A7-35CA78F8643A}" type="parTrans" cxnId="{2CA2AB24-4465-461C-949D-94D0F8BB57D4}">
      <dgm:prSet/>
      <dgm:spPr/>
      <dgm:t>
        <a:bodyPr/>
        <a:lstStyle/>
        <a:p>
          <a:endParaRPr lang="en-GB"/>
        </a:p>
      </dgm:t>
    </dgm:pt>
    <dgm:pt modelId="{536CB788-3F48-49F6-8BBA-0D45B7EB23FB}" type="sibTrans" cxnId="{2CA2AB24-4465-461C-949D-94D0F8BB57D4}">
      <dgm:prSet/>
      <dgm:spPr/>
      <dgm:t>
        <a:bodyPr/>
        <a:lstStyle/>
        <a:p>
          <a:endParaRPr lang="en-GB"/>
        </a:p>
      </dgm:t>
    </dgm:pt>
    <dgm:pt modelId="{541394C7-7579-45E5-9EC9-A7C4FB71FD0F}">
      <dgm:prSet phldrT="[Text]"/>
      <dgm:spPr/>
      <dgm:t>
        <a:bodyPr/>
        <a:lstStyle/>
        <a:p>
          <a:r>
            <a:rPr lang="en-GB" dirty="0" smtClean="0"/>
            <a:t>Influencers</a:t>
          </a:r>
          <a:endParaRPr lang="en-GB" dirty="0"/>
        </a:p>
      </dgm:t>
    </dgm:pt>
    <dgm:pt modelId="{F48A67D3-7522-401F-8889-9FF358BFCD6D}" type="parTrans" cxnId="{F3BCDD1C-DE22-4E9A-88FB-12DE06FD94A9}">
      <dgm:prSet/>
      <dgm:spPr/>
      <dgm:t>
        <a:bodyPr/>
        <a:lstStyle/>
        <a:p>
          <a:endParaRPr lang="en-GB"/>
        </a:p>
      </dgm:t>
    </dgm:pt>
    <dgm:pt modelId="{D63628F1-5419-4684-9612-8522276F3BC1}" type="sibTrans" cxnId="{F3BCDD1C-DE22-4E9A-88FB-12DE06FD94A9}">
      <dgm:prSet/>
      <dgm:spPr/>
      <dgm:t>
        <a:bodyPr/>
        <a:lstStyle/>
        <a:p>
          <a:endParaRPr lang="en-GB"/>
        </a:p>
      </dgm:t>
    </dgm:pt>
    <dgm:pt modelId="{38C6F836-4FD5-47E5-AAE4-CF89F9FAC4D7}">
      <dgm:prSet phldrT="[Text]"/>
      <dgm:spPr/>
      <dgm:t>
        <a:bodyPr/>
        <a:lstStyle/>
        <a:p>
          <a:r>
            <a:rPr lang="en-GB" dirty="0" smtClean="0"/>
            <a:t>Food critiques</a:t>
          </a:r>
          <a:endParaRPr lang="en-GB" dirty="0"/>
        </a:p>
      </dgm:t>
    </dgm:pt>
    <dgm:pt modelId="{18DE7FD1-333A-475B-90CE-79944CBE1AA0}" type="parTrans" cxnId="{E5688C54-BCA5-4E8B-9781-66125A8C8A5A}">
      <dgm:prSet/>
      <dgm:spPr/>
      <dgm:t>
        <a:bodyPr/>
        <a:lstStyle/>
        <a:p>
          <a:endParaRPr lang="en-GB"/>
        </a:p>
      </dgm:t>
    </dgm:pt>
    <dgm:pt modelId="{4073F9E0-4388-4C95-AF5D-E795E06FF025}" type="sibTrans" cxnId="{E5688C54-BCA5-4E8B-9781-66125A8C8A5A}">
      <dgm:prSet/>
      <dgm:spPr/>
      <dgm:t>
        <a:bodyPr/>
        <a:lstStyle/>
        <a:p>
          <a:endParaRPr lang="en-GB"/>
        </a:p>
      </dgm:t>
    </dgm:pt>
    <dgm:pt modelId="{1E74913D-C995-4FFC-8F6A-C0CD65CBCB1F}">
      <dgm:prSet phldrT="[Text]"/>
      <dgm:spPr/>
      <dgm:t>
        <a:bodyPr/>
        <a:lstStyle/>
        <a:p>
          <a:r>
            <a:rPr lang="en-GB" dirty="0" smtClean="0"/>
            <a:t>Food guides</a:t>
          </a:r>
          <a:endParaRPr lang="en-GB" dirty="0"/>
        </a:p>
      </dgm:t>
    </dgm:pt>
    <dgm:pt modelId="{5F4B2186-F25B-4C68-AFD9-E857749896E4}" type="parTrans" cxnId="{7F252397-BBCC-41FC-990A-477164FB4B31}">
      <dgm:prSet/>
      <dgm:spPr/>
      <dgm:t>
        <a:bodyPr/>
        <a:lstStyle/>
        <a:p>
          <a:endParaRPr lang="en-GB"/>
        </a:p>
      </dgm:t>
    </dgm:pt>
    <dgm:pt modelId="{6990C376-B951-4C20-BBC0-05B0F6FD3206}" type="sibTrans" cxnId="{7F252397-BBCC-41FC-990A-477164FB4B31}">
      <dgm:prSet/>
      <dgm:spPr/>
      <dgm:t>
        <a:bodyPr/>
        <a:lstStyle/>
        <a:p>
          <a:endParaRPr lang="en-GB"/>
        </a:p>
      </dgm:t>
    </dgm:pt>
    <dgm:pt modelId="{8633DA03-4806-4034-8F9E-D60C7F8839F3}">
      <dgm:prSet phldrT="[Text]"/>
      <dgm:spPr/>
      <dgm:t>
        <a:bodyPr/>
        <a:lstStyle/>
        <a:p>
          <a:r>
            <a:rPr lang="en-GB" dirty="0" smtClean="0"/>
            <a:t>Economic and cultural capital</a:t>
          </a:r>
          <a:endParaRPr lang="en-GB" dirty="0"/>
        </a:p>
      </dgm:t>
    </dgm:pt>
    <dgm:pt modelId="{D114D108-77AF-4B1D-A3A2-ADDA10468A13}" type="parTrans" cxnId="{CABE9BF2-F1D4-4B8D-B517-9FDF7F768C38}">
      <dgm:prSet/>
      <dgm:spPr/>
      <dgm:t>
        <a:bodyPr/>
        <a:lstStyle/>
        <a:p>
          <a:endParaRPr lang="en-GB"/>
        </a:p>
      </dgm:t>
    </dgm:pt>
    <dgm:pt modelId="{A2428023-1415-4631-95D8-548908F06A23}" type="sibTrans" cxnId="{CABE9BF2-F1D4-4B8D-B517-9FDF7F768C38}">
      <dgm:prSet/>
      <dgm:spPr/>
      <dgm:t>
        <a:bodyPr/>
        <a:lstStyle/>
        <a:p>
          <a:endParaRPr lang="en-GB"/>
        </a:p>
      </dgm:t>
    </dgm:pt>
    <dgm:pt modelId="{2E1D8E0C-B9F3-411D-AD2F-68D21D6E7DF6}">
      <dgm:prSet phldrT="[Text]"/>
      <dgm:spPr/>
      <dgm:t>
        <a:bodyPr/>
        <a:lstStyle/>
        <a:p>
          <a:r>
            <a:rPr lang="en-GB" dirty="0" smtClean="0"/>
            <a:t>Availability</a:t>
          </a:r>
          <a:endParaRPr lang="en-GB" dirty="0"/>
        </a:p>
      </dgm:t>
    </dgm:pt>
    <dgm:pt modelId="{B14DB37F-3A0C-4327-81E9-9E6361D68951}" type="parTrans" cxnId="{91C98EC8-B4AC-41DD-97AE-34D49108C405}">
      <dgm:prSet/>
      <dgm:spPr/>
      <dgm:t>
        <a:bodyPr/>
        <a:lstStyle/>
        <a:p>
          <a:endParaRPr lang="en-GB"/>
        </a:p>
      </dgm:t>
    </dgm:pt>
    <dgm:pt modelId="{6964C7A4-E9B6-419D-9B55-21A97114927B}" type="sibTrans" cxnId="{91C98EC8-B4AC-41DD-97AE-34D49108C405}">
      <dgm:prSet/>
      <dgm:spPr/>
      <dgm:t>
        <a:bodyPr/>
        <a:lstStyle/>
        <a:p>
          <a:endParaRPr lang="en-GB"/>
        </a:p>
      </dgm:t>
    </dgm:pt>
    <dgm:pt modelId="{8E631CF6-E0D8-4A30-A433-8C0E9E51B1DF}">
      <dgm:prSet phldrT="[Text]"/>
      <dgm:spPr/>
      <dgm:t>
        <a:bodyPr/>
        <a:lstStyle/>
        <a:p>
          <a:r>
            <a:rPr lang="en-GB" dirty="0" smtClean="0"/>
            <a:t>Time</a:t>
          </a:r>
          <a:endParaRPr lang="en-GB" dirty="0"/>
        </a:p>
      </dgm:t>
    </dgm:pt>
    <dgm:pt modelId="{03F33863-C1F2-4095-96E1-001F10D56ACA}" type="parTrans" cxnId="{AF1D8E17-2A07-4EF6-A178-467A154CD0C7}">
      <dgm:prSet/>
      <dgm:spPr/>
      <dgm:t>
        <a:bodyPr/>
        <a:lstStyle/>
        <a:p>
          <a:endParaRPr lang="en-GB"/>
        </a:p>
      </dgm:t>
    </dgm:pt>
    <dgm:pt modelId="{9CB0EEE1-6E04-4756-A40F-A11CC8F1328C}" type="sibTrans" cxnId="{AF1D8E17-2A07-4EF6-A178-467A154CD0C7}">
      <dgm:prSet/>
      <dgm:spPr/>
      <dgm:t>
        <a:bodyPr/>
        <a:lstStyle/>
        <a:p>
          <a:endParaRPr lang="en-GB"/>
        </a:p>
      </dgm:t>
    </dgm:pt>
    <dgm:pt modelId="{1E40AC8A-7394-4AE1-A521-63848CE74A8C}">
      <dgm:prSet phldrT="[Text]"/>
      <dgm:spPr/>
      <dgm:t>
        <a:bodyPr/>
        <a:lstStyle/>
        <a:p>
          <a:r>
            <a:rPr lang="en-GB" dirty="0" smtClean="0"/>
            <a:t>Culinary capital</a:t>
          </a:r>
          <a:endParaRPr lang="en-GB" dirty="0"/>
        </a:p>
      </dgm:t>
    </dgm:pt>
    <dgm:pt modelId="{BFAA4580-6A49-4F5B-9788-6E8DF63B7794}" type="parTrans" cxnId="{C5C03F7C-9AE6-40BC-9B5B-3B7FE67CF7D7}">
      <dgm:prSet/>
      <dgm:spPr/>
      <dgm:t>
        <a:bodyPr/>
        <a:lstStyle/>
        <a:p>
          <a:endParaRPr lang="en-GB"/>
        </a:p>
      </dgm:t>
    </dgm:pt>
    <dgm:pt modelId="{B4FCAD11-7E40-4E1D-A8A2-3114FFA1D108}" type="sibTrans" cxnId="{C5C03F7C-9AE6-40BC-9B5B-3B7FE67CF7D7}">
      <dgm:prSet/>
      <dgm:spPr/>
      <dgm:t>
        <a:bodyPr/>
        <a:lstStyle/>
        <a:p>
          <a:endParaRPr lang="en-GB"/>
        </a:p>
      </dgm:t>
    </dgm:pt>
    <dgm:pt modelId="{1EB7FE43-72F2-40E7-8818-456C54162CB3}">
      <dgm:prSet phldrT="[Text]"/>
      <dgm:spPr/>
      <dgm:t>
        <a:bodyPr/>
        <a:lstStyle/>
        <a:p>
          <a:r>
            <a:rPr lang="en-GB" dirty="0" smtClean="0"/>
            <a:t>Celebrity chefs</a:t>
          </a:r>
          <a:endParaRPr lang="en-GB" dirty="0"/>
        </a:p>
      </dgm:t>
    </dgm:pt>
    <dgm:pt modelId="{3C1FDB5B-92D6-4207-872C-D6F94C0F6E16}" type="parTrans" cxnId="{06267390-880B-4870-8A72-2BF9228CBEEC}">
      <dgm:prSet/>
      <dgm:spPr/>
      <dgm:t>
        <a:bodyPr/>
        <a:lstStyle/>
        <a:p>
          <a:endParaRPr lang="en-GB"/>
        </a:p>
      </dgm:t>
    </dgm:pt>
    <dgm:pt modelId="{ACA924F4-630C-4566-A1C9-F17EF0D2D035}" type="sibTrans" cxnId="{06267390-880B-4870-8A72-2BF9228CBEEC}">
      <dgm:prSet/>
      <dgm:spPr/>
      <dgm:t>
        <a:bodyPr/>
        <a:lstStyle/>
        <a:p>
          <a:endParaRPr lang="en-GB"/>
        </a:p>
      </dgm:t>
    </dgm:pt>
    <dgm:pt modelId="{A4E61006-B96A-4355-8DED-D39357536101}">
      <dgm:prSet phldrT="[Text]"/>
      <dgm:spPr/>
      <dgm:t>
        <a:bodyPr/>
        <a:lstStyle/>
        <a:p>
          <a:r>
            <a:rPr lang="en-GB" dirty="0" smtClean="0"/>
            <a:t>Socialisation</a:t>
          </a:r>
          <a:endParaRPr lang="en-GB" dirty="0"/>
        </a:p>
      </dgm:t>
    </dgm:pt>
    <dgm:pt modelId="{74DAEE4C-3472-4BFA-A2DB-185A97735781}" type="parTrans" cxnId="{D65B1260-57B3-4AB2-B66E-1C044B2ACD09}">
      <dgm:prSet/>
      <dgm:spPr/>
      <dgm:t>
        <a:bodyPr/>
        <a:lstStyle/>
        <a:p>
          <a:endParaRPr lang="en-GB"/>
        </a:p>
      </dgm:t>
    </dgm:pt>
    <dgm:pt modelId="{374E79E9-978D-4F18-AFEB-099A6D81B67E}" type="sibTrans" cxnId="{D65B1260-57B3-4AB2-B66E-1C044B2ACD09}">
      <dgm:prSet/>
      <dgm:spPr/>
      <dgm:t>
        <a:bodyPr/>
        <a:lstStyle/>
        <a:p>
          <a:endParaRPr lang="en-GB"/>
        </a:p>
      </dgm:t>
    </dgm:pt>
    <dgm:pt modelId="{5B2A9D97-662C-41E4-89EB-4CD172455DC0}">
      <dgm:prSet phldrT="[Text]"/>
      <dgm:spPr/>
      <dgm:t>
        <a:bodyPr/>
        <a:lstStyle/>
        <a:p>
          <a:r>
            <a:rPr lang="en-GB" dirty="0" smtClean="0"/>
            <a:t>Education</a:t>
          </a:r>
          <a:endParaRPr lang="en-GB" dirty="0"/>
        </a:p>
      </dgm:t>
    </dgm:pt>
    <dgm:pt modelId="{90FD6220-24E8-4F36-8776-61707EDF1AD8}" type="parTrans" cxnId="{C309E60F-EAB1-483C-801E-CA90CDF0A5CE}">
      <dgm:prSet/>
      <dgm:spPr/>
      <dgm:t>
        <a:bodyPr/>
        <a:lstStyle/>
        <a:p>
          <a:endParaRPr lang="en-GB"/>
        </a:p>
      </dgm:t>
    </dgm:pt>
    <dgm:pt modelId="{5029B58C-6E49-481E-97C6-EEACCCB1D24A}" type="sibTrans" cxnId="{C309E60F-EAB1-483C-801E-CA90CDF0A5CE}">
      <dgm:prSet/>
      <dgm:spPr/>
      <dgm:t>
        <a:bodyPr/>
        <a:lstStyle/>
        <a:p>
          <a:endParaRPr lang="en-GB"/>
        </a:p>
      </dgm:t>
    </dgm:pt>
    <dgm:pt modelId="{8FFF56E8-E673-4AD6-A279-1768D0541D6A}">
      <dgm:prSet phldrT="[Text]"/>
      <dgm:spPr/>
      <dgm:t>
        <a:bodyPr/>
        <a:lstStyle/>
        <a:p>
          <a:r>
            <a:rPr lang="en-GB" dirty="0" smtClean="0"/>
            <a:t>Status</a:t>
          </a:r>
          <a:endParaRPr lang="en-GB" dirty="0"/>
        </a:p>
      </dgm:t>
    </dgm:pt>
    <dgm:pt modelId="{E19AD3FE-6A96-42BF-B249-9F4250E1AE3E}" type="parTrans" cxnId="{36378FB8-7A54-4869-8D66-EB1E5205288B}">
      <dgm:prSet/>
      <dgm:spPr/>
      <dgm:t>
        <a:bodyPr/>
        <a:lstStyle/>
        <a:p>
          <a:endParaRPr lang="en-GB"/>
        </a:p>
      </dgm:t>
    </dgm:pt>
    <dgm:pt modelId="{EDF89563-03EB-4602-A9C8-4E940F6BCFAF}" type="sibTrans" cxnId="{36378FB8-7A54-4869-8D66-EB1E5205288B}">
      <dgm:prSet/>
      <dgm:spPr/>
      <dgm:t>
        <a:bodyPr/>
        <a:lstStyle/>
        <a:p>
          <a:endParaRPr lang="en-GB"/>
        </a:p>
      </dgm:t>
    </dgm:pt>
    <dgm:pt modelId="{83EC7AE9-F751-4CBB-8880-C492A1545B55}">
      <dgm:prSet phldrT="[Text]"/>
      <dgm:spPr/>
      <dgm:t>
        <a:bodyPr/>
        <a:lstStyle/>
        <a:p>
          <a:r>
            <a:rPr lang="en-GB" dirty="0" smtClean="0"/>
            <a:t>Habitus</a:t>
          </a:r>
          <a:endParaRPr lang="en-GB" dirty="0"/>
        </a:p>
      </dgm:t>
    </dgm:pt>
    <dgm:pt modelId="{4ADBE925-BD9F-4ED9-86C2-2D451BA680F6}" type="parTrans" cxnId="{F72DE5C9-F588-4150-A682-677AB8C3C28A}">
      <dgm:prSet/>
      <dgm:spPr/>
      <dgm:t>
        <a:bodyPr/>
        <a:lstStyle/>
        <a:p>
          <a:endParaRPr lang="en-GB"/>
        </a:p>
      </dgm:t>
    </dgm:pt>
    <dgm:pt modelId="{D1208A2C-1F6D-4A6E-9779-7421E21A85E9}" type="sibTrans" cxnId="{F72DE5C9-F588-4150-A682-677AB8C3C28A}">
      <dgm:prSet/>
      <dgm:spPr/>
      <dgm:t>
        <a:bodyPr/>
        <a:lstStyle/>
        <a:p>
          <a:endParaRPr lang="en-GB"/>
        </a:p>
      </dgm:t>
    </dgm:pt>
    <dgm:pt modelId="{5E682733-0BEB-4402-A1F1-891EAB635B56}">
      <dgm:prSet phldrT="[Text]"/>
      <dgm:spPr/>
      <dgm:t>
        <a:bodyPr/>
        <a:lstStyle/>
        <a:p>
          <a:r>
            <a:rPr lang="en-GB" dirty="0" smtClean="0"/>
            <a:t>Cookbooks</a:t>
          </a:r>
          <a:endParaRPr lang="en-GB" dirty="0"/>
        </a:p>
      </dgm:t>
    </dgm:pt>
    <dgm:pt modelId="{1F3B7D5D-A3A5-47D8-A1A2-E98DCE0B9E4C}" type="parTrans" cxnId="{6FCBB6F8-2C1E-4631-AC73-535FF2485043}">
      <dgm:prSet/>
      <dgm:spPr/>
      <dgm:t>
        <a:bodyPr/>
        <a:lstStyle/>
        <a:p>
          <a:endParaRPr lang="en-GB"/>
        </a:p>
      </dgm:t>
    </dgm:pt>
    <dgm:pt modelId="{F9F42C3F-A152-4FB8-9296-DB0A47F08BAC}" type="sibTrans" cxnId="{6FCBB6F8-2C1E-4631-AC73-535FF2485043}">
      <dgm:prSet/>
      <dgm:spPr/>
      <dgm:t>
        <a:bodyPr/>
        <a:lstStyle/>
        <a:p>
          <a:endParaRPr lang="en-GB"/>
        </a:p>
      </dgm:t>
    </dgm:pt>
    <dgm:pt modelId="{30EB981D-590D-468E-8AAC-D6CCA491E61B}">
      <dgm:prSet phldrT="[Text]"/>
      <dgm:spPr/>
      <dgm:t>
        <a:bodyPr/>
        <a:lstStyle/>
        <a:p>
          <a:r>
            <a:rPr lang="en-GB" dirty="0" smtClean="0"/>
            <a:t>TV shows</a:t>
          </a:r>
          <a:endParaRPr lang="en-GB" dirty="0"/>
        </a:p>
      </dgm:t>
    </dgm:pt>
    <dgm:pt modelId="{B9AB0C43-A928-412F-9703-313F710863AD}" type="parTrans" cxnId="{FABFCD53-AFDD-446A-959A-3FFF5105CA99}">
      <dgm:prSet/>
      <dgm:spPr/>
      <dgm:t>
        <a:bodyPr/>
        <a:lstStyle/>
        <a:p>
          <a:endParaRPr lang="en-GB"/>
        </a:p>
      </dgm:t>
    </dgm:pt>
    <dgm:pt modelId="{0E7AC45A-F3F6-4D80-8C68-43B400FCBFED}" type="sibTrans" cxnId="{FABFCD53-AFDD-446A-959A-3FFF5105CA99}">
      <dgm:prSet/>
      <dgm:spPr/>
      <dgm:t>
        <a:bodyPr/>
        <a:lstStyle/>
        <a:p>
          <a:endParaRPr lang="en-GB"/>
        </a:p>
      </dgm:t>
    </dgm:pt>
    <dgm:pt modelId="{B8CE1CCA-25C6-4435-B189-3638F396D1D6}">
      <dgm:prSet phldrT="[Text]"/>
      <dgm:spPr/>
      <dgm:t>
        <a:bodyPr/>
        <a:lstStyle/>
        <a:p>
          <a:r>
            <a:rPr lang="en-GB" dirty="0" smtClean="0"/>
            <a:t>Internet</a:t>
          </a:r>
          <a:endParaRPr lang="en-GB" dirty="0"/>
        </a:p>
      </dgm:t>
    </dgm:pt>
    <dgm:pt modelId="{C9CE3A61-D758-473D-8B60-CE4A1CE9094C}" type="parTrans" cxnId="{9F667A16-F2E0-4F32-B885-F04B5012F6DA}">
      <dgm:prSet/>
      <dgm:spPr/>
      <dgm:t>
        <a:bodyPr/>
        <a:lstStyle/>
        <a:p>
          <a:endParaRPr lang="en-GB"/>
        </a:p>
      </dgm:t>
    </dgm:pt>
    <dgm:pt modelId="{D08B3ECC-05A3-4863-B54B-CEC7D634E7AB}" type="sibTrans" cxnId="{9F667A16-F2E0-4F32-B885-F04B5012F6DA}">
      <dgm:prSet/>
      <dgm:spPr/>
      <dgm:t>
        <a:bodyPr/>
        <a:lstStyle/>
        <a:p>
          <a:endParaRPr lang="en-GB"/>
        </a:p>
      </dgm:t>
    </dgm:pt>
    <dgm:pt modelId="{EFBE65EE-49BA-4CC4-A292-AF12A418AD66}">
      <dgm:prSet phldrT="[Text]"/>
      <dgm:spPr/>
      <dgm:t>
        <a:bodyPr/>
        <a:lstStyle/>
        <a:p>
          <a:r>
            <a:rPr lang="en-GB" dirty="0" smtClean="0"/>
            <a:t>Media</a:t>
          </a:r>
          <a:endParaRPr lang="en-GB" dirty="0"/>
        </a:p>
      </dgm:t>
    </dgm:pt>
    <dgm:pt modelId="{9AAB69E7-F149-4716-AD6E-6801FFE57F1B}" type="parTrans" cxnId="{8DBABE16-A1F8-4444-84F0-79B8A84D6649}">
      <dgm:prSet/>
      <dgm:spPr/>
      <dgm:t>
        <a:bodyPr/>
        <a:lstStyle/>
        <a:p>
          <a:endParaRPr lang="en-GB"/>
        </a:p>
      </dgm:t>
    </dgm:pt>
    <dgm:pt modelId="{1542F239-BD47-489D-8DF0-EABCD502E6DA}" type="sibTrans" cxnId="{8DBABE16-A1F8-4444-84F0-79B8A84D6649}">
      <dgm:prSet/>
      <dgm:spPr/>
      <dgm:t>
        <a:bodyPr/>
        <a:lstStyle/>
        <a:p>
          <a:endParaRPr lang="en-GB"/>
        </a:p>
      </dgm:t>
    </dgm:pt>
    <dgm:pt modelId="{B42DE3B6-26E9-4802-91FF-5B9D3D55021F}">
      <dgm:prSet phldrT="[Text]"/>
      <dgm:spPr/>
      <dgm:t>
        <a:bodyPr/>
        <a:lstStyle/>
        <a:p>
          <a:r>
            <a:rPr lang="en-GB" dirty="0" smtClean="0"/>
            <a:t>Identity</a:t>
          </a:r>
          <a:endParaRPr lang="en-GB" dirty="0"/>
        </a:p>
      </dgm:t>
    </dgm:pt>
    <dgm:pt modelId="{28C79A47-7619-4F46-8071-0032A6032E6E}" type="parTrans" cxnId="{AA4CEED9-A3A2-4977-9879-6EA182CA5773}">
      <dgm:prSet/>
      <dgm:spPr/>
      <dgm:t>
        <a:bodyPr/>
        <a:lstStyle/>
        <a:p>
          <a:endParaRPr lang="en-GB"/>
        </a:p>
      </dgm:t>
    </dgm:pt>
    <dgm:pt modelId="{E2167093-E17E-4110-BEAC-2DEBFB14A087}" type="sibTrans" cxnId="{AA4CEED9-A3A2-4977-9879-6EA182CA5773}">
      <dgm:prSet/>
      <dgm:spPr/>
      <dgm:t>
        <a:bodyPr/>
        <a:lstStyle/>
        <a:p>
          <a:endParaRPr lang="en-GB"/>
        </a:p>
      </dgm:t>
    </dgm:pt>
    <dgm:pt modelId="{5D432C22-65BD-4C3C-B07B-37097C272C4D}">
      <dgm:prSet phldrT="[Text]"/>
      <dgm:spPr/>
      <dgm:t>
        <a:bodyPr/>
        <a:lstStyle/>
        <a:p>
          <a:r>
            <a:rPr lang="en-GB" dirty="0" smtClean="0"/>
            <a:t>Culture</a:t>
          </a:r>
          <a:endParaRPr lang="en-GB" dirty="0"/>
        </a:p>
      </dgm:t>
    </dgm:pt>
    <dgm:pt modelId="{E537C40F-BBDE-4E3E-B8AF-8F54FDDD9502}" type="parTrans" cxnId="{BB9FEB74-F856-4F37-8EDE-8D9B0C4B39F8}">
      <dgm:prSet/>
      <dgm:spPr/>
      <dgm:t>
        <a:bodyPr/>
        <a:lstStyle/>
        <a:p>
          <a:endParaRPr lang="en-GB"/>
        </a:p>
      </dgm:t>
    </dgm:pt>
    <dgm:pt modelId="{EDB418E2-6541-443E-805F-B429740E45FD}" type="sibTrans" cxnId="{BB9FEB74-F856-4F37-8EDE-8D9B0C4B39F8}">
      <dgm:prSet/>
      <dgm:spPr/>
      <dgm:t>
        <a:bodyPr/>
        <a:lstStyle/>
        <a:p>
          <a:endParaRPr lang="en-GB"/>
        </a:p>
      </dgm:t>
    </dgm:pt>
    <dgm:pt modelId="{80E7A0B4-0472-40C0-85E1-86ACD0C2DDCB}">
      <dgm:prSet phldrT="[Text]"/>
      <dgm:spPr/>
      <dgm:t>
        <a:bodyPr/>
        <a:lstStyle/>
        <a:p>
          <a:r>
            <a:rPr lang="en-GB" dirty="0" smtClean="0"/>
            <a:t>Religion</a:t>
          </a:r>
          <a:endParaRPr lang="en-GB" dirty="0"/>
        </a:p>
      </dgm:t>
    </dgm:pt>
    <dgm:pt modelId="{130D4784-32CB-4956-9E2D-69B7AA1587C9}" type="parTrans" cxnId="{8EB8EF26-E669-42BC-B3AD-B3FC196BB4A8}">
      <dgm:prSet/>
      <dgm:spPr/>
      <dgm:t>
        <a:bodyPr/>
        <a:lstStyle/>
        <a:p>
          <a:endParaRPr lang="en-GB"/>
        </a:p>
      </dgm:t>
    </dgm:pt>
    <dgm:pt modelId="{DADD84E9-57C2-4118-88E6-C765CF7DF7BB}" type="sibTrans" cxnId="{8EB8EF26-E669-42BC-B3AD-B3FC196BB4A8}">
      <dgm:prSet/>
      <dgm:spPr/>
      <dgm:t>
        <a:bodyPr/>
        <a:lstStyle/>
        <a:p>
          <a:endParaRPr lang="en-GB"/>
        </a:p>
      </dgm:t>
    </dgm:pt>
    <dgm:pt modelId="{C0450CE2-4D39-4E07-895E-16DF6F48532A}">
      <dgm:prSet phldrT="[Text]"/>
      <dgm:spPr/>
      <dgm:t>
        <a:bodyPr/>
        <a:lstStyle/>
        <a:p>
          <a:r>
            <a:rPr lang="en-GB" dirty="0" smtClean="0"/>
            <a:t>Class</a:t>
          </a:r>
          <a:endParaRPr lang="en-GB" dirty="0"/>
        </a:p>
      </dgm:t>
    </dgm:pt>
    <dgm:pt modelId="{76912B04-E04D-42ED-A917-7BDC2BE1FA55}" type="parTrans" cxnId="{07582F04-3A35-4854-AAB7-544A63FC9A55}">
      <dgm:prSet/>
      <dgm:spPr/>
      <dgm:t>
        <a:bodyPr/>
        <a:lstStyle/>
        <a:p>
          <a:endParaRPr lang="en-GB"/>
        </a:p>
      </dgm:t>
    </dgm:pt>
    <dgm:pt modelId="{7DF932CD-F1F5-40F6-B16B-4CBF667A2D0D}" type="sibTrans" cxnId="{07582F04-3A35-4854-AAB7-544A63FC9A55}">
      <dgm:prSet/>
      <dgm:spPr/>
      <dgm:t>
        <a:bodyPr/>
        <a:lstStyle/>
        <a:p>
          <a:endParaRPr lang="en-GB"/>
        </a:p>
      </dgm:t>
    </dgm:pt>
    <dgm:pt modelId="{D4CF06C2-9E73-4236-BF5A-B7869E16CC8B}">
      <dgm:prSet phldrT="[Text]"/>
      <dgm:spPr/>
      <dgm:t>
        <a:bodyPr/>
        <a:lstStyle/>
        <a:p>
          <a:r>
            <a:rPr lang="en-GB" dirty="0" smtClean="0"/>
            <a:t>Distinction</a:t>
          </a:r>
          <a:endParaRPr lang="en-GB" dirty="0"/>
        </a:p>
      </dgm:t>
    </dgm:pt>
    <dgm:pt modelId="{D956C9B9-C977-4781-B12D-27C4C23C1505}" type="parTrans" cxnId="{98D90E33-C9F6-45D4-8213-F909B70685AD}">
      <dgm:prSet/>
      <dgm:spPr/>
      <dgm:t>
        <a:bodyPr/>
        <a:lstStyle/>
        <a:p>
          <a:endParaRPr lang="en-GB"/>
        </a:p>
      </dgm:t>
    </dgm:pt>
    <dgm:pt modelId="{2963E8A9-8716-4259-9178-C51B1C9057DD}" type="sibTrans" cxnId="{98D90E33-C9F6-45D4-8213-F909B70685AD}">
      <dgm:prSet/>
      <dgm:spPr/>
      <dgm:t>
        <a:bodyPr/>
        <a:lstStyle/>
        <a:p>
          <a:endParaRPr lang="en-GB"/>
        </a:p>
      </dgm:t>
    </dgm:pt>
    <dgm:pt modelId="{DBBC21F6-B5D8-4A77-814C-00684BAEECC6}" type="pres">
      <dgm:prSet presAssocID="{DA702E54-EACD-4428-A62B-545B77C1327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C7CC925-E0B9-4201-AE19-8F831D4261AF}" type="pres">
      <dgm:prSet presAssocID="{98167EB3-B4CE-4524-ACA3-2A3F07A40778}" presName="compositeNode" presStyleCnt="0">
        <dgm:presLayoutVars>
          <dgm:bulletEnabled val="1"/>
        </dgm:presLayoutVars>
      </dgm:prSet>
      <dgm:spPr/>
    </dgm:pt>
    <dgm:pt modelId="{F5294A80-D5ED-46B5-859A-E54692EA0AB4}" type="pres">
      <dgm:prSet presAssocID="{98167EB3-B4CE-4524-ACA3-2A3F07A40778}" presName="image" presStyleLbl="fgImgPlace1" presStyleIdx="0" presStyleCnt="3"/>
      <dgm:spPr/>
    </dgm:pt>
    <dgm:pt modelId="{2B7957E4-0175-4372-8A69-01696C46FC2B}" type="pres">
      <dgm:prSet presAssocID="{98167EB3-B4CE-4524-ACA3-2A3F07A4077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EA380-3675-43C7-9F57-F724D6D7336C}" type="pres">
      <dgm:prSet presAssocID="{98167EB3-B4CE-4524-ACA3-2A3F07A40778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7C2618-86C5-4799-B14F-1BFE25994B73}" type="pres">
      <dgm:prSet presAssocID="{D225D443-F19E-4E2C-9E13-D82098EE98B2}" presName="sibTrans" presStyleCnt="0"/>
      <dgm:spPr/>
    </dgm:pt>
    <dgm:pt modelId="{4362B93B-149F-4E62-A0C5-DD4AE5A96B5D}" type="pres">
      <dgm:prSet presAssocID="{374BDAF5-9368-44FE-A78F-1FC72B77C66F}" presName="compositeNode" presStyleCnt="0">
        <dgm:presLayoutVars>
          <dgm:bulletEnabled val="1"/>
        </dgm:presLayoutVars>
      </dgm:prSet>
      <dgm:spPr/>
    </dgm:pt>
    <dgm:pt modelId="{409B2627-D69D-4958-BA54-DF1052986140}" type="pres">
      <dgm:prSet presAssocID="{374BDAF5-9368-44FE-A78F-1FC72B77C66F}" presName="image" presStyleLbl="fgImgPlace1" presStyleIdx="1" presStyleCnt="3" custLinFactNeighborX="4084" custLinFactNeighborY="1032"/>
      <dgm:spPr/>
    </dgm:pt>
    <dgm:pt modelId="{44A0232E-EC19-426D-98D9-8F9658AB0598}" type="pres">
      <dgm:prSet presAssocID="{374BDAF5-9368-44FE-A78F-1FC72B77C66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C62EE-E73F-49E0-A9C2-4E3554F72A3D}" type="pres">
      <dgm:prSet presAssocID="{374BDAF5-9368-44FE-A78F-1FC72B77C66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9240C4-805C-42D8-9082-AA86712CE8C5}" type="pres">
      <dgm:prSet presAssocID="{6E02136C-014B-4556-BB22-1931F590CEC6}" presName="sibTrans" presStyleCnt="0"/>
      <dgm:spPr/>
    </dgm:pt>
    <dgm:pt modelId="{B2EE3CE1-2F50-49D6-9B4C-63894D00839A}" type="pres">
      <dgm:prSet presAssocID="{541394C7-7579-45E5-9EC9-A7C4FB71FD0F}" presName="compositeNode" presStyleCnt="0">
        <dgm:presLayoutVars>
          <dgm:bulletEnabled val="1"/>
        </dgm:presLayoutVars>
      </dgm:prSet>
      <dgm:spPr/>
    </dgm:pt>
    <dgm:pt modelId="{81D667EB-093D-42F2-B99B-42F42863518F}" type="pres">
      <dgm:prSet presAssocID="{541394C7-7579-45E5-9EC9-A7C4FB71FD0F}" presName="image" presStyleLbl="fgImgPlace1" presStyleIdx="2" presStyleCnt="3"/>
      <dgm:spPr/>
    </dgm:pt>
    <dgm:pt modelId="{61F40EE7-8924-4BB0-ABB1-71E69F02D32E}" type="pres">
      <dgm:prSet presAssocID="{541394C7-7579-45E5-9EC9-A7C4FB71FD0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C3FB08-09D5-47DD-B7CB-953AB619A193}" type="pres">
      <dgm:prSet presAssocID="{541394C7-7579-45E5-9EC9-A7C4FB71FD0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0115F4-5CFA-4361-937B-3300BFF96BFE}" type="presOf" srcId="{8633DA03-4806-4034-8F9E-D60C7F8839F3}" destId="{2B7957E4-0175-4372-8A69-01696C46FC2B}" srcOrd="0" destOrd="2" presId="urn:microsoft.com/office/officeart/2005/8/layout/hList2"/>
    <dgm:cxn modelId="{AF1D8E17-2A07-4EF6-A178-467A154CD0C7}" srcId="{374BDAF5-9368-44FE-A78F-1FC72B77C66F}" destId="{8E631CF6-E0D8-4A30-A433-8C0E9E51B1DF}" srcOrd="3" destOrd="0" parTransId="{03F33863-C1F2-4095-96E1-001F10D56ACA}" sibTransId="{9CB0EEE1-6E04-4756-A40F-A11CC8F1328C}"/>
    <dgm:cxn modelId="{D2E5494F-4200-4218-8314-C8B2F24CCBE6}" type="presOf" srcId="{447483F9-F419-4E7F-BE60-E2E3A606B095}" destId="{2B7957E4-0175-4372-8A69-01696C46FC2B}" srcOrd="0" destOrd="0" presId="urn:microsoft.com/office/officeart/2005/8/layout/hList2"/>
    <dgm:cxn modelId="{EDCF0DCA-AD12-4ADA-AF93-1AEF2CA9228D}" srcId="{DA702E54-EACD-4428-A62B-545B77C13277}" destId="{98167EB3-B4CE-4524-ACA3-2A3F07A40778}" srcOrd="0" destOrd="0" parTransId="{CCC3A6A3-0B80-4798-8C83-229108B8BA0C}" sibTransId="{D225D443-F19E-4E2C-9E13-D82098EE98B2}"/>
    <dgm:cxn modelId="{9F667A16-F2E0-4F32-B885-F04B5012F6DA}" srcId="{541394C7-7579-45E5-9EC9-A7C4FB71FD0F}" destId="{B8CE1CCA-25C6-4435-B189-3638F396D1D6}" srcOrd="5" destOrd="0" parTransId="{C9CE3A61-D758-473D-8B60-CE4A1CE9094C}" sibTransId="{D08B3ECC-05A3-4863-B54B-CEC7D634E7AB}"/>
    <dgm:cxn modelId="{6BDAB1AE-2BB7-4526-884A-4594D07C4F16}" type="presOf" srcId="{B8CE1CCA-25C6-4435-B189-3638F396D1D6}" destId="{61F40EE7-8924-4BB0-ABB1-71E69F02D32E}" srcOrd="0" destOrd="5" presId="urn:microsoft.com/office/officeart/2005/8/layout/hList2"/>
    <dgm:cxn modelId="{2E7EFCD5-BF47-40B8-A43C-EB6A4F93D18E}" type="presOf" srcId="{541394C7-7579-45E5-9EC9-A7C4FB71FD0F}" destId="{88C3FB08-09D5-47DD-B7CB-953AB619A193}" srcOrd="0" destOrd="0" presId="urn:microsoft.com/office/officeart/2005/8/layout/hList2"/>
    <dgm:cxn modelId="{6FCBB6F8-2C1E-4631-AC73-535FF2485043}" srcId="{541394C7-7579-45E5-9EC9-A7C4FB71FD0F}" destId="{5E682733-0BEB-4402-A1F1-891EAB635B56}" srcOrd="3" destOrd="0" parTransId="{1F3B7D5D-A3A5-47D8-A1A2-E98DCE0B9E4C}" sibTransId="{F9F42C3F-A152-4FB8-9296-DB0A47F08BAC}"/>
    <dgm:cxn modelId="{BA884817-7C3F-4E29-B0F8-AB6E20B84213}" type="presOf" srcId="{5D432C22-65BD-4C3C-B07B-37097C272C4D}" destId="{2B7957E4-0175-4372-8A69-01696C46FC2B}" srcOrd="0" destOrd="5" presId="urn:microsoft.com/office/officeart/2005/8/layout/hList2"/>
    <dgm:cxn modelId="{3658C342-48D9-4C68-BD1A-0F5F18AABF12}" type="presOf" srcId="{2E1D8E0C-B9F3-411D-AD2F-68D21D6E7DF6}" destId="{44A0232E-EC19-426D-98D9-8F9658AB0598}" srcOrd="0" destOrd="2" presId="urn:microsoft.com/office/officeart/2005/8/layout/hList2"/>
    <dgm:cxn modelId="{07582F04-3A35-4854-AAB7-544A63FC9A55}" srcId="{98167EB3-B4CE-4524-ACA3-2A3F07A40778}" destId="{C0450CE2-4D39-4E07-895E-16DF6F48532A}" srcOrd="7" destOrd="0" parTransId="{76912B04-E04D-42ED-A917-7BDC2BE1FA55}" sibTransId="{7DF932CD-F1F5-40F6-B16B-4CBF667A2D0D}"/>
    <dgm:cxn modelId="{2FF1B974-AF60-408D-B493-AA04682C3E3D}" type="presOf" srcId="{1EB7FE43-72F2-40E7-8818-456C54162CB3}" destId="{61F40EE7-8924-4BB0-ABB1-71E69F02D32E}" srcOrd="0" destOrd="2" presId="urn:microsoft.com/office/officeart/2005/8/layout/hList2"/>
    <dgm:cxn modelId="{B9967D0C-B1C2-4D50-A85A-35277B348AB6}" srcId="{374BDAF5-9368-44FE-A78F-1FC72B77C66F}" destId="{D0560F0B-EBAE-40F3-B2B2-B42C0C5865FC}" srcOrd="0" destOrd="0" parTransId="{967A5D52-A5D3-4078-89CD-5500123864DA}" sibTransId="{654164E3-A856-422A-A5DC-A7C4E75CB394}"/>
    <dgm:cxn modelId="{8DBABE16-A1F8-4444-84F0-79B8A84D6649}" srcId="{541394C7-7579-45E5-9EC9-A7C4FB71FD0F}" destId="{EFBE65EE-49BA-4CC4-A292-AF12A418AD66}" srcOrd="6" destOrd="0" parTransId="{9AAB69E7-F149-4716-AD6E-6801FFE57F1B}" sibTransId="{1542F239-BD47-489D-8DF0-EABCD502E6DA}"/>
    <dgm:cxn modelId="{D65B1260-57B3-4AB2-B66E-1C044B2ACD09}" srcId="{98167EB3-B4CE-4524-ACA3-2A3F07A40778}" destId="{A4E61006-B96A-4355-8DED-D39357536101}" srcOrd="3" destOrd="0" parTransId="{74DAEE4C-3472-4BFA-A2DB-185A97735781}" sibTransId="{374E79E9-978D-4F18-AFEB-099A6D81B67E}"/>
    <dgm:cxn modelId="{27846B01-E996-4D0A-AD9A-777009A99CC0}" type="presOf" srcId="{1E40AC8A-7394-4AE1-A521-63848CE74A8C}" destId="{44A0232E-EC19-426D-98D9-8F9658AB0598}" srcOrd="0" destOrd="4" presId="urn:microsoft.com/office/officeart/2005/8/layout/hList2"/>
    <dgm:cxn modelId="{F72DE5C9-F588-4150-A682-677AB8C3C28A}" srcId="{374BDAF5-9368-44FE-A78F-1FC72B77C66F}" destId="{83EC7AE9-F751-4CBB-8880-C492A1545B55}" srcOrd="7" destOrd="0" parTransId="{4ADBE925-BD9F-4ED9-86C2-2D451BA680F6}" sibTransId="{D1208A2C-1F6D-4A6E-9779-7421E21A85E9}"/>
    <dgm:cxn modelId="{C5C03F7C-9AE6-40BC-9B5B-3B7FE67CF7D7}" srcId="{374BDAF5-9368-44FE-A78F-1FC72B77C66F}" destId="{1E40AC8A-7394-4AE1-A521-63848CE74A8C}" srcOrd="4" destOrd="0" parTransId="{BFAA4580-6A49-4F5B-9788-6E8DF63B7794}" sibTransId="{B4FCAD11-7E40-4E1D-A8A2-3114FFA1D108}"/>
    <dgm:cxn modelId="{BDD1300C-CE6A-4FF3-A69E-A58368D63EA1}" type="presOf" srcId="{5E682733-0BEB-4402-A1F1-891EAB635B56}" destId="{61F40EE7-8924-4BB0-ABB1-71E69F02D32E}" srcOrd="0" destOrd="3" presId="urn:microsoft.com/office/officeart/2005/8/layout/hList2"/>
    <dgm:cxn modelId="{4792F20B-841C-4ADF-A666-4D05CFC9D543}" srcId="{98167EB3-B4CE-4524-ACA3-2A3F07A40778}" destId="{16D26B18-6B9F-4FDE-9881-AB7754FBB1DA}" srcOrd="1" destOrd="0" parTransId="{2D7ABBD4-E1AC-4D0B-903A-3DCF7681EC00}" sibTransId="{17B86AA9-470A-4470-85FB-CE10A60E87C1}"/>
    <dgm:cxn modelId="{2CA2AB24-4465-461C-949D-94D0F8BB57D4}" srcId="{374BDAF5-9368-44FE-A78F-1FC72B77C66F}" destId="{8CE2E07E-C5A1-4672-BFD5-35B5A034C195}" srcOrd="1" destOrd="0" parTransId="{AED880C2-7183-4D1E-81A7-35CA78F8643A}" sibTransId="{536CB788-3F48-49F6-8BBA-0D45B7EB23FB}"/>
    <dgm:cxn modelId="{AA4CEED9-A3A2-4977-9879-6EA182CA5773}" srcId="{98167EB3-B4CE-4524-ACA3-2A3F07A40778}" destId="{B42DE3B6-26E9-4802-91FF-5B9D3D55021F}" srcOrd="4" destOrd="0" parTransId="{28C79A47-7619-4F46-8071-0032A6032E6E}" sibTransId="{E2167093-E17E-4110-BEAC-2DEBFB14A087}"/>
    <dgm:cxn modelId="{F3BCDD1C-DE22-4E9A-88FB-12DE06FD94A9}" srcId="{DA702E54-EACD-4428-A62B-545B77C13277}" destId="{541394C7-7579-45E5-9EC9-A7C4FB71FD0F}" srcOrd="2" destOrd="0" parTransId="{F48A67D3-7522-401F-8889-9FF358BFCD6D}" sibTransId="{D63628F1-5419-4684-9612-8522276F3BC1}"/>
    <dgm:cxn modelId="{01170EF2-0BBD-443D-90EB-069A4A2ACDE1}" type="presOf" srcId="{DA702E54-EACD-4428-A62B-545B77C13277}" destId="{DBBC21F6-B5D8-4A77-814C-00684BAEECC6}" srcOrd="0" destOrd="0" presId="urn:microsoft.com/office/officeart/2005/8/layout/hList2"/>
    <dgm:cxn modelId="{7F252397-BBCC-41FC-990A-477164FB4B31}" srcId="{541394C7-7579-45E5-9EC9-A7C4FB71FD0F}" destId="{1E74913D-C995-4FFC-8F6A-C0CD65CBCB1F}" srcOrd="1" destOrd="0" parTransId="{5F4B2186-F25B-4C68-AFD9-E857749896E4}" sibTransId="{6990C376-B951-4C20-BBC0-05B0F6FD3206}"/>
    <dgm:cxn modelId="{4C1BEFE9-3EBD-495F-AAA0-0ACC3469266C}" type="presOf" srcId="{8FFF56E8-E673-4AD6-A279-1768D0541D6A}" destId="{44A0232E-EC19-426D-98D9-8F9658AB0598}" srcOrd="0" destOrd="6" presId="urn:microsoft.com/office/officeart/2005/8/layout/hList2"/>
    <dgm:cxn modelId="{9C584A97-735F-4FDB-8982-5EA1A25C6622}" type="presOf" srcId="{83EC7AE9-F751-4CBB-8880-C492A1545B55}" destId="{44A0232E-EC19-426D-98D9-8F9658AB0598}" srcOrd="0" destOrd="7" presId="urn:microsoft.com/office/officeart/2005/8/layout/hList2"/>
    <dgm:cxn modelId="{AE555869-AA56-416E-A2BA-A8B61C09AAFF}" type="presOf" srcId="{8CE2E07E-C5A1-4672-BFD5-35B5A034C195}" destId="{44A0232E-EC19-426D-98D9-8F9658AB0598}" srcOrd="0" destOrd="1" presId="urn:microsoft.com/office/officeart/2005/8/layout/hList2"/>
    <dgm:cxn modelId="{B6BA9A4B-962F-4BAD-A053-952290543C07}" type="presOf" srcId="{1E74913D-C995-4FFC-8F6A-C0CD65CBCB1F}" destId="{61F40EE7-8924-4BB0-ABB1-71E69F02D32E}" srcOrd="0" destOrd="1" presId="urn:microsoft.com/office/officeart/2005/8/layout/hList2"/>
    <dgm:cxn modelId="{5A826613-FD3C-44DB-9DBD-38DC1A483667}" type="presOf" srcId="{C0450CE2-4D39-4E07-895E-16DF6F48532A}" destId="{2B7957E4-0175-4372-8A69-01696C46FC2B}" srcOrd="0" destOrd="7" presId="urn:microsoft.com/office/officeart/2005/8/layout/hList2"/>
    <dgm:cxn modelId="{06267390-880B-4870-8A72-2BF9228CBEEC}" srcId="{541394C7-7579-45E5-9EC9-A7C4FB71FD0F}" destId="{1EB7FE43-72F2-40E7-8818-456C54162CB3}" srcOrd="2" destOrd="0" parTransId="{3C1FDB5B-92D6-4207-872C-D6F94C0F6E16}" sibTransId="{ACA924F4-630C-4566-A1C9-F17EF0D2D035}"/>
    <dgm:cxn modelId="{E5688C54-BCA5-4E8B-9781-66125A8C8A5A}" srcId="{541394C7-7579-45E5-9EC9-A7C4FB71FD0F}" destId="{38C6F836-4FD5-47E5-AAE4-CF89F9FAC4D7}" srcOrd="0" destOrd="0" parTransId="{18DE7FD1-333A-475B-90CE-79944CBE1AA0}" sibTransId="{4073F9E0-4388-4C95-AF5D-E795E06FF025}"/>
    <dgm:cxn modelId="{D1EA0987-44FF-4966-BA92-D70F77740BE7}" type="presOf" srcId="{98167EB3-B4CE-4524-ACA3-2A3F07A40778}" destId="{ED3EA380-3675-43C7-9F57-F724D6D7336C}" srcOrd="0" destOrd="0" presId="urn:microsoft.com/office/officeart/2005/8/layout/hList2"/>
    <dgm:cxn modelId="{5A65B08A-0EAA-4E3A-B6C1-5AC3179BCA0A}" srcId="{98167EB3-B4CE-4524-ACA3-2A3F07A40778}" destId="{447483F9-F419-4E7F-BE60-E2E3A606B095}" srcOrd="0" destOrd="0" parTransId="{94947093-A24A-4142-800A-D53DE2AF8101}" sibTransId="{B1B5D7F0-6084-426E-9078-661BC2A88EBF}"/>
    <dgm:cxn modelId="{EE03ADEF-D3FB-4A04-B1A2-0ED1B13F5C39}" type="presOf" srcId="{EFBE65EE-49BA-4CC4-A292-AF12A418AD66}" destId="{61F40EE7-8924-4BB0-ABB1-71E69F02D32E}" srcOrd="0" destOrd="6" presId="urn:microsoft.com/office/officeart/2005/8/layout/hList2"/>
    <dgm:cxn modelId="{A3636837-7B94-4634-90BD-A348D33EBBD2}" type="presOf" srcId="{16D26B18-6B9F-4FDE-9881-AB7754FBB1DA}" destId="{2B7957E4-0175-4372-8A69-01696C46FC2B}" srcOrd="0" destOrd="1" presId="urn:microsoft.com/office/officeart/2005/8/layout/hList2"/>
    <dgm:cxn modelId="{BB9FEB74-F856-4F37-8EDE-8D9B0C4B39F8}" srcId="{98167EB3-B4CE-4524-ACA3-2A3F07A40778}" destId="{5D432C22-65BD-4C3C-B07B-37097C272C4D}" srcOrd="5" destOrd="0" parTransId="{E537C40F-BBDE-4E3E-B8AF-8F54FDDD9502}" sibTransId="{EDB418E2-6541-443E-805F-B429740E45FD}"/>
    <dgm:cxn modelId="{CABE9BF2-F1D4-4B8D-B517-9FDF7F768C38}" srcId="{98167EB3-B4CE-4524-ACA3-2A3F07A40778}" destId="{8633DA03-4806-4034-8F9E-D60C7F8839F3}" srcOrd="2" destOrd="0" parTransId="{D114D108-77AF-4B1D-A3A2-ADDA10468A13}" sibTransId="{A2428023-1415-4631-95D8-548908F06A23}"/>
    <dgm:cxn modelId="{08E1966B-7DFD-4BC9-84E6-2A24C3CD46FD}" type="presOf" srcId="{5B2A9D97-662C-41E4-89EB-4CD172455DC0}" destId="{44A0232E-EC19-426D-98D9-8F9658AB0598}" srcOrd="0" destOrd="5" presId="urn:microsoft.com/office/officeart/2005/8/layout/hList2"/>
    <dgm:cxn modelId="{4F61462C-AA6B-45F6-B310-ED33088BE79E}" type="presOf" srcId="{80E7A0B4-0472-40C0-85E1-86ACD0C2DDCB}" destId="{2B7957E4-0175-4372-8A69-01696C46FC2B}" srcOrd="0" destOrd="6" presId="urn:microsoft.com/office/officeart/2005/8/layout/hList2"/>
    <dgm:cxn modelId="{E9EFAE20-C204-4857-B72A-6F84F4459FDB}" type="presOf" srcId="{B42DE3B6-26E9-4802-91FF-5B9D3D55021F}" destId="{2B7957E4-0175-4372-8A69-01696C46FC2B}" srcOrd="0" destOrd="4" presId="urn:microsoft.com/office/officeart/2005/8/layout/hList2"/>
    <dgm:cxn modelId="{CAE0DC8B-18C4-4BC9-A7C3-11F32FD3E32C}" type="presOf" srcId="{374BDAF5-9368-44FE-A78F-1FC72B77C66F}" destId="{389C62EE-E73F-49E0-A9C2-4E3554F72A3D}" srcOrd="0" destOrd="0" presId="urn:microsoft.com/office/officeart/2005/8/layout/hList2"/>
    <dgm:cxn modelId="{8A7272BB-81BF-4768-8FC4-69365BD46FE7}" type="presOf" srcId="{8E631CF6-E0D8-4A30-A433-8C0E9E51B1DF}" destId="{44A0232E-EC19-426D-98D9-8F9658AB0598}" srcOrd="0" destOrd="3" presId="urn:microsoft.com/office/officeart/2005/8/layout/hList2"/>
    <dgm:cxn modelId="{437994EB-8389-42ED-97ED-4345CC15BF53}" type="presOf" srcId="{A4E61006-B96A-4355-8DED-D39357536101}" destId="{2B7957E4-0175-4372-8A69-01696C46FC2B}" srcOrd="0" destOrd="3" presId="urn:microsoft.com/office/officeart/2005/8/layout/hList2"/>
    <dgm:cxn modelId="{41B0D33D-3A8C-4BE2-903E-BFC2FA2B83ED}" type="presOf" srcId="{38C6F836-4FD5-47E5-AAE4-CF89F9FAC4D7}" destId="{61F40EE7-8924-4BB0-ABB1-71E69F02D32E}" srcOrd="0" destOrd="0" presId="urn:microsoft.com/office/officeart/2005/8/layout/hList2"/>
    <dgm:cxn modelId="{423AF293-9FE9-497E-A5B1-4C38A38124E6}" srcId="{DA702E54-EACD-4428-A62B-545B77C13277}" destId="{374BDAF5-9368-44FE-A78F-1FC72B77C66F}" srcOrd="1" destOrd="0" parTransId="{B7E81F97-BC59-4D01-B7D3-66F119BB8CF8}" sibTransId="{6E02136C-014B-4556-BB22-1931F590CEC6}"/>
    <dgm:cxn modelId="{07A905BC-B987-4B2F-A716-BEBBADA2F02D}" type="presOf" srcId="{D0560F0B-EBAE-40F3-B2B2-B42C0C5865FC}" destId="{44A0232E-EC19-426D-98D9-8F9658AB0598}" srcOrd="0" destOrd="0" presId="urn:microsoft.com/office/officeart/2005/8/layout/hList2"/>
    <dgm:cxn modelId="{36378FB8-7A54-4869-8D66-EB1E5205288B}" srcId="{374BDAF5-9368-44FE-A78F-1FC72B77C66F}" destId="{8FFF56E8-E673-4AD6-A279-1768D0541D6A}" srcOrd="6" destOrd="0" parTransId="{E19AD3FE-6A96-42BF-B249-9F4250E1AE3E}" sibTransId="{EDF89563-03EB-4602-A9C8-4E940F6BCFAF}"/>
    <dgm:cxn modelId="{55B6CA0E-1B5A-4463-A7C9-9D7A7F5492BF}" type="presOf" srcId="{D4CF06C2-9E73-4236-BF5A-B7869E16CC8B}" destId="{2B7957E4-0175-4372-8A69-01696C46FC2B}" srcOrd="0" destOrd="8" presId="urn:microsoft.com/office/officeart/2005/8/layout/hList2"/>
    <dgm:cxn modelId="{FABFCD53-AFDD-446A-959A-3FFF5105CA99}" srcId="{541394C7-7579-45E5-9EC9-A7C4FB71FD0F}" destId="{30EB981D-590D-468E-8AAC-D6CCA491E61B}" srcOrd="4" destOrd="0" parTransId="{B9AB0C43-A928-412F-9703-313F710863AD}" sibTransId="{0E7AC45A-F3F6-4D80-8C68-43B400FCBFED}"/>
    <dgm:cxn modelId="{B6FA9BBA-82BA-41A6-9067-C476494B4E2E}" type="presOf" srcId="{30EB981D-590D-468E-8AAC-D6CCA491E61B}" destId="{61F40EE7-8924-4BB0-ABB1-71E69F02D32E}" srcOrd="0" destOrd="4" presId="urn:microsoft.com/office/officeart/2005/8/layout/hList2"/>
    <dgm:cxn modelId="{91C98EC8-B4AC-41DD-97AE-34D49108C405}" srcId="{374BDAF5-9368-44FE-A78F-1FC72B77C66F}" destId="{2E1D8E0C-B9F3-411D-AD2F-68D21D6E7DF6}" srcOrd="2" destOrd="0" parTransId="{B14DB37F-3A0C-4327-81E9-9E6361D68951}" sibTransId="{6964C7A4-E9B6-419D-9B55-21A97114927B}"/>
    <dgm:cxn modelId="{98D90E33-C9F6-45D4-8213-F909B70685AD}" srcId="{98167EB3-B4CE-4524-ACA3-2A3F07A40778}" destId="{D4CF06C2-9E73-4236-BF5A-B7869E16CC8B}" srcOrd="8" destOrd="0" parTransId="{D956C9B9-C977-4781-B12D-27C4C23C1505}" sibTransId="{2963E8A9-8716-4259-9178-C51B1C9057DD}"/>
    <dgm:cxn modelId="{8EB8EF26-E669-42BC-B3AD-B3FC196BB4A8}" srcId="{98167EB3-B4CE-4524-ACA3-2A3F07A40778}" destId="{80E7A0B4-0472-40C0-85E1-86ACD0C2DDCB}" srcOrd="6" destOrd="0" parTransId="{130D4784-32CB-4956-9E2D-69B7AA1587C9}" sibTransId="{DADD84E9-57C2-4118-88E6-C765CF7DF7BB}"/>
    <dgm:cxn modelId="{C309E60F-EAB1-483C-801E-CA90CDF0A5CE}" srcId="{374BDAF5-9368-44FE-A78F-1FC72B77C66F}" destId="{5B2A9D97-662C-41E4-89EB-4CD172455DC0}" srcOrd="5" destOrd="0" parTransId="{90FD6220-24E8-4F36-8776-61707EDF1AD8}" sibTransId="{5029B58C-6E49-481E-97C6-EEACCCB1D24A}"/>
    <dgm:cxn modelId="{1C20E92C-12A5-468A-9BB1-A8F3C3D31CED}" type="presParOf" srcId="{DBBC21F6-B5D8-4A77-814C-00684BAEECC6}" destId="{9C7CC925-E0B9-4201-AE19-8F831D4261AF}" srcOrd="0" destOrd="0" presId="urn:microsoft.com/office/officeart/2005/8/layout/hList2"/>
    <dgm:cxn modelId="{865F5DDE-8F42-4853-B3AE-DA67185927E9}" type="presParOf" srcId="{9C7CC925-E0B9-4201-AE19-8F831D4261AF}" destId="{F5294A80-D5ED-46B5-859A-E54692EA0AB4}" srcOrd="0" destOrd="0" presId="urn:microsoft.com/office/officeart/2005/8/layout/hList2"/>
    <dgm:cxn modelId="{10874A69-D9D2-4F22-8315-E597A423A1DF}" type="presParOf" srcId="{9C7CC925-E0B9-4201-AE19-8F831D4261AF}" destId="{2B7957E4-0175-4372-8A69-01696C46FC2B}" srcOrd="1" destOrd="0" presId="urn:microsoft.com/office/officeart/2005/8/layout/hList2"/>
    <dgm:cxn modelId="{FBF7AFC2-219D-4953-A190-89F24824E0A2}" type="presParOf" srcId="{9C7CC925-E0B9-4201-AE19-8F831D4261AF}" destId="{ED3EA380-3675-43C7-9F57-F724D6D7336C}" srcOrd="2" destOrd="0" presId="urn:microsoft.com/office/officeart/2005/8/layout/hList2"/>
    <dgm:cxn modelId="{12C613A1-7729-4454-8255-5A2C17894035}" type="presParOf" srcId="{DBBC21F6-B5D8-4A77-814C-00684BAEECC6}" destId="{D07C2618-86C5-4799-B14F-1BFE25994B73}" srcOrd="1" destOrd="0" presId="urn:microsoft.com/office/officeart/2005/8/layout/hList2"/>
    <dgm:cxn modelId="{0D29F040-7767-4060-BDE0-41D3BDBD91FA}" type="presParOf" srcId="{DBBC21F6-B5D8-4A77-814C-00684BAEECC6}" destId="{4362B93B-149F-4E62-A0C5-DD4AE5A96B5D}" srcOrd="2" destOrd="0" presId="urn:microsoft.com/office/officeart/2005/8/layout/hList2"/>
    <dgm:cxn modelId="{AA7AE7B4-572E-416D-B4DE-D4DCE5320FC3}" type="presParOf" srcId="{4362B93B-149F-4E62-A0C5-DD4AE5A96B5D}" destId="{409B2627-D69D-4958-BA54-DF1052986140}" srcOrd="0" destOrd="0" presId="urn:microsoft.com/office/officeart/2005/8/layout/hList2"/>
    <dgm:cxn modelId="{70B696D7-D26A-47D1-BAE7-E1EE27138010}" type="presParOf" srcId="{4362B93B-149F-4E62-A0C5-DD4AE5A96B5D}" destId="{44A0232E-EC19-426D-98D9-8F9658AB0598}" srcOrd="1" destOrd="0" presId="urn:microsoft.com/office/officeart/2005/8/layout/hList2"/>
    <dgm:cxn modelId="{A5DBFFA6-D854-419C-A94D-148BA39BCE38}" type="presParOf" srcId="{4362B93B-149F-4E62-A0C5-DD4AE5A96B5D}" destId="{389C62EE-E73F-49E0-A9C2-4E3554F72A3D}" srcOrd="2" destOrd="0" presId="urn:microsoft.com/office/officeart/2005/8/layout/hList2"/>
    <dgm:cxn modelId="{FEF320DA-BCF7-4BB3-94F0-FDF40D074E62}" type="presParOf" srcId="{DBBC21F6-B5D8-4A77-814C-00684BAEECC6}" destId="{0C9240C4-805C-42D8-9082-AA86712CE8C5}" srcOrd="3" destOrd="0" presId="urn:microsoft.com/office/officeart/2005/8/layout/hList2"/>
    <dgm:cxn modelId="{DEF2A8C3-FA92-4781-AC64-546284EEA530}" type="presParOf" srcId="{DBBC21F6-B5D8-4A77-814C-00684BAEECC6}" destId="{B2EE3CE1-2F50-49D6-9B4C-63894D00839A}" srcOrd="4" destOrd="0" presId="urn:microsoft.com/office/officeart/2005/8/layout/hList2"/>
    <dgm:cxn modelId="{7355B620-7784-4A4A-823C-B268F797DEED}" type="presParOf" srcId="{B2EE3CE1-2F50-49D6-9B4C-63894D00839A}" destId="{81D667EB-093D-42F2-B99B-42F42863518F}" srcOrd="0" destOrd="0" presId="urn:microsoft.com/office/officeart/2005/8/layout/hList2"/>
    <dgm:cxn modelId="{F3FF97D5-74AB-4FD0-81DB-599BD7E47DA8}" type="presParOf" srcId="{B2EE3CE1-2F50-49D6-9B4C-63894D00839A}" destId="{61F40EE7-8924-4BB0-ABB1-71E69F02D32E}" srcOrd="1" destOrd="0" presId="urn:microsoft.com/office/officeart/2005/8/layout/hList2"/>
    <dgm:cxn modelId="{910A3678-204A-4876-9392-1A33044F741B}" type="presParOf" srcId="{B2EE3CE1-2F50-49D6-9B4C-63894D00839A}" destId="{88C3FB08-09D5-47DD-B7CB-953AB619A19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EA380-3675-43C7-9F57-F724D6D7336C}">
      <dsp:nvSpPr>
        <dsp:cNvPr id="0" name=""/>
        <dsp:cNvSpPr/>
      </dsp:nvSpPr>
      <dsp:spPr>
        <a:xfrm rot="16200000">
          <a:off x="-1516044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Internal </a:t>
          </a:r>
          <a:endParaRPr lang="en-GB" sz="2800" kern="1200" dirty="0"/>
        </a:p>
      </dsp:txBody>
      <dsp:txXfrm>
        <a:off x="-1516044" y="2326353"/>
        <a:ext cx="3530251" cy="396075"/>
      </dsp:txXfrm>
    </dsp:sp>
    <dsp:sp modelId="{2B7957E4-0175-4372-8A69-01696C46FC2B}">
      <dsp:nvSpPr>
        <dsp:cNvPr id="0" name=""/>
        <dsp:cNvSpPr/>
      </dsp:nvSpPr>
      <dsp:spPr>
        <a:xfrm>
          <a:off x="447118" y="759265"/>
          <a:ext cx="1972874" cy="3530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9316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Gender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Age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Economic and cultural capital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Socialisation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Identity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Culture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Religion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Class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Distinction</a:t>
          </a:r>
          <a:endParaRPr lang="en-GB" sz="1800" kern="1200" dirty="0"/>
        </a:p>
      </dsp:txBody>
      <dsp:txXfrm>
        <a:off x="447118" y="759265"/>
        <a:ext cx="1972874" cy="3530251"/>
      </dsp:txXfrm>
    </dsp:sp>
    <dsp:sp modelId="{F5294A80-D5ED-46B5-859A-E54692EA0AB4}">
      <dsp:nvSpPr>
        <dsp:cNvPr id="0" name=""/>
        <dsp:cNvSpPr/>
      </dsp:nvSpPr>
      <dsp:spPr>
        <a:xfrm>
          <a:off x="51042" y="236446"/>
          <a:ext cx="792150" cy="79215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C62EE-E73F-49E0-A9C2-4E3554F72A3D}">
      <dsp:nvSpPr>
        <dsp:cNvPr id="0" name=""/>
        <dsp:cNvSpPr/>
      </dsp:nvSpPr>
      <dsp:spPr>
        <a:xfrm rot="16200000">
          <a:off x="1363236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External</a:t>
          </a:r>
          <a:endParaRPr lang="en-GB" sz="2800" kern="1200" dirty="0"/>
        </a:p>
      </dsp:txBody>
      <dsp:txXfrm>
        <a:off x="1363236" y="2326353"/>
        <a:ext cx="3530251" cy="396075"/>
      </dsp:txXfrm>
    </dsp:sp>
    <dsp:sp modelId="{44A0232E-EC19-426D-98D9-8F9658AB0598}">
      <dsp:nvSpPr>
        <dsp:cNvPr id="0" name=""/>
        <dsp:cNvSpPr/>
      </dsp:nvSpPr>
      <dsp:spPr>
        <a:xfrm>
          <a:off x="3326400" y="759265"/>
          <a:ext cx="1972874" cy="3530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9316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Lifestyle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Peers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Availability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Time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Culinary capital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Education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Status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Habitus</a:t>
          </a:r>
          <a:endParaRPr lang="en-GB" sz="1800" kern="1200" dirty="0"/>
        </a:p>
      </dsp:txBody>
      <dsp:txXfrm>
        <a:off x="3326400" y="759265"/>
        <a:ext cx="1972874" cy="3530251"/>
      </dsp:txXfrm>
    </dsp:sp>
    <dsp:sp modelId="{409B2627-D69D-4958-BA54-DF1052986140}">
      <dsp:nvSpPr>
        <dsp:cNvPr id="0" name=""/>
        <dsp:cNvSpPr/>
      </dsp:nvSpPr>
      <dsp:spPr>
        <a:xfrm>
          <a:off x="2962676" y="244621"/>
          <a:ext cx="792150" cy="792150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FB08-09D5-47DD-B7CB-953AB619A193}">
      <dsp:nvSpPr>
        <dsp:cNvPr id="0" name=""/>
        <dsp:cNvSpPr/>
      </dsp:nvSpPr>
      <dsp:spPr>
        <a:xfrm rot="16200000">
          <a:off x="4242518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Influencers</a:t>
          </a:r>
          <a:endParaRPr lang="en-GB" sz="2800" kern="1200" dirty="0"/>
        </a:p>
      </dsp:txBody>
      <dsp:txXfrm>
        <a:off x="4242518" y="2326353"/>
        <a:ext cx="3530251" cy="396075"/>
      </dsp:txXfrm>
    </dsp:sp>
    <dsp:sp modelId="{61F40EE7-8924-4BB0-ABB1-71E69F02D32E}">
      <dsp:nvSpPr>
        <dsp:cNvPr id="0" name=""/>
        <dsp:cNvSpPr/>
      </dsp:nvSpPr>
      <dsp:spPr>
        <a:xfrm>
          <a:off x="6205682" y="759265"/>
          <a:ext cx="1972874" cy="3530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9316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Food critiques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Food guides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Celebrity chefs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Cookbooks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TV shows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Internet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Media</a:t>
          </a:r>
          <a:endParaRPr lang="en-GB" sz="1800" kern="1200" dirty="0"/>
        </a:p>
      </dsp:txBody>
      <dsp:txXfrm>
        <a:off x="6205682" y="759265"/>
        <a:ext cx="1972874" cy="3530251"/>
      </dsp:txXfrm>
    </dsp:sp>
    <dsp:sp modelId="{81D667EB-093D-42F2-B99B-42F42863518F}">
      <dsp:nvSpPr>
        <dsp:cNvPr id="0" name=""/>
        <dsp:cNvSpPr/>
      </dsp:nvSpPr>
      <dsp:spPr>
        <a:xfrm>
          <a:off x="5809606" y="236446"/>
          <a:ext cx="792150" cy="792150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8068C-6952-40D6-89E9-2D8E8FE15BB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AFBAE-CD18-45E1-AB81-DA11666F2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33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3E2DE-BF8F-4B99-AF4E-C70368CC04DD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27C8-9BFB-444C-BB1D-E32F1FF77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3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73A67-766D-4EA5-B3FC-B1F7681AB757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427C8-9BFB-444C-BB1D-E32F1FF77D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1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025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73A67-766D-4EA5-B3FC-B1F7681AB757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9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5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8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3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9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62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1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4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6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3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7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86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9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97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58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60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3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70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22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3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62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7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5454"/>
            <a:ext cx="7086600" cy="1470025"/>
          </a:xfrm>
        </p:spPr>
        <p:txBody>
          <a:bodyPr/>
          <a:lstStyle>
            <a:lvl1pPr algn="l">
              <a:defRPr>
                <a:solidFill>
                  <a:srgbClr val="B49A6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5459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36492" y="3229752"/>
            <a:ext cx="9593249" cy="4795501"/>
            <a:chOff x="436483" y="2422313"/>
            <a:chExt cx="9593249" cy="3596626"/>
          </a:xfrm>
        </p:grpSpPr>
        <p:cxnSp>
          <p:nvCxnSpPr>
            <p:cNvPr id="30" name="Straight Connector 29"/>
            <p:cNvCxnSpPr>
              <a:stCxn id="32" idx="2"/>
            </p:cNvCxnSpPr>
            <p:nvPr/>
          </p:nvCxnSpPr>
          <p:spPr>
            <a:xfrm>
              <a:off x="436483" y="4577796"/>
              <a:ext cx="5996623" cy="1597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433106" y="2422313"/>
              <a:ext cx="3596626" cy="3596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6483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6" y="405583"/>
            <a:ext cx="2516314" cy="716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00" y="3397448"/>
            <a:ext cx="3361402" cy="44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6834220" cy="3848348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8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79" y="5326593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B49A6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0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2573"/>
            <a:ext cx="4038600" cy="33940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2573"/>
            <a:ext cx="4038600" cy="33940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02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76802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3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63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6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480519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2"/>
            <a:ext cx="3008313" cy="431846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0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60711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351" y="4696896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0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5436"/>
            <a:ext cx="7086600" cy="1470025"/>
          </a:xfrm>
        </p:spPr>
        <p:txBody>
          <a:bodyPr/>
          <a:lstStyle>
            <a:lvl1pPr algn="l">
              <a:defRPr>
                <a:solidFill>
                  <a:srgbClr val="B49A6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5459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8" y="372403"/>
            <a:ext cx="2561972" cy="743432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39340" y="4919170"/>
            <a:ext cx="8128210" cy="1822198"/>
            <a:chOff x="439337" y="3689376"/>
            <a:chExt cx="8128210" cy="136664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324556" y="3689376"/>
              <a:ext cx="1242991" cy="13666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9" y="5113470"/>
            <a:ext cx="1125390" cy="15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5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6834220" cy="3848348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39340" y="4919170"/>
            <a:ext cx="8128210" cy="1822198"/>
            <a:chOff x="439337" y="3689376"/>
            <a:chExt cx="8128210" cy="136664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324556" y="3689376"/>
              <a:ext cx="1242991" cy="13666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9" y="5113470"/>
            <a:ext cx="1125390" cy="15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72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79" y="5326593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B49A6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9340" y="4696877"/>
            <a:ext cx="8958661" cy="2858577"/>
            <a:chOff x="439337" y="3522656"/>
            <a:chExt cx="8958661" cy="214393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2573"/>
            <a:ext cx="4038600" cy="33940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2573"/>
            <a:ext cx="4038600" cy="33940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9340" y="4919170"/>
            <a:ext cx="8128210" cy="1822198"/>
            <a:chOff x="439337" y="3689376"/>
            <a:chExt cx="8128210" cy="1366649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324556" y="3689376"/>
              <a:ext cx="1242991" cy="13666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69" y="5113470"/>
            <a:ext cx="1125390" cy="15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30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02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768024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39340" y="4696877"/>
            <a:ext cx="8958661" cy="2858577"/>
            <a:chOff x="439337" y="3522656"/>
            <a:chExt cx="8958661" cy="214393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39340" y="4696877"/>
            <a:ext cx="8958661" cy="2858577"/>
            <a:chOff x="439337" y="3522656"/>
            <a:chExt cx="8958661" cy="214393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1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9340" y="4696877"/>
            <a:ext cx="8958661" cy="2858577"/>
            <a:chOff x="439337" y="3522656"/>
            <a:chExt cx="8958661" cy="2143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7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10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480519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31846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340" y="4696877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22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B49A6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60711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9340" y="4696877"/>
            <a:ext cx="8958661" cy="2858577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595959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42" y="4818616"/>
            <a:ext cx="1971312" cy="26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6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7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3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A5F8-1D66-4AB3-B717-8D060B4DC9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A9C3-185F-44E6-A6A0-68B46B1FDC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07C0-C00B-4C24-B0FF-AB869DDF555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F12C-AB57-4CB9-8F5F-C0C81A7A0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F82463C-4077-DF4B-A5C7-AF9D13EAAB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4207D1-1D0E-C74E-8E44-B6F0F0121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4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CELEBRITY </a:t>
            </a:r>
            <a:r>
              <a:rPr lang="en-GB" dirty="0"/>
              <a:t>CHEFS AND THE CONSTRUCTION OF TASTE: FROM ÜBER MACHO TO CULINARY </a:t>
            </a:r>
            <a:r>
              <a:rPr lang="en-GB" dirty="0" smtClean="0"/>
              <a:t>CRUSADER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Ariane </a:t>
            </a:r>
            <a:r>
              <a:rPr lang="en-GB" sz="2200" dirty="0"/>
              <a:t>Lengyel </a:t>
            </a:r>
          </a:p>
          <a:p>
            <a:r>
              <a:rPr lang="en-GB" sz="2200" dirty="0"/>
              <a:t>London Geller College of Hospitality and Tourism </a:t>
            </a:r>
          </a:p>
          <a:p>
            <a:r>
              <a:rPr lang="en-GB" sz="2200" dirty="0" smtClean="0"/>
              <a:t>SOAS 24 </a:t>
            </a:r>
            <a:r>
              <a:rPr lang="en-GB" sz="2200" dirty="0"/>
              <a:t>February 2017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9" y="228273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69" y="2132876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7" y="2890837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17" y="4248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6" y="2584451"/>
            <a:ext cx="17621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9307" y="548699"/>
            <a:ext cx="37868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TASTE</a:t>
            </a:r>
            <a:endParaRPr lang="en-GB" sz="7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5" y="4616151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" y="44053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01" y="4497088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Factors Influencing the Construction of Taste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90849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2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chosen definition</a:t>
            </a:r>
            <a:b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Celebrity Chefs</a:t>
            </a:r>
            <a:endParaRPr lang="en-GB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Someone </a:t>
            </a:r>
            <a:r>
              <a:rPr lang="en-GB" sz="2400" dirty="0"/>
              <a:t>with a </a:t>
            </a:r>
            <a:r>
              <a:rPr lang="en-GB" sz="2400" dirty="0">
                <a:solidFill>
                  <a:srgbClr val="FF0000"/>
                </a:solidFill>
              </a:rPr>
              <a:t>professional background </a:t>
            </a:r>
            <a:r>
              <a:rPr lang="en-GB" sz="2400" dirty="0"/>
              <a:t>who enjoys a certain element of </a:t>
            </a:r>
            <a:r>
              <a:rPr lang="en-GB" sz="2400" dirty="0" smtClean="0"/>
              <a:t>recognition…</a:t>
            </a:r>
            <a:r>
              <a:rPr lang="en-GB" sz="2400" dirty="0"/>
              <a:t> unconfined to the world of</a:t>
            </a:r>
            <a:r>
              <a:rPr lang="en-GB" sz="2400" dirty="0">
                <a:solidFill>
                  <a:srgbClr val="FF0000"/>
                </a:solidFill>
              </a:rPr>
              <a:t> professional </a:t>
            </a:r>
            <a:r>
              <a:rPr lang="en-GB" sz="2400" dirty="0" smtClean="0">
                <a:solidFill>
                  <a:srgbClr val="FF0000"/>
                </a:solidFill>
              </a:rPr>
              <a:t>restaurants. </a:t>
            </a:r>
            <a:r>
              <a:rPr lang="en-GB" sz="2400" dirty="0"/>
              <a:t>They exercise popular appeal in a market that comprises diners, </a:t>
            </a:r>
            <a:r>
              <a:rPr lang="en-GB" sz="2400" dirty="0" smtClean="0"/>
              <a:t>television </a:t>
            </a:r>
            <a:r>
              <a:rPr lang="en-GB" sz="2400" dirty="0"/>
              <a:t>viewers, book readers, internet users and consumers of food and food </a:t>
            </a:r>
            <a:r>
              <a:rPr lang="en-GB" sz="2400" dirty="0" smtClean="0"/>
              <a:t>related </a:t>
            </a:r>
            <a:r>
              <a:rPr lang="en-GB" sz="2400" dirty="0"/>
              <a:t>products</a:t>
            </a:r>
            <a:r>
              <a:rPr lang="en-GB" sz="2400" dirty="0" smtClean="0"/>
              <a:t>.  </a:t>
            </a:r>
            <a:r>
              <a:rPr lang="en-GB" sz="1800" dirty="0" smtClean="0"/>
              <a:t>(Henderson 2011)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12884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 second definition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diverse collection of individuals who are famous for </a:t>
            </a:r>
            <a:r>
              <a:rPr lang="en-GB" dirty="0">
                <a:solidFill>
                  <a:srgbClr val="FF0000"/>
                </a:solidFill>
              </a:rPr>
              <a:t>cooking or talking about and presenting cookery </a:t>
            </a:r>
            <a:r>
              <a:rPr lang="en-GB" dirty="0"/>
              <a:t>via various kinds of </a:t>
            </a:r>
            <a:r>
              <a:rPr lang="en-GB" dirty="0">
                <a:solidFill>
                  <a:srgbClr val="FF0000"/>
                </a:solidFill>
              </a:rPr>
              <a:t>media</a:t>
            </a:r>
            <a:r>
              <a:rPr lang="en-GB" dirty="0"/>
              <a:t>…accompanied by supporting </a:t>
            </a:r>
            <a:r>
              <a:rPr lang="en-GB" dirty="0">
                <a:solidFill>
                  <a:srgbClr val="FF0000"/>
                </a:solidFill>
              </a:rPr>
              <a:t>cookbooks</a:t>
            </a:r>
            <a:r>
              <a:rPr lang="en-GB" dirty="0"/>
              <a:t> and, in many cases, </a:t>
            </a:r>
            <a:r>
              <a:rPr lang="en-GB" dirty="0">
                <a:solidFill>
                  <a:srgbClr val="FF0000"/>
                </a:solidFill>
              </a:rPr>
              <a:t>websites</a:t>
            </a:r>
            <a:r>
              <a:rPr lang="en-GB" dirty="0"/>
              <a:t> and other </a:t>
            </a:r>
            <a:r>
              <a:rPr lang="en-GB" dirty="0">
                <a:solidFill>
                  <a:srgbClr val="FF0000"/>
                </a:solidFill>
              </a:rPr>
              <a:t>branded goods </a:t>
            </a:r>
            <a:r>
              <a:rPr lang="en-GB" sz="1800" dirty="0"/>
              <a:t>(Piper 2013)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1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6" y="405073"/>
            <a:ext cx="1576423" cy="18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3" y="4016885"/>
            <a:ext cx="1872208" cy="231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34" y="601807"/>
            <a:ext cx="1762496" cy="169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ookfans.net/wp-content/uploads/images/Nigella_Law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16" y="2931437"/>
            <a:ext cx="2145520" cy="21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hef.bbci.co.uk/food/ic/food_1x1_304/chefs/delia_smith_1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37" y="2865415"/>
            <a:ext cx="2027505" cy="20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hugh fearnley whittingstall"/>
          <p:cNvSpPr>
            <a:spLocks noChangeAspect="1" noChangeArrowheads="1"/>
          </p:cNvSpPr>
          <p:nvPr/>
        </p:nvSpPr>
        <p:spPr bwMode="auto">
          <a:xfrm>
            <a:off x="63500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70" y="390032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8" y="3809945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1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49454"/>
              </p:ext>
            </p:extLst>
          </p:nvPr>
        </p:nvGraphicFramePr>
        <p:xfrm>
          <a:off x="0" y="1"/>
          <a:ext cx="9252520" cy="685799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585319"/>
                <a:gridCol w="4667201"/>
              </a:tblGrid>
              <a:tr h="2230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Moral entrepreneur (Bell and Hollows 2010)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Culinary Crusader (Scholes 2011)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Food Revolutions (Scholes 2011)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Public Pedagogue (Piper 2012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Social and Health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kern="1200" dirty="0">
                          <a:effectLst/>
                        </a:rPr>
                        <a:t>Jamie Oliver (Jamie’s Ministry of Food)</a:t>
                      </a:r>
                      <a:endParaRPr lang="en-GB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10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Instructional Matriarch (Scholes 2011)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Delia Smith (Delia through the decades)  and Nigella Lawson (</a:t>
                      </a:r>
                      <a:r>
                        <a:rPr lang="en-GB" sz="2000" kern="1200" dirty="0" err="1">
                          <a:effectLst/>
                        </a:rPr>
                        <a:t>Nigellisima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0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Vocational expert (Bell and Hollows)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Uber-Macho (Scholes 2011)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Gordon Ramsey (The F Word)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83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Aspirational Wizardry (Scholes 2011)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Heston Blumenthal  (Heston’s Fantastical Food)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104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Adventurer (Scholes 2011</a:t>
                      </a:r>
                      <a:r>
                        <a:rPr lang="en-GB" sz="2000" kern="1200" dirty="0" smtClean="0">
                          <a:effectLst/>
                        </a:rPr>
                        <a:t>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effectLst/>
                        </a:rPr>
                        <a:t>Travel</a:t>
                      </a:r>
                      <a:r>
                        <a:rPr lang="en-GB" sz="2000" kern="1200" baseline="0" dirty="0" smtClean="0">
                          <a:effectLst/>
                        </a:rPr>
                        <a:t> and culture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Jamie Oliver (Jamie in Italy)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Rick Stein (Mediterranean Escapes)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8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Real Food (Scholes 2011)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Hugh </a:t>
                      </a:r>
                      <a:r>
                        <a:rPr lang="en-GB" sz="2000" kern="1200" dirty="0" err="1">
                          <a:effectLst/>
                        </a:rPr>
                        <a:t>Fearnley</a:t>
                      </a:r>
                      <a:r>
                        <a:rPr lang="en-GB" sz="2000" kern="1200" dirty="0">
                          <a:effectLst/>
                        </a:rPr>
                        <a:t>- </a:t>
                      </a:r>
                      <a:r>
                        <a:rPr lang="en-GB" sz="2000" kern="1200" dirty="0" err="1">
                          <a:effectLst/>
                        </a:rPr>
                        <a:t>Whittingstall</a:t>
                      </a:r>
                      <a:r>
                        <a:rPr lang="en-GB" sz="2000" kern="1200" dirty="0">
                          <a:effectLst/>
                        </a:rPr>
                        <a:t> (River Cottage)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1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Chefs and the Media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Entertain and educate</a:t>
            </a:r>
          </a:p>
          <a:p>
            <a:r>
              <a:rPr lang="en-GB" dirty="0" smtClean="0"/>
              <a:t>Chefs as entertainers mediating </a:t>
            </a:r>
            <a:r>
              <a:rPr lang="en-GB" dirty="0"/>
              <a:t>the notion of good and bad </a:t>
            </a:r>
            <a:r>
              <a:rPr lang="en-GB" dirty="0" smtClean="0"/>
              <a:t>food </a:t>
            </a:r>
            <a:r>
              <a:rPr lang="en-GB" sz="1800" dirty="0" smtClean="0"/>
              <a:t>(</a:t>
            </a:r>
            <a:r>
              <a:rPr lang="en-GB" sz="1800" dirty="0"/>
              <a:t>Piper 2012)</a:t>
            </a:r>
          </a:p>
          <a:p>
            <a:r>
              <a:rPr lang="en-GB" dirty="0" smtClean="0"/>
              <a:t>Lifestyle </a:t>
            </a:r>
            <a:r>
              <a:rPr lang="en-GB" sz="1800" dirty="0" smtClean="0"/>
              <a:t>(Piper 2013)</a:t>
            </a:r>
          </a:p>
          <a:p>
            <a:r>
              <a:rPr lang="en-GB" dirty="0" smtClean="0"/>
              <a:t>Arbiters </a:t>
            </a:r>
            <a:r>
              <a:rPr lang="en-GB" dirty="0"/>
              <a:t>of </a:t>
            </a:r>
            <a:r>
              <a:rPr lang="en-GB" dirty="0" smtClean="0"/>
              <a:t>taste</a:t>
            </a:r>
          </a:p>
          <a:p>
            <a:r>
              <a:rPr lang="en-GB" dirty="0" smtClean="0"/>
              <a:t>Personas – rock stars and cultural icons</a:t>
            </a:r>
          </a:p>
          <a:p>
            <a:r>
              <a:rPr lang="en-GB" dirty="0" smtClean="0"/>
              <a:t>Food citizens </a:t>
            </a:r>
            <a:r>
              <a:rPr lang="en-GB" sz="1800" dirty="0"/>
              <a:t>(Barnes 2014)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200792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62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Chefs </a:t>
            </a:r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 agents of change</a:t>
            </a:r>
            <a:endParaRPr lang="en-GB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Tensions around work and leisure </a:t>
            </a:r>
            <a:r>
              <a:rPr lang="en-GB" sz="1800" dirty="0"/>
              <a:t>(Lewis 2014)</a:t>
            </a:r>
          </a:p>
          <a:p>
            <a:r>
              <a:rPr lang="en-GB" dirty="0" smtClean="0"/>
              <a:t>Ethics and consumption</a:t>
            </a:r>
          </a:p>
          <a:p>
            <a:r>
              <a:rPr lang="en-GB" dirty="0" smtClean="0"/>
              <a:t>Culinary capital </a:t>
            </a:r>
            <a:r>
              <a:rPr lang="en-GB" sz="1800" dirty="0"/>
              <a:t>(</a:t>
            </a:r>
            <a:r>
              <a:rPr lang="en-GB" sz="1800" dirty="0" err="1"/>
              <a:t>Naccareto</a:t>
            </a:r>
            <a:r>
              <a:rPr lang="en-GB" sz="1800" dirty="0"/>
              <a:t> and </a:t>
            </a:r>
            <a:r>
              <a:rPr lang="en-GB" sz="1800" dirty="0" err="1"/>
              <a:t>Lebesco</a:t>
            </a:r>
            <a:r>
              <a:rPr lang="en-GB" sz="1800" dirty="0"/>
              <a:t> 2012)</a:t>
            </a:r>
          </a:p>
          <a:p>
            <a:r>
              <a:rPr lang="en-GB" dirty="0" smtClean="0"/>
              <a:t>Cookbooks </a:t>
            </a:r>
            <a:r>
              <a:rPr lang="en-GB" sz="1800" dirty="0"/>
              <a:t>(Bell and Hollows 2005, Humble 2005</a:t>
            </a:r>
            <a:r>
              <a:rPr lang="en-GB" sz="1800" dirty="0" smtClean="0"/>
              <a:t>)</a:t>
            </a:r>
          </a:p>
          <a:p>
            <a:r>
              <a:rPr lang="en-GB" dirty="0"/>
              <a:t>Food governance </a:t>
            </a:r>
          </a:p>
          <a:p>
            <a:r>
              <a:rPr lang="en-GB" dirty="0"/>
              <a:t>Public pedagogy</a:t>
            </a:r>
          </a:p>
          <a:p>
            <a:r>
              <a:rPr lang="en-GB" dirty="0" smtClean="0"/>
              <a:t>Consumption</a:t>
            </a:r>
          </a:p>
          <a:p>
            <a:r>
              <a:rPr lang="en-GB" dirty="0" smtClean="0"/>
              <a:t>Legitimacy and </a:t>
            </a:r>
            <a:r>
              <a:rPr lang="en-GB" dirty="0" smtClean="0"/>
              <a:t>experts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(</a:t>
            </a:r>
            <a:r>
              <a:rPr lang="en-GB" sz="1800" dirty="0"/>
              <a:t>Hollows 2003 </a:t>
            </a:r>
            <a:r>
              <a:rPr lang="en-GB" sz="1800" dirty="0" smtClean="0"/>
              <a:t>, </a:t>
            </a:r>
            <a:r>
              <a:rPr lang="en-GB" sz="1800" dirty="0"/>
              <a:t>Hansen 2008</a:t>
            </a:r>
            <a:r>
              <a:rPr lang="en-GB" sz="1800" dirty="0" smtClean="0"/>
              <a:t>, </a:t>
            </a:r>
            <a:r>
              <a:rPr lang="en-GB" sz="1800" dirty="0"/>
              <a:t>Hollows and Jones 2010 a and b, Lewis </a:t>
            </a:r>
            <a:r>
              <a:rPr lang="en-GB" sz="1800" dirty="0" smtClean="0"/>
              <a:t>2010, </a:t>
            </a:r>
            <a:r>
              <a:rPr lang="en-GB" sz="1800" dirty="0" err="1" smtClean="0"/>
              <a:t>Arsel</a:t>
            </a:r>
            <a:r>
              <a:rPr lang="en-GB" sz="1800" dirty="0" smtClean="0"/>
              <a:t> and Bean 2012, Piper 2013, </a:t>
            </a:r>
            <a:r>
              <a:rPr lang="en-GB" sz="1800" dirty="0" err="1" smtClean="0"/>
              <a:t>Stringfellow</a:t>
            </a:r>
            <a:r>
              <a:rPr lang="en-GB" sz="1800" dirty="0" smtClean="0"/>
              <a:t> </a:t>
            </a:r>
            <a:r>
              <a:rPr lang="en-GB" sz="1800" dirty="0"/>
              <a:t>et al. 2013 </a:t>
            </a:r>
            <a:r>
              <a:rPr lang="en-GB" sz="1800" dirty="0" smtClean="0"/>
              <a:t>, Barnes </a:t>
            </a:r>
            <a:r>
              <a:rPr lang="en-GB" sz="1800" dirty="0"/>
              <a:t>2014</a:t>
            </a:r>
            <a:r>
              <a:rPr lang="en-GB" sz="1800" dirty="0" smtClean="0"/>
              <a:t>, Lewis 2014)</a:t>
            </a: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8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8" y="34150"/>
            <a:ext cx="6980364" cy="67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ea typeface="+mn-ea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Proposed conceptual framework based on the review of literature </a:t>
            </a:r>
          </a:p>
          <a:p>
            <a:r>
              <a:rPr lang="en-GB" dirty="0" smtClean="0"/>
              <a:t>Evaluate the diversity and  essence of how the celebrity chefs operate</a:t>
            </a:r>
          </a:p>
          <a:p>
            <a:r>
              <a:rPr lang="en-GB" dirty="0" smtClean="0"/>
              <a:t>How do celebrity chefs impact upon the construction of taste and what is their role in modern society?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Content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Research context</a:t>
            </a:r>
          </a:p>
          <a:p>
            <a:pPr lvl="1"/>
            <a:r>
              <a:rPr lang="en-GB" dirty="0" smtClean="0"/>
              <a:t>Taste</a:t>
            </a:r>
          </a:p>
          <a:p>
            <a:pPr lvl="1"/>
            <a:r>
              <a:rPr lang="en-GB" dirty="0"/>
              <a:t>Factors influencing the construction of </a:t>
            </a:r>
            <a:r>
              <a:rPr lang="en-GB" dirty="0" smtClean="0"/>
              <a:t>taste</a:t>
            </a:r>
          </a:p>
          <a:p>
            <a:pPr lvl="1"/>
            <a:r>
              <a:rPr lang="en-GB" dirty="0" smtClean="0"/>
              <a:t>Celebrity chefs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chefs as a media and social </a:t>
            </a:r>
            <a:r>
              <a:rPr lang="en-GB" dirty="0" smtClean="0"/>
              <a:t>phenomenon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3555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d.keepcalm-o-matic.co.uk/i/thank-you-for-your-attention-any-questions-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" y="-13812"/>
            <a:ext cx="9144000" cy="68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 smtClean="0"/>
              <a:t>Arsel</a:t>
            </a:r>
            <a:r>
              <a:rPr lang="en-GB" sz="1600" dirty="0"/>
              <a:t>, Z. and Bean, J. (2012), ‘Taste Regimes and Market-Mediated Practice’, Journal of Consumer Research, 39, pp.899-917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Atkins</a:t>
            </a:r>
            <a:r>
              <a:rPr lang="en-GB" sz="1600" dirty="0"/>
              <a:t>, P. and Bowler, I. (2001), </a:t>
            </a:r>
            <a:r>
              <a:rPr lang="en-GB" sz="1600" dirty="0" smtClean="0"/>
              <a:t>‘Food </a:t>
            </a:r>
            <a:r>
              <a:rPr lang="en-GB" sz="1600" dirty="0"/>
              <a:t>in Society: Economy, culture, </a:t>
            </a:r>
            <a:r>
              <a:rPr lang="en-GB" sz="1600" dirty="0" smtClean="0"/>
              <a:t>geography’, </a:t>
            </a:r>
            <a:r>
              <a:rPr lang="en-GB" sz="1600" dirty="0"/>
              <a:t>New York: Oxford University Press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Barnes</a:t>
            </a:r>
            <a:r>
              <a:rPr lang="en-GB" sz="1600" dirty="0"/>
              <a:t>, C. (in press), ‘Mediating good food and moments of possibility with Jamie Oliver: </a:t>
            </a:r>
            <a:r>
              <a:rPr lang="en-GB" sz="1600" dirty="0" err="1"/>
              <a:t>Problematising</a:t>
            </a:r>
            <a:r>
              <a:rPr lang="en-GB" sz="1600" dirty="0"/>
              <a:t> celebrity chefs and talking labels’, </a:t>
            </a:r>
            <a:r>
              <a:rPr lang="en-GB" sz="1600" dirty="0" err="1"/>
              <a:t>Geoforum</a:t>
            </a:r>
            <a:r>
              <a:rPr lang="en-GB" sz="1600" dirty="0"/>
              <a:t>. (Accepted for publication September 2014</a:t>
            </a:r>
            <a:r>
              <a:rPr lang="en-GB" sz="1600" dirty="0" smtClean="0"/>
              <a:t>).</a:t>
            </a:r>
          </a:p>
          <a:p>
            <a:pPr marL="0" indent="0">
              <a:buNone/>
            </a:pPr>
            <a:r>
              <a:rPr lang="en-GB" sz="1600" dirty="0"/>
              <a:t>Bell, D, and Hollows, J. (2005), ‘Making senses of ordinary lifestyles’, in D. Bell and J. Hollows. (</a:t>
            </a:r>
            <a:r>
              <a:rPr lang="en-GB" sz="1600" dirty="0" err="1"/>
              <a:t>eds</a:t>
            </a:r>
            <a:r>
              <a:rPr lang="en-GB" sz="1600" dirty="0"/>
              <a:t>), Ordinary Lifestyles, Popular Media, Consumption and Taste, Maidenhead: Open University Press, pp. 1-18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Bell</a:t>
            </a:r>
            <a:r>
              <a:rPr lang="en-GB" sz="1600" dirty="0"/>
              <a:t>, D. and Hollows, J. (2010</a:t>
            </a:r>
            <a:r>
              <a:rPr lang="en-GB" sz="1600" dirty="0" smtClean="0"/>
              <a:t>), ‘From </a:t>
            </a:r>
            <a:r>
              <a:rPr lang="en-GB" sz="1600" dirty="0"/>
              <a:t>River Cottage to Chicken Run: Hugh </a:t>
            </a:r>
            <a:r>
              <a:rPr lang="en-GB" sz="1600" dirty="0" err="1"/>
              <a:t>Fearnley-Whittingstall</a:t>
            </a:r>
            <a:r>
              <a:rPr lang="en-GB" sz="1600" dirty="0"/>
              <a:t> and the class politics of ethical </a:t>
            </a:r>
            <a:r>
              <a:rPr lang="en-GB" sz="1600" dirty="0" smtClean="0"/>
              <a:t>consumption, Celebrity </a:t>
            </a:r>
            <a:r>
              <a:rPr lang="en-GB" sz="1600" dirty="0"/>
              <a:t>Studies, </a:t>
            </a:r>
            <a:r>
              <a:rPr lang="en-GB" sz="1600" dirty="0" smtClean="0"/>
              <a:t>2:2, pp.178-191.</a:t>
            </a:r>
          </a:p>
          <a:p>
            <a:pPr marL="0" indent="0">
              <a:buNone/>
            </a:pPr>
            <a:r>
              <a:rPr lang="en-GB" sz="1600" dirty="0" smtClean="0"/>
              <a:t>Bourdieu</a:t>
            </a:r>
            <a:r>
              <a:rPr lang="en-GB" sz="1600" dirty="0"/>
              <a:t>, P. (</a:t>
            </a:r>
            <a:r>
              <a:rPr lang="en-GB" sz="1600" dirty="0" smtClean="0"/>
              <a:t>1984), ‘Distinction</a:t>
            </a:r>
            <a:r>
              <a:rPr lang="en-GB" sz="1600" dirty="0"/>
              <a:t>: a social critique of the judgement of </a:t>
            </a:r>
            <a:r>
              <a:rPr lang="en-GB" sz="1600" dirty="0" smtClean="0"/>
              <a:t>taste’, </a:t>
            </a:r>
            <a:r>
              <a:rPr lang="en-GB" sz="1600" dirty="0"/>
              <a:t>London: Routledge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/>
              <a:t>Finkelstein, J. (2014), ‘Taste – In an Age of Surfeit’, </a:t>
            </a:r>
            <a:r>
              <a:rPr lang="en-GB" sz="1600" dirty="0" err="1"/>
              <a:t>Gastronomica</a:t>
            </a:r>
            <a:r>
              <a:rPr lang="en-GB" sz="1600" dirty="0"/>
              <a:t>: The Journal of Food and Culture, 14: 2, pp. 41-45</a:t>
            </a:r>
            <a:r>
              <a:rPr lang="en-GB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2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Goody, J. (1982),  ‘Cooking, Cuisine and Class’,</a:t>
            </a:r>
            <a:r>
              <a:rPr lang="en-GB" sz="1600" i="1" dirty="0" smtClean="0"/>
              <a:t> </a:t>
            </a:r>
            <a:r>
              <a:rPr lang="en-GB" sz="1600" dirty="0" smtClean="0"/>
              <a:t>Cambridge: Cambridge University Press.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Hansen</a:t>
            </a:r>
            <a:r>
              <a:rPr lang="en-GB" sz="1600" dirty="0"/>
              <a:t>, S. (2008</a:t>
            </a:r>
            <a:r>
              <a:rPr lang="en-GB" sz="1600" dirty="0" smtClean="0"/>
              <a:t>), ‘Society </a:t>
            </a:r>
            <a:r>
              <a:rPr lang="en-GB" sz="1600" dirty="0"/>
              <a:t>of the Appetite Celebrity Chefs Deliver </a:t>
            </a:r>
            <a:r>
              <a:rPr lang="en-GB" sz="1600" dirty="0" smtClean="0"/>
              <a:t>Consumers’,  </a:t>
            </a:r>
            <a:r>
              <a:rPr lang="en-GB" sz="1600" dirty="0"/>
              <a:t>Food, Culture and Society</a:t>
            </a:r>
            <a:r>
              <a:rPr lang="en-GB" sz="1600" i="1" dirty="0"/>
              <a:t>, </a:t>
            </a:r>
            <a:r>
              <a:rPr lang="en-GB" sz="1600" dirty="0" smtClean="0"/>
              <a:t>11:1, pp. </a:t>
            </a:r>
            <a:r>
              <a:rPr lang="en-GB" sz="1600" dirty="0"/>
              <a:t>50-67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Henderson</a:t>
            </a:r>
            <a:r>
              <a:rPr lang="en-GB" sz="1600" dirty="0"/>
              <a:t>, J. (2011</a:t>
            </a:r>
            <a:r>
              <a:rPr lang="en-GB" sz="1600" dirty="0" smtClean="0"/>
              <a:t>), ‘Celebrity </a:t>
            </a:r>
            <a:r>
              <a:rPr lang="en-GB" sz="1600" dirty="0"/>
              <a:t>chefs: expanding </a:t>
            </a:r>
            <a:r>
              <a:rPr lang="en-GB" sz="1600" dirty="0" smtClean="0"/>
              <a:t>empires’, </a:t>
            </a:r>
            <a:r>
              <a:rPr lang="en-GB" sz="1600" dirty="0"/>
              <a:t>British Food Journal</a:t>
            </a:r>
            <a:r>
              <a:rPr lang="en-GB" sz="1600" i="1" dirty="0"/>
              <a:t>, </a:t>
            </a:r>
            <a:r>
              <a:rPr lang="en-GB" sz="1600" dirty="0" smtClean="0"/>
              <a:t>113:5, pp.613-624.</a:t>
            </a:r>
          </a:p>
          <a:p>
            <a:pPr marL="0" indent="0">
              <a:buNone/>
            </a:pPr>
            <a:r>
              <a:rPr lang="en-GB" sz="1600" dirty="0"/>
              <a:t>Hollows, J. (2003), ‘Oliver’s Twist: Leisure, labour and domestic masculinity in the Naked Chef’, International Journal of Cultural Studies, 6: 2, pp. 229-248.</a:t>
            </a:r>
          </a:p>
          <a:p>
            <a:pPr marL="0" indent="0">
              <a:buNone/>
            </a:pPr>
            <a:r>
              <a:rPr lang="en-GB" sz="1600" dirty="0"/>
              <a:t>Hollows, J. and Jones, S. (</a:t>
            </a:r>
            <a:r>
              <a:rPr lang="en-GB" sz="1600" dirty="0" smtClean="0"/>
              <a:t>2010a), </a:t>
            </a:r>
            <a:r>
              <a:rPr lang="en-GB" sz="1600" dirty="0"/>
              <a:t>‘At least he’s doing something: Moral entrepreneurship and individual responsibility in Jamie’s Ministry of Food’, European Journal of Cultural Studies, 13: 3, pp. 307-322.</a:t>
            </a:r>
          </a:p>
          <a:p>
            <a:pPr marL="0" indent="0">
              <a:buNone/>
            </a:pPr>
            <a:r>
              <a:rPr lang="en-GB" sz="1600" dirty="0"/>
              <a:t>Hollows, J. and Jones, S. (2010b), ‘Please Don’t Try this at Home’, Food, Culture and Society, 13: 4, pp. 522-537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Holt</a:t>
            </a:r>
            <a:r>
              <a:rPr lang="en-GB" sz="1600" dirty="0"/>
              <a:t>, D.B. (1998</a:t>
            </a:r>
            <a:r>
              <a:rPr lang="en-GB" sz="1600" dirty="0" smtClean="0"/>
              <a:t>), ‘Does </a:t>
            </a:r>
            <a:r>
              <a:rPr lang="en-GB" sz="1600" dirty="0"/>
              <a:t>Cultural Capital Structure American Consumption</a:t>
            </a:r>
            <a:r>
              <a:rPr lang="en-GB" sz="1600" dirty="0" smtClean="0"/>
              <a:t>?’, </a:t>
            </a:r>
            <a:r>
              <a:rPr lang="en-GB" sz="1600" dirty="0"/>
              <a:t>Journal of Consumer Research</a:t>
            </a:r>
            <a:r>
              <a:rPr lang="en-GB" sz="1600" i="1" dirty="0"/>
              <a:t>,</a:t>
            </a:r>
            <a:r>
              <a:rPr lang="en-GB" sz="1600" dirty="0"/>
              <a:t> </a:t>
            </a:r>
            <a:r>
              <a:rPr lang="en-GB" sz="1600" dirty="0" smtClean="0"/>
              <a:t>25:1, pp.1-25.</a:t>
            </a:r>
          </a:p>
          <a:p>
            <a:pPr marL="0" indent="0">
              <a:buNone/>
            </a:pPr>
            <a:r>
              <a:rPr lang="en-GB" sz="1600" dirty="0"/>
              <a:t>Humble, N. (2005), </a:t>
            </a:r>
            <a:r>
              <a:rPr lang="en-GB" sz="1600" dirty="0" smtClean="0"/>
              <a:t>‘Culinary </a:t>
            </a:r>
            <a:r>
              <a:rPr lang="en-GB" sz="1600" dirty="0"/>
              <a:t>Pleasures Cookbooks and the Transformation of British </a:t>
            </a:r>
            <a:r>
              <a:rPr lang="en-GB" sz="1600" dirty="0" smtClean="0"/>
              <a:t>Food’, </a:t>
            </a:r>
            <a:r>
              <a:rPr lang="en-GB" sz="1600" dirty="0"/>
              <a:t>London: Faber and Faber Limited.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Hyman, G. (2008), ‘The Taste of Fame: Chefs, Diners, Celebrity, Class’, </a:t>
            </a:r>
            <a:r>
              <a:rPr lang="en-GB" sz="1600" dirty="0" err="1"/>
              <a:t>Gastronomica</a:t>
            </a:r>
            <a:r>
              <a:rPr lang="en-GB" sz="1600" dirty="0"/>
              <a:t>:  The Journal of Food and Culture, 8: 3, pp 43-52.</a:t>
            </a:r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336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err="1"/>
              <a:t>Korsmeyer</a:t>
            </a:r>
            <a:r>
              <a:rPr lang="en-GB" sz="1600" dirty="0"/>
              <a:t>, C.(ed.)  (2005), </a:t>
            </a:r>
            <a:r>
              <a:rPr lang="en-GB" sz="1600" dirty="0" smtClean="0"/>
              <a:t>‘The </a:t>
            </a:r>
            <a:r>
              <a:rPr lang="en-GB" sz="1600" dirty="0"/>
              <a:t>Taste Culture Reader Experiencing Food and </a:t>
            </a:r>
            <a:r>
              <a:rPr lang="en-GB" sz="1600" dirty="0" smtClean="0"/>
              <a:t>Drink’, </a:t>
            </a:r>
            <a:r>
              <a:rPr lang="en-GB" sz="1600" dirty="0"/>
              <a:t>Oxford: Berg.</a:t>
            </a:r>
          </a:p>
          <a:p>
            <a:pPr marL="0" indent="0">
              <a:buNone/>
            </a:pPr>
            <a:r>
              <a:rPr lang="en-GB" sz="1600" dirty="0"/>
              <a:t>Levi-Strauss, C.  (2008), ‘The Culinary Triangle’,  in:  C. </a:t>
            </a:r>
            <a:r>
              <a:rPr lang="en-GB" sz="1600" dirty="0" err="1"/>
              <a:t>Counihan</a:t>
            </a:r>
            <a:r>
              <a:rPr lang="en-GB" sz="1600" dirty="0"/>
              <a:t>, and P. Van </a:t>
            </a:r>
            <a:r>
              <a:rPr lang="en-GB" sz="1600" dirty="0" err="1"/>
              <a:t>Esterik</a:t>
            </a:r>
            <a:r>
              <a:rPr lang="en-GB" sz="1600" dirty="0"/>
              <a:t> (</a:t>
            </a:r>
            <a:r>
              <a:rPr lang="en-GB" sz="1600" dirty="0" err="1"/>
              <a:t>eds</a:t>
            </a:r>
            <a:r>
              <a:rPr lang="en-GB" sz="1600" dirty="0"/>
              <a:t>),  Food  and Culture A Reader. 2</a:t>
            </a:r>
            <a:r>
              <a:rPr lang="en-GB" sz="1600" baseline="30000" dirty="0"/>
              <a:t>nd</a:t>
            </a:r>
            <a:r>
              <a:rPr lang="en-GB" sz="1600" dirty="0"/>
              <a:t> ed., New York: Routledge, pp.36-43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Lewis, T. (2010)  ‘Branding, </a:t>
            </a:r>
            <a:r>
              <a:rPr lang="en-GB" sz="1600" dirty="0" err="1" smtClean="0"/>
              <a:t>Celebritization</a:t>
            </a:r>
            <a:r>
              <a:rPr lang="en-GB" sz="1600" dirty="0" smtClean="0"/>
              <a:t> and the Lifestyle Expert’, . Cultural Studies, 24:4, pp. 580-598.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Lewis, T. (2014), ‘Lifestyle Media’, in J. Smith Maguire and J. Matthews, (</a:t>
            </a:r>
            <a:r>
              <a:rPr lang="en-GB" sz="1600" dirty="0" err="1"/>
              <a:t>eds</a:t>
            </a:r>
            <a:r>
              <a:rPr lang="en-GB" sz="1600" dirty="0"/>
              <a:t>), The Cultural Intermediaries Reader, London: Sage. pp. 134-144</a:t>
            </a:r>
            <a:r>
              <a:rPr lang="en-GB" sz="1600" dirty="0" smtClean="0"/>
              <a:t>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Mennell, S. (1996</a:t>
            </a:r>
            <a:r>
              <a:rPr lang="en-GB" sz="1600" i="1" dirty="0"/>
              <a:t>), </a:t>
            </a:r>
            <a:r>
              <a:rPr lang="en-GB" sz="1600" i="1" dirty="0" smtClean="0"/>
              <a:t>‘</a:t>
            </a:r>
            <a:r>
              <a:rPr lang="en-GB" sz="1600" dirty="0" smtClean="0"/>
              <a:t>All </a:t>
            </a:r>
            <a:r>
              <a:rPr lang="en-GB" sz="1600" dirty="0"/>
              <a:t>Manners of </a:t>
            </a:r>
            <a:r>
              <a:rPr lang="en-GB" sz="1600" dirty="0" smtClean="0"/>
              <a:t>Food’, </a:t>
            </a:r>
            <a:r>
              <a:rPr lang="en-GB" sz="1600" dirty="0"/>
              <a:t>2</a:t>
            </a:r>
            <a:r>
              <a:rPr lang="en-GB" sz="1600" baseline="30000" dirty="0"/>
              <a:t>nd</a:t>
            </a:r>
            <a:r>
              <a:rPr lang="en-GB" sz="1600" dirty="0"/>
              <a:t> ed., Chicago: University of Illinois Press.</a:t>
            </a:r>
          </a:p>
          <a:p>
            <a:pPr marL="0" indent="0">
              <a:buNone/>
            </a:pPr>
            <a:r>
              <a:rPr lang="en-GB" sz="1600" dirty="0"/>
              <a:t>Milne, R. (2013), ‘Taste’, in P. Jackson, (ed.), Food Words. London: Bloomsbury, pp. 214-221</a:t>
            </a:r>
            <a:r>
              <a:rPr lang="en-GB" sz="1600" dirty="0" smtClean="0"/>
              <a:t>.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Mintz</a:t>
            </a:r>
            <a:r>
              <a:rPr lang="en-GB" sz="1600" dirty="0"/>
              <a:t>, S. (2008), ‘Time, Sugar and Sweetness’, in: C. </a:t>
            </a:r>
            <a:r>
              <a:rPr lang="en-GB" sz="1600" dirty="0" err="1"/>
              <a:t>Counihan</a:t>
            </a:r>
            <a:r>
              <a:rPr lang="en-GB" sz="1600" dirty="0"/>
              <a:t>, C. and P. Van </a:t>
            </a:r>
            <a:r>
              <a:rPr lang="en-GB" sz="1600" dirty="0" err="1"/>
              <a:t>Esterik</a:t>
            </a:r>
            <a:r>
              <a:rPr lang="en-GB" sz="1600" dirty="0"/>
              <a:t> (</a:t>
            </a:r>
            <a:r>
              <a:rPr lang="en-GB" sz="1600" dirty="0" err="1"/>
              <a:t>eds</a:t>
            </a:r>
            <a:r>
              <a:rPr lang="en-GB" sz="1600" dirty="0"/>
              <a:t>), Food  and Culture A Reader. 2</a:t>
            </a:r>
            <a:r>
              <a:rPr lang="en-GB" sz="1600" baseline="30000" dirty="0"/>
              <a:t>nd</a:t>
            </a:r>
            <a:r>
              <a:rPr lang="en-GB" sz="1600" dirty="0"/>
              <a:t> ed., New York: Routledge, pp. 91-103.</a:t>
            </a:r>
          </a:p>
          <a:p>
            <a:pPr marL="0" indent="0">
              <a:buNone/>
            </a:pPr>
            <a:r>
              <a:rPr lang="en-GB" sz="1600" dirty="0" err="1"/>
              <a:t>Naccarato</a:t>
            </a:r>
            <a:r>
              <a:rPr lang="en-GB" sz="1600" dirty="0"/>
              <a:t>, P. and </a:t>
            </a:r>
            <a:r>
              <a:rPr lang="en-GB" sz="1600" dirty="0" err="1"/>
              <a:t>LeBesco</a:t>
            </a:r>
            <a:r>
              <a:rPr lang="en-GB" sz="1600" dirty="0"/>
              <a:t> K. (2012), </a:t>
            </a:r>
            <a:r>
              <a:rPr lang="en-GB" sz="1600" dirty="0" smtClean="0"/>
              <a:t>‘Culinary Capital’, </a:t>
            </a:r>
            <a:r>
              <a:rPr lang="en-GB" sz="1600" dirty="0"/>
              <a:t>New York: Berg</a:t>
            </a:r>
            <a:r>
              <a:rPr lang="en-GB" sz="1600" dirty="0" smtClean="0"/>
              <a:t>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Piper, N. (2012), ‘</a:t>
            </a:r>
            <a:r>
              <a:rPr lang="en-GB" sz="1600" dirty="0" err="1"/>
              <a:t>Audiencing</a:t>
            </a:r>
            <a:r>
              <a:rPr lang="en-GB" sz="1600" dirty="0"/>
              <a:t>  Jamie Oliver: Embarrassment, voyeurism and reflective positioning’, </a:t>
            </a:r>
            <a:r>
              <a:rPr lang="en-GB" sz="1600" dirty="0" err="1"/>
              <a:t>Geoforum</a:t>
            </a:r>
            <a:r>
              <a:rPr lang="en-GB" sz="1600" dirty="0"/>
              <a:t>, 45, pp. 346-355.</a:t>
            </a:r>
          </a:p>
          <a:p>
            <a:pPr marL="0" indent="0">
              <a:buNone/>
            </a:pPr>
            <a:r>
              <a:rPr lang="en-GB" sz="1600" dirty="0"/>
              <a:t>Piper, N. (2013), ‘Celebrity Chefs’,  in: P. Jackson, (</a:t>
            </a:r>
            <a:r>
              <a:rPr lang="en-GB" sz="1600" dirty="0" err="1"/>
              <a:t>ed</a:t>
            </a:r>
            <a:r>
              <a:rPr lang="en-GB" sz="1600" dirty="0"/>
              <a:t>), Food Words, essays in culinary culture,</a:t>
            </a:r>
            <a:r>
              <a:rPr lang="en-GB" sz="1600" i="1" dirty="0"/>
              <a:t> </a:t>
            </a:r>
            <a:r>
              <a:rPr lang="en-GB" sz="1600" dirty="0"/>
              <a:t>London: Bloomsbury, pp. 40-43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401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Scholes, L. (2011), ‘A slave to the stove? The TV celebrity chef abandons the kitchen: lifestyle, TV, domesticity and gender’, Critical Quarterly</a:t>
            </a:r>
            <a:r>
              <a:rPr lang="en-GB" sz="1600" i="1" dirty="0" smtClean="0"/>
              <a:t>,  </a:t>
            </a:r>
            <a:r>
              <a:rPr lang="en-GB" sz="1600" dirty="0" smtClean="0"/>
              <a:t>53:3, pp. 44-59.</a:t>
            </a:r>
          </a:p>
          <a:p>
            <a:pPr marL="0" indent="0">
              <a:buNone/>
            </a:pPr>
            <a:r>
              <a:rPr lang="en-GB" sz="1600" dirty="0" smtClean="0"/>
              <a:t>Seymour, D. (2004), ‘The Social Construction of Taste’,  In Sloan, D. (</a:t>
            </a:r>
            <a:r>
              <a:rPr lang="en-GB" sz="1600" dirty="0" err="1" smtClean="0"/>
              <a:t>ed</a:t>
            </a:r>
            <a:r>
              <a:rPr lang="en-GB" sz="1600" dirty="0" smtClean="0"/>
              <a:t>) Culinary Taste Consumer Behaviour in the International Restaurant Sector, . Oxford: Elsevier Butterworth Heinemann, pp 1-22.</a:t>
            </a:r>
          </a:p>
          <a:p>
            <a:pPr marL="0" indent="0">
              <a:buNone/>
            </a:pPr>
            <a:r>
              <a:rPr lang="en-GB" sz="1600" dirty="0" smtClean="0"/>
              <a:t>Short, F. (2006), ‘Kitchen Secrets: The Meaning of Cooking in Everyday Life’, Oxford: Berg. </a:t>
            </a:r>
          </a:p>
          <a:p>
            <a:pPr marL="0" indent="0">
              <a:buNone/>
            </a:pPr>
            <a:r>
              <a:rPr lang="en-GB" sz="1600" dirty="0" err="1" smtClean="0"/>
              <a:t>Stringfellow</a:t>
            </a:r>
            <a:r>
              <a:rPr lang="en-GB" sz="1600" dirty="0" smtClean="0"/>
              <a:t>, L., Maclaren, A., Maclean, M. and O’Gorman, K. (2013), ‘Conceptualising taste:  Food, culture and celebrities’, Tourism Management, 37, pp. 77-85.</a:t>
            </a:r>
          </a:p>
          <a:p>
            <a:pPr marL="0" indent="0">
              <a:buNone/>
            </a:pPr>
            <a:r>
              <a:rPr lang="en-GB" sz="1600" dirty="0" smtClean="0"/>
              <a:t>Strong, J. (</a:t>
            </a:r>
            <a:r>
              <a:rPr lang="en-GB" sz="1600" dirty="0" err="1" smtClean="0"/>
              <a:t>ed</a:t>
            </a:r>
            <a:r>
              <a:rPr lang="en-GB" sz="1600" dirty="0" smtClean="0"/>
              <a:t>) (2011), ‘Educated Tastes: Food Drink and Connoisseur Culture,’ Lincoln: University of Nebraska Press.</a:t>
            </a:r>
          </a:p>
          <a:p>
            <a:pPr marL="0" indent="0">
              <a:buNone/>
            </a:pPr>
            <a:r>
              <a:rPr lang="en-GB" sz="1600" dirty="0" err="1" smtClean="0"/>
              <a:t>Warde</a:t>
            </a:r>
            <a:r>
              <a:rPr lang="en-GB" sz="1600" dirty="0" smtClean="0"/>
              <a:t>, A. (1997), ‘Consumption, Food &amp; Taste’, Sage: London. </a:t>
            </a:r>
          </a:p>
          <a:p>
            <a:pPr marL="0" indent="0">
              <a:buNone/>
            </a:pPr>
            <a:r>
              <a:rPr lang="en-GB" sz="1600" dirty="0" err="1" smtClean="0"/>
              <a:t>Warde</a:t>
            </a:r>
            <a:r>
              <a:rPr lang="en-GB" sz="1600" dirty="0" smtClean="0"/>
              <a:t>, A. (2007), ‘Does Taste Still Serve Power? The Fate of Distinction in Britain’, </a:t>
            </a:r>
            <a:r>
              <a:rPr lang="en-GB" sz="1600" dirty="0" err="1" smtClean="0"/>
              <a:t>Sociologica</a:t>
            </a:r>
            <a:r>
              <a:rPr lang="en-GB" sz="1600" dirty="0" smtClean="0"/>
              <a:t>, 3, pp. 1-27.</a:t>
            </a:r>
          </a:p>
          <a:p>
            <a:pPr marL="0" indent="0">
              <a:buNone/>
            </a:pPr>
            <a:r>
              <a:rPr lang="en-GB" sz="1600" dirty="0" err="1" smtClean="0"/>
              <a:t>Warde</a:t>
            </a:r>
            <a:r>
              <a:rPr lang="en-GB" sz="1600" dirty="0" smtClean="0"/>
              <a:t>, A. Wright, D. and </a:t>
            </a:r>
            <a:r>
              <a:rPr lang="en-GB" sz="1600" dirty="0" err="1" smtClean="0"/>
              <a:t>Gayo</a:t>
            </a:r>
            <a:r>
              <a:rPr lang="en-GB" sz="1600" dirty="0" smtClean="0"/>
              <a:t>-Cal, M. (2008), ‘The omnivorous orientation in the UK’,  Poetics, 36, pp. 148-165.</a:t>
            </a:r>
          </a:p>
          <a:p>
            <a:pPr marL="0" indent="0">
              <a:buNone/>
            </a:pPr>
            <a:r>
              <a:rPr lang="en-GB" sz="1600" dirty="0" err="1" smtClean="0"/>
              <a:t>Warde</a:t>
            </a:r>
            <a:r>
              <a:rPr lang="en-GB" sz="1600" dirty="0" smtClean="0"/>
              <a:t>, A. and </a:t>
            </a:r>
            <a:r>
              <a:rPr lang="en-GB" sz="1600" dirty="0" err="1" smtClean="0"/>
              <a:t>Gayo</a:t>
            </a:r>
            <a:r>
              <a:rPr lang="en-GB" sz="1600" dirty="0" smtClean="0"/>
              <a:t>-Cal, M. (2009), ‘The anatomy of cultural omnivorousness: The Case of the United Kingdom’, Poetics, 37, pp. 119-145.</a:t>
            </a:r>
          </a:p>
          <a:p>
            <a:pPr marL="0" indent="0">
              <a:buNone/>
            </a:pPr>
            <a:r>
              <a:rPr lang="en-GB" sz="1600" dirty="0" err="1" smtClean="0"/>
              <a:t>Warde</a:t>
            </a:r>
            <a:r>
              <a:rPr lang="en-GB" sz="1600" dirty="0" smtClean="0"/>
              <a:t>, A. (2016), ‘The Practice of Eating’, Cambridge: Polity Press.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70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Context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7571184" cy="3848348"/>
          </a:xfrm>
        </p:spPr>
        <p:txBody>
          <a:bodyPr>
            <a:noAutofit/>
          </a:bodyPr>
          <a:lstStyle/>
          <a:p>
            <a:r>
              <a:rPr lang="en-US" sz="2400" dirty="0" smtClean="0"/>
              <a:t>Food is crucial physiologically and sociologically</a:t>
            </a:r>
          </a:p>
          <a:p>
            <a:r>
              <a:rPr lang="en-US" sz="2400" dirty="0" smtClean="0"/>
              <a:t>Cultural phenomenon of food and taste</a:t>
            </a:r>
          </a:p>
          <a:p>
            <a:r>
              <a:rPr lang="en-US" sz="2400" dirty="0"/>
              <a:t>Celebrity chefs as actors of this </a:t>
            </a:r>
            <a:r>
              <a:rPr lang="en-US" sz="2400" dirty="0" smtClean="0"/>
              <a:t>phenomenon</a:t>
            </a:r>
          </a:p>
          <a:p>
            <a:r>
              <a:rPr lang="en-US" sz="2400" dirty="0" smtClean="0"/>
              <a:t>Taste as a social discriminator and marker of distinction</a:t>
            </a:r>
          </a:p>
          <a:p>
            <a:r>
              <a:rPr lang="en-US" sz="2400" dirty="0" smtClean="0"/>
              <a:t>Link between the chefs and the construction of taste yet under-explored</a:t>
            </a:r>
          </a:p>
          <a:p>
            <a:r>
              <a:rPr lang="en-US" sz="2400" dirty="0" smtClean="0"/>
              <a:t>The role of celebrity chefs as a wider socio-cultural phenomenon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16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Definitions of Taste</a:t>
            </a:r>
            <a:endParaRPr lang="en-GB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7931224" cy="38483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term taste refers originally to gustatory taste</a:t>
            </a:r>
          </a:p>
          <a:p>
            <a:r>
              <a:rPr lang="en-GB" dirty="0" smtClean="0"/>
              <a:t>Is also used to describe aesthetic sensibility </a:t>
            </a:r>
            <a:r>
              <a:rPr lang="en-GB" sz="2600" dirty="0" smtClean="0"/>
              <a:t>(</a:t>
            </a:r>
            <a:r>
              <a:rPr lang="en-GB" sz="2600" dirty="0" err="1" smtClean="0"/>
              <a:t>Korsmeyer</a:t>
            </a:r>
            <a:r>
              <a:rPr lang="en-GB" sz="2600" dirty="0" smtClean="0"/>
              <a:t> 2005)</a:t>
            </a:r>
          </a:p>
          <a:p>
            <a:r>
              <a:rPr lang="en-GB" dirty="0" smtClean="0"/>
              <a:t>Taste </a:t>
            </a:r>
            <a:r>
              <a:rPr lang="en-GB" dirty="0"/>
              <a:t>acts as a classifier as well as a marker of identity and difference and implies discrimination </a:t>
            </a:r>
            <a:r>
              <a:rPr lang="en-GB" sz="2600" dirty="0"/>
              <a:t>(</a:t>
            </a:r>
            <a:r>
              <a:rPr lang="en-GB" sz="2600" dirty="0" smtClean="0"/>
              <a:t>Bourdieu 1984</a:t>
            </a:r>
            <a:r>
              <a:rPr lang="en-GB" sz="2600" dirty="0"/>
              <a:t>, Mennell </a:t>
            </a:r>
            <a:r>
              <a:rPr lang="en-GB" sz="2600" dirty="0" smtClean="0"/>
              <a:t>1996, </a:t>
            </a:r>
            <a:r>
              <a:rPr lang="en-GB" sz="2600" dirty="0"/>
              <a:t>Short </a:t>
            </a:r>
            <a:r>
              <a:rPr lang="en-GB" sz="2600" dirty="0" smtClean="0"/>
              <a:t>2006, Hyman </a:t>
            </a:r>
            <a:r>
              <a:rPr lang="en-GB" sz="2600" dirty="0"/>
              <a:t>2008</a:t>
            </a:r>
            <a:r>
              <a:rPr lang="en-GB" sz="2600" dirty="0" smtClean="0"/>
              <a:t>, </a:t>
            </a:r>
            <a:r>
              <a:rPr lang="en-GB" sz="2600" dirty="0"/>
              <a:t>Strong 2011, Milne </a:t>
            </a:r>
            <a:r>
              <a:rPr lang="en-GB" sz="2600" dirty="0" smtClean="0"/>
              <a:t>2013, Finkelstein </a:t>
            </a:r>
            <a:r>
              <a:rPr lang="en-GB" sz="2600" dirty="0"/>
              <a:t>2014). </a:t>
            </a:r>
            <a:endParaRPr lang="en-GB" sz="2600" dirty="0" smtClean="0"/>
          </a:p>
          <a:p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42120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taste acquired </a:t>
            </a:r>
            <a:r>
              <a:rPr lang="en-GB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– the theoretical </a:t>
            </a:r>
            <a:r>
              <a:rPr lang="en-GB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backgrounds</a:t>
            </a:r>
            <a:endParaRPr lang="en-GB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b="1" u="sng" dirty="0" smtClean="0"/>
              <a:t>Structuralist approach </a:t>
            </a:r>
          </a:p>
          <a:p>
            <a:pPr lvl="1"/>
            <a:r>
              <a:rPr lang="en-GB" sz="2200" dirty="0" smtClean="0"/>
              <a:t>Taste is culturally shaped and socially controlled </a:t>
            </a:r>
            <a:r>
              <a:rPr lang="en-GB" sz="1800" dirty="0"/>
              <a:t>(Bourdieu 1984, </a:t>
            </a:r>
            <a:r>
              <a:rPr lang="en-GB" sz="1800" dirty="0" smtClean="0"/>
              <a:t> </a:t>
            </a:r>
            <a:r>
              <a:rPr lang="en-GB" sz="1800" dirty="0" err="1" smtClean="0"/>
              <a:t>Warde</a:t>
            </a:r>
            <a:r>
              <a:rPr lang="en-GB" sz="1800" dirty="0" smtClean="0"/>
              <a:t> 1997,  Atkins </a:t>
            </a:r>
            <a:r>
              <a:rPr lang="en-GB" sz="1800" dirty="0"/>
              <a:t>and Bowler </a:t>
            </a:r>
            <a:r>
              <a:rPr lang="en-GB" sz="1800" dirty="0" smtClean="0"/>
              <a:t>2001,  Seymour </a:t>
            </a:r>
            <a:r>
              <a:rPr lang="en-GB" sz="1800" dirty="0"/>
              <a:t>2004, </a:t>
            </a:r>
            <a:r>
              <a:rPr lang="en-GB" sz="1800" dirty="0" smtClean="0"/>
              <a:t> Levi – Strauss 2008)</a:t>
            </a:r>
          </a:p>
          <a:p>
            <a:pPr lvl="1"/>
            <a:r>
              <a:rPr lang="en-GB" sz="2200" dirty="0" smtClean="0"/>
              <a:t>A manifestation of the accrual of cultural capital which can be converted into economic, symbolic and social capital </a:t>
            </a:r>
            <a:r>
              <a:rPr lang="en-GB" sz="1800" dirty="0"/>
              <a:t>(Bourdieu </a:t>
            </a:r>
            <a:r>
              <a:rPr lang="en-GB" sz="1800" dirty="0" smtClean="0"/>
              <a:t>1984, </a:t>
            </a:r>
            <a:r>
              <a:rPr lang="en-GB" sz="1800" dirty="0" err="1"/>
              <a:t>Warde</a:t>
            </a:r>
            <a:r>
              <a:rPr lang="en-GB" sz="1800" dirty="0"/>
              <a:t> 2007)</a:t>
            </a:r>
          </a:p>
          <a:p>
            <a:pPr lvl="1"/>
            <a:r>
              <a:rPr lang="en-GB" sz="2200" dirty="0" smtClean="0"/>
              <a:t>Formal groups and society act as classifiers</a:t>
            </a:r>
          </a:p>
          <a:p>
            <a:pPr lvl="1"/>
            <a:r>
              <a:rPr lang="en-GB" sz="2200" dirty="0" smtClean="0"/>
              <a:t>Symbolic meanings</a:t>
            </a:r>
          </a:p>
          <a:p>
            <a:pPr lvl="1"/>
            <a:r>
              <a:rPr lang="en-GB" sz="2200" dirty="0" smtClean="0"/>
              <a:t>Taste is intrinsically linked to social class </a:t>
            </a:r>
            <a:r>
              <a:rPr lang="en-GB" sz="1800" dirty="0" smtClean="0"/>
              <a:t>(Bourdieu 1984)</a:t>
            </a:r>
            <a:endParaRPr lang="en-GB" sz="1800" dirty="0"/>
          </a:p>
          <a:p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8992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How is taste acquired – the theoretical backgrounds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u="sng" dirty="0"/>
              <a:t>Materialist/developmentalist approach </a:t>
            </a:r>
          </a:p>
          <a:p>
            <a:pPr lvl="1"/>
            <a:r>
              <a:rPr lang="en-GB" dirty="0"/>
              <a:t>Taste is connected to external influences such as economic and political changes </a:t>
            </a:r>
            <a:r>
              <a:rPr lang="en-GB" sz="2000" dirty="0"/>
              <a:t>(Goody 1982, Mennell </a:t>
            </a:r>
            <a:r>
              <a:rPr lang="en-GB" sz="2000" dirty="0" smtClean="0"/>
              <a:t>1996, </a:t>
            </a:r>
            <a:r>
              <a:rPr lang="en-GB" sz="2000" dirty="0" err="1"/>
              <a:t>Mintz</a:t>
            </a:r>
            <a:r>
              <a:rPr lang="en-GB" sz="2000" dirty="0"/>
              <a:t> 2008</a:t>
            </a:r>
            <a:r>
              <a:rPr lang="en-GB" sz="2000" dirty="0" smtClean="0"/>
              <a:t>)</a:t>
            </a:r>
          </a:p>
          <a:p>
            <a:pPr lvl="2"/>
            <a:r>
              <a:rPr lang="en-GB" sz="1600" dirty="0" smtClean="0"/>
              <a:t>Social position linked to consumption</a:t>
            </a:r>
          </a:p>
          <a:p>
            <a:pPr lvl="1"/>
            <a:r>
              <a:rPr lang="en-GB" dirty="0" smtClean="0"/>
              <a:t>Focus on structure</a:t>
            </a:r>
          </a:p>
          <a:p>
            <a:pPr lvl="1"/>
            <a:r>
              <a:rPr lang="en-GB" dirty="0" smtClean="0"/>
              <a:t>Power, exclusion and inclusion </a:t>
            </a:r>
            <a:r>
              <a:rPr lang="en-GB" sz="2000" dirty="0" smtClean="0"/>
              <a:t>(Goody 1982)</a:t>
            </a:r>
          </a:p>
          <a:p>
            <a:pPr marL="914400" lvl="2" indent="0">
              <a:buNone/>
            </a:pPr>
            <a:endParaRPr lang="en-GB" sz="1600" dirty="0" smtClean="0"/>
          </a:p>
          <a:p>
            <a:pPr lvl="1"/>
            <a:endParaRPr lang="en-GB" sz="2000" dirty="0" smtClean="0"/>
          </a:p>
          <a:p>
            <a:pPr lvl="1"/>
            <a:endParaRPr lang="en-GB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9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How is taste acquired – the theoretical backgrounds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u="sng" dirty="0"/>
              <a:t>Post-modernist approach </a:t>
            </a:r>
          </a:p>
          <a:p>
            <a:pPr lvl="1"/>
            <a:r>
              <a:rPr lang="en-GB" sz="2400" dirty="0"/>
              <a:t>Taste is central to the construction of individual identity </a:t>
            </a:r>
            <a:r>
              <a:rPr lang="en-GB" sz="1800" dirty="0"/>
              <a:t>(</a:t>
            </a:r>
            <a:r>
              <a:rPr lang="en-GB" sz="1800" dirty="0" err="1"/>
              <a:t>Warde</a:t>
            </a:r>
            <a:r>
              <a:rPr lang="en-GB" sz="1800" dirty="0"/>
              <a:t> </a:t>
            </a:r>
            <a:r>
              <a:rPr lang="en-GB" sz="1800" dirty="0" smtClean="0"/>
              <a:t>1997, Holt </a:t>
            </a:r>
            <a:r>
              <a:rPr lang="en-GB" sz="1800" dirty="0"/>
              <a:t>1998</a:t>
            </a:r>
            <a:r>
              <a:rPr lang="en-GB" sz="1800" dirty="0" smtClean="0"/>
              <a:t>,  </a:t>
            </a:r>
            <a:r>
              <a:rPr lang="en-GB" sz="1800" dirty="0" err="1" smtClean="0"/>
              <a:t>Warde</a:t>
            </a:r>
            <a:r>
              <a:rPr lang="en-GB" sz="1800" dirty="0" smtClean="0"/>
              <a:t> et al. 2008</a:t>
            </a:r>
            <a:r>
              <a:rPr lang="en-GB" sz="1800" dirty="0"/>
              <a:t>, </a:t>
            </a:r>
            <a:r>
              <a:rPr lang="en-GB" sz="1800" dirty="0" err="1" smtClean="0"/>
              <a:t>Warde</a:t>
            </a:r>
            <a:r>
              <a:rPr lang="en-GB" sz="1800" dirty="0" smtClean="0"/>
              <a:t> and </a:t>
            </a:r>
            <a:r>
              <a:rPr lang="en-GB" sz="1800" dirty="0" err="1" smtClean="0"/>
              <a:t>Gayo</a:t>
            </a:r>
            <a:r>
              <a:rPr lang="en-GB" sz="1800" dirty="0" smtClean="0"/>
              <a:t>-Cal 2009</a:t>
            </a:r>
            <a:r>
              <a:rPr lang="en-GB" sz="1800" dirty="0"/>
              <a:t>, </a:t>
            </a:r>
            <a:r>
              <a:rPr lang="en-GB" sz="1800" dirty="0" err="1" smtClean="0"/>
              <a:t>Warde</a:t>
            </a:r>
            <a:r>
              <a:rPr lang="en-GB" sz="1800" dirty="0" smtClean="0"/>
              <a:t> 2016</a:t>
            </a:r>
            <a:r>
              <a:rPr lang="en-GB" sz="1800" dirty="0"/>
              <a:t>)</a:t>
            </a:r>
          </a:p>
          <a:p>
            <a:pPr lvl="1"/>
            <a:r>
              <a:rPr lang="en-GB" sz="2400" dirty="0"/>
              <a:t>Cultural omnivores </a:t>
            </a:r>
            <a:r>
              <a:rPr lang="en-GB" sz="1800" dirty="0"/>
              <a:t>(</a:t>
            </a:r>
            <a:r>
              <a:rPr lang="en-GB" sz="1800" dirty="0" err="1"/>
              <a:t>Arsel</a:t>
            </a:r>
            <a:r>
              <a:rPr lang="en-GB" sz="1800" dirty="0"/>
              <a:t> and Bean 2012</a:t>
            </a:r>
            <a:r>
              <a:rPr lang="en-GB" sz="1800" dirty="0" smtClean="0"/>
              <a:t>)</a:t>
            </a:r>
          </a:p>
          <a:p>
            <a:pPr lvl="1"/>
            <a:r>
              <a:rPr lang="en-GB" sz="2400" dirty="0" smtClean="0"/>
              <a:t>Consumption</a:t>
            </a:r>
          </a:p>
          <a:p>
            <a:pPr lvl="1"/>
            <a:r>
              <a:rPr lang="en-GB" sz="2400" dirty="0" smtClean="0"/>
              <a:t>Standardisation and modernisation </a:t>
            </a:r>
            <a:r>
              <a:rPr lang="en-GB" sz="1800" dirty="0" smtClean="0"/>
              <a:t>(</a:t>
            </a:r>
            <a:r>
              <a:rPr lang="en-GB" sz="1800" dirty="0" err="1" smtClean="0"/>
              <a:t>Ritzer</a:t>
            </a:r>
            <a:r>
              <a:rPr lang="en-GB" sz="1800" dirty="0" smtClean="0"/>
              <a:t> 2013)</a:t>
            </a:r>
          </a:p>
          <a:p>
            <a:pPr lvl="1"/>
            <a:r>
              <a:rPr lang="en-GB" sz="2400" dirty="0" smtClean="0"/>
              <a:t>Blurring of class delineators</a:t>
            </a:r>
          </a:p>
          <a:p>
            <a:pPr marL="4572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91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ea typeface="+mn-ea"/>
              </a:rPr>
              <a:t>Food Taste</a:t>
            </a:r>
            <a:endParaRPr lang="en-GB" sz="4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384834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Discourse of exclusivity</a:t>
            </a:r>
          </a:p>
          <a:p>
            <a:r>
              <a:rPr lang="en-GB" dirty="0" smtClean="0"/>
              <a:t>Marker of identity though choices and openness to novelty</a:t>
            </a:r>
          </a:p>
          <a:p>
            <a:r>
              <a:rPr lang="en-GB" dirty="0" smtClean="0"/>
              <a:t>What is acceptable to eat</a:t>
            </a:r>
          </a:p>
          <a:p>
            <a:r>
              <a:rPr lang="en-GB" dirty="0" smtClean="0"/>
              <a:t>Distinguishes those that know from those that don’t </a:t>
            </a:r>
          </a:p>
          <a:p>
            <a:pPr lvl="1"/>
            <a:r>
              <a:rPr lang="en-GB" dirty="0" smtClean="0"/>
              <a:t>Culinary capital</a:t>
            </a:r>
          </a:p>
          <a:p>
            <a:pPr lvl="1"/>
            <a:r>
              <a:rPr lang="en-GB" dirty="0" smtClean="0"/>
              <a:t>Jamie v Gordon</a:t>
            </a:r>
          </a:p>
          <a:p>
            <a:pPr lvl="1"/>
            <a:r>
              <a:rPr lang="en-GB" dirty="0"/>
              <a:t>Foodies v chowhounds (</a:t>
            </a:r>
            <a:r>
              <a:rPr lang="en-GB" dirty="0" err="1"/>
              <a:t>Naccarato</a:t>
            </a:r>
            <a:r>
              <a:rPr lang="en-GB" dirty="0"/>
              <a:t> and </a:t>
            </a:r>
            <a:r>
              <a:rPr lang="en-GB" dirty="0" err="1"/>
              <a:t>Lebesco</a:t>
            </a:r>
            <a:r>
              <a:rPr lang="en-GB" dirty="0"/>
              <a:t> 2012)</a:t>
            </a:r>
          </a:p>
          <a:p>
            <a:r>
              <a:rPr lang="en-GB" dirty="0" smtClean="0"/>
              <a:t>Relationship between food choices and social categories</a:t>
            </a:r>
          </a:p>
          <a:p>
            <a:pPr lvl="1"/>
            <a:r>
              <a:rPr lang="en-GB" dirty="0" smtClean="0"/>
              <a:t>Status and power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8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hotelmule.com/attachments/2009/02/1_200902132219232xnI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2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6165304"/>
            <a:ext cx="54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food space map (Seymour 2004 adapted from Bourdieu 1984:186)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4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1866</Words>
  <Application>Microsoft Office PowerPoint</Application>
  <PresentationFormat>On-screen Show (4:3)</PresentationFormat>
  <Paragraphs>186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1_Office Theme</vt:lpstr>
      <vt:lpstr>2_Office Theme</vt:lpstr>
      <vt:lpstr>4_Office Theme</vt:lpstr>
      <vt:lpstr>5_Office Theme</vt:lpstr>
      <vt:lpstr>CELEBRITY CHEFS AND THE CONSTRUCTION OF TASTE: FROM ÜBER MACHO TO CULINARY CRUSADER</vt:lpstr>
      <vt:lpstr>Content</vt:lpstr>
      <vt:lpstr>Research Context</vt:lpstr>
      <vt:lpstr>Definitions of Taste</vt:lpstr>
      <vt:lpstr>How is taste acquired – the theoretical backgrounds</vt:lpstr>
      <vt:lpstr>How is taste acquired – the theoretical backgrounds</vt:lpstr>
      <vt:lpstr>How is taste acquired – the theoretical backgrounds</vt:lpstr>
      <vt:lpstr>Food Taste</vt:lpstr>
      <vt:lpstr>PowerPoint Presentation</vt:lpstr>
      <vt:lpstr>PowerPoint Presentation</vt:lpstr>
      <vt:lpstr>Factors Influencing the Construction of Taste</vt:lpstr>
      <vt:lpstr>A chosen definition  of Celebrity Chefs</vt:lpstr>
      <vt:lpstr>A second definition</vt:lpstr>
      <vt:lpstr>PowerPoint Presentation</vt:lpstr>
      <vt:lpstr>PowerPoint Presentation</vt:lpstr>
      <vt:lpstr>The Chefs and the Media</vt:lpstr>
      <vt:lpstr>The Chefs as agents of change</vt:lpstr>
      <vt:lpstr>PowerPoint Presentation</vt:lpstr>
      <vt:lpstr>Conclusion</vt:lpstr>
      <vt:lpstr>PowerPoint Presentation</vt:lpstr>
      <vt:lpstr>List of References</vt:lpstr>
      <vt:lpstr>List of References</vt:lpstr>
      <vt:lpstr>List of References</vt:lpstr>
      <vt:lpstr>List of 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celebrity chefs: initial findings from a review of the literature</dc:title>
  <dc:creator>Ariane</dc:creator>
  <cp:lastModifiedBy>Ariane</cp:lastModifiedBy>
  <cp:revision>69</cp:revision>
  <cp:lastPrinted>2017-02-19T16:50:25Z</cp:lastPrinted>
  <dcterms:created xsi:type="dcterms:W3CDTF">2016-03-28T15:38:01Z</dcterms:created>
  <dcterms:modified xsi:type="dcterms:W3CDTF">2017-02-24T10:22:38Z</dcterms:modified>
</cp:coreProperties>
</file>