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8" r:id="rId3"/>
    <p:sldId id="277" r:id="rId4"/>
    <p:sldId id="265" r:id="rId5"/>
    <p:sldId id="266" r:id="rId6"/>
    <p:sldId id="280" r:id="rId7"/>
    <p:sldId id="279" r:id="rId8"/>
    <p:sldId id="281" r:id="rId9"/>
    <p:sldId id="282" r:id="rId10"/>
    <p:sldId id="284" r:id="rId11"/>
    <p:sldId id="285" r:id="rId12"/>
    <p:sldId id="303" r:id="rId13"/>
    <p:sldId id="300" r:id="rId14"/>
    <p:sldId id="301" r:id="rId15"/>
    <p:sldId id="293" r:id="rId16"/>
    <p:sldId id="287" r:id="rId17"/>
    <p:sldId id="296" r:id="rId18"/>
    <p:sldId id="288" r:id="rId19"/>
    <p:sldId id="294" r:id="rId20"/>
    <p:sldId id="289" r:id="rId21"/>
    <p:sldId id="273" r:id="rId22"/>
    <p:sldId id="274" r:id="rId23"/>
    <p:sldId id="263" r:id="rId24"/>
    <p:sldId id="304" r:id="rId25"/>
    <p:sldId id="276" r:id="rId26"/>
    <p:sldId id="267" r:id="rId27"/>
    <p:sldId id="260" r:id="rId28"/>
    <p:sldId id="297" r:id="rId29"/>
    <p:sldId id="305" r:id="rId30"/>
    <p:sldId id="261" r:id="rId31"/>
    <p:sldId id="298" r:id="rId32"/>
    <p:sldId id="262" r:id="rId33"/>
    <p:sldId id="299" r:id="rId34"/>
    <p:sldId id="264" r:id="rId3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14D7C483-9F92-478A-BB9D-4FEFEB64DAF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B25CAFC2-DFED-4C61-8492-C9E1600A46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1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A338-7FBA-4D35-87B2-EAD9E4AE23B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C43B-DF0E-4C45-8979-A6CBE5ED8D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2%20Paper%20with%20Indira%202_UWL%20T&amp;L%20Conference%202018\Developing%20Creativity%20Paper_JR\Presentation\tacnarr.mpg" TargetMode="External"/><Relationship Id="rId1" Type="http://schemas.microsoft.com/office/2007/relationships/media" Target="file:///F:\2%20Paper%20with%20Indira%202_UWL%20T&amp;L%20Conference%202018\Developing%20Creativity%20Paper_JR\Presentation\tacnarr.mpg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Developing Creativity through Conceptual Structural Design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Joseph </a:t>
            </a:r>
            <a:r>
              <a:rPr lang="en-GB" dirty="0" err="1" smtClean="0"/>
              <a:t>Rizzuto</a:t>
            </a:r>
            <a:endParaRPr lang="en-GB" dirty="0" smtClean="0"/>
          </a:p>
          <a:p>
            <a:r>
              <a:rPr lang="en-GB" sz="2400" dirty="0" smtClean="0"/>
              <a:t>BSc MSc PhD CertEd CEng MICE </a:t>
            </a:r>
            <a:r>
              <a:rPr lang="en-GB" sz="2400" dirty="0" err="1" smtClean="0"/>
              <a:t>MIStructE</a:t>
            </a:r>
            <a:r>
              <a:rPr lang="en-GB" sz="2400" dirty="0" smtClean="0"/>
              <a:t> MCIHT</a:t>
            </a:r>
          </a:p>
          <a:p>
            <a:r>
              <a:rPr lang="en-GB" sz="2200" dirty="0" smtClean="0"/>
              <a:t>School of Computing and Engineering</a:t>
            </a:r>
          </a:p>
          <a:p>
            <a:endParaRPr lang="en-GB" sz="2200" dirty="0" smtClean="0"/>
          </a:p>
          <a:p>
            <a:r>
              <a:rPr lang="en-GB" sz="2200" dirty="0" smtClean="0">
                <a:solidFill>
                  <a:srgbClr val="0070C0"/>
                </a:solidFill>
              </a:rPr>
              <a:t>Festival of Teaching and Learning, 27 June 2018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650" y="908050"/>
            <a:ext cx="3060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latin typeface="Arial" charset="0"/>
              </a:rPr>
              <a:t>Factors in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484784"/>
            <a:ext cx="8229600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 err="1"/>
              <a:t>Buildability</a:t>
            </a:r>
            <a:endParaRPr lang="en-GB" sz="2000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/>
              <a:t>Durability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/>
              <a:t>Performance </a:t>
            </a:r>
          </a:p>
          <a:p>
            <a:pPr lvl="1">
              <a:buClr>
                <a:schemeClr val="tx1"/>
              </a:buClr>
              <a:defRPr/>
            </a:pPr>
            <a:r>
              <a:rPr lang="en-GB" sz="2000" dirty="0"/>
              <a:t>Structural Form </a:t>
            </a:r>
          </a:p>
          <a:p>
            <a:pPr lvl="1">
              <a:buClr>
                <a:schemeClr val="tx1"/>
              </a:buClr>
              <a:defRPr/>
            </a:pPr>
            <a:r>
              <a:rPr lang="en-GB" sz="2000" dirty="0"/>
              <a:t>Load Transfer</a:t>
            </a:r>
          </a:p>
          <a:p>
            <a:pPr lvl="1">
              <a:buClr>
                <a:schemeClr val="tx1"/>
              </a:buClr>
              <a:defRPr/>
            </a:pPr>
            <a:r>
              <a:rPr lang="en-GB" sz="2000" dirty="0"/>
              <a:t>Structural Behaviour</a:t>
            </a:r>
          </a:p>
          <a:p>
            <a:pPr lvl="1">
              <a:buClr>
                <a:schemeClr val="tx1"/>
              </a:buClr>
              <a:defRPr/>
            </a:pPr>
            <a:r>
              <a:rPr lang="en-GB" sz="2000" dirty="0"/>
              <a:t>Structural Stability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/>
              <a:t>Whole-life costs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/>
              <a:t>Health and Safety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/>
              <a:t>Risk Management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 smtClean="0"/>
              <a:t>Sustainable </a:t>
            </a:r>
            <a:r>
              <a:rPr lang="en-GB" sz="2000" dirty="0"/>
              <a:t>Construction Principles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000" dirty="0"/>
              <a:t>Aesthetics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Physical modelling and </a:t>
            </a:r>
            <a:br>
              <a:rPr lang="en-GB" dirty="0" smtClean="0"/>
            </a:br>
            <a:r>
              <a:rPr lang="en-GB" dirty="0" smtClean="0"/>
              <a:t>studio-based learning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smtClean="0">
                <a:effectLst/>
              </a:rPr>
              <a:t>Earlier students are exposed to design the more beneficial the experience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8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effectLst/>
              </a:rPr>
              <a:t>Students able to explore and exploit their creativity and imagination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effectLst/>
              </a:rPr>
              <a:t>Physical modelling enables students to augment their understanding of structures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effectLst/>
              </a:rPr>
              <a:t>Enables consideration of structural complexity, load transfer, stability and element connection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effectLst/>
              </a:rPr>
              <a:t>Develops a feel for structural response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Experienced designers from practice</a:t>
            </a:r>
            <a:endParaRPr lang="en-GB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h_b12b54beaa6cf050370d423f00e03ec6_01138_ld_n50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37449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3D_View_Render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24479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NALS_LEGACY00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989138"/>
            <a:ext cx="2303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51500" y="3573463"/>
            <a:ext cx="26638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London Olympics 2012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Aquatics Centre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Architects: Zaha Hadid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Structural Engineers: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Ove Arup &amp; Partners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Cost £269 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160 m long sweeping roof frame – 3000 tonnes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292725" y="2781300"/>
            <a:ext cx="3468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24F92"/>
                </a:solidFill>
              </a:rPr>
              <a:t>Recent high-profile construction projects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19700" y="115888"/>
            <a:ext cx="3467100" cy="11430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rgbClr val="124F92"/>
                </a:solidFill>
              </a:rPr>
              <a:t>Teaching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48263" y="981075"/>
            <a:ext cx="3671887" cy="1828800"/>
          </a:xfrm>
        </p:spPr>
        <p:txBody>
          <a:bodyPr/>
          <a:lstStyle/>
          <a:p>
            <a:pPr eaLnBrk="1" hangingPunct="1"/>
            <a:r>
              <a:rPr lang="en-GB" altLang="en-US" sz="2000" dirty="0" smtClean="0"/>
              <a:t>Make design projects set for students realistic, relevant and exciting</a:t>
            </a:r>
          </a:p>
          <a:p>
            <a:pPr eaLnBrk="1" hangingPunct="1"/>
            <a:r>
              <a:rPr lang="en-GB" altLang="en-US" sz="2000" dirty="0" smtClean="0"/>
              <a:t>Important to inspire and make Engineering FUN</a:t>
            </a:r>
          </a:p>
        </p:txBody>
      </p:sp>
      <p:pic>
        <p:nvPicPr>
          <p:cNvPr id="11" name="Picture 1" descr="th_b12b54beaa6cf050370d423f00e03ec6_1138_londo_phothb_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1"/>
          <a:stretch>
            <a:fillRect/>
          </a:stretch>
        </p:blipFill>
        <p:spPr bwMode="auto">
          <a:xfrm>
            <a:off x="539750" y="3644900"/>
            <a:ext cx="44815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W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2510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026"/>
          <p:cNvPicPr>
            <a:picLocks noChangeAspect="1" noChangeArrowheads="1"/>
          </p:cNvPicPr>
          <p:nvPr/>
        </p:nvPicPr>
        <p:blipFill>
          <a:blip r:embed="rId3" cstate="print"/>
          <a:srcRect l="8342" t="4630" b="12804"/>
          <a:stretch>
            <a:fillRect/>
          </a:stretch>
        </p:blipFill>
        <p:spPr bwMode="auto">
          <a:xfrm>
            <a:off x="0" y="2476299"/>
            <a:ext cx="3203848" cy="2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5"/>
            <a:ext cx="3203848" cy="214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23928" y="1124744"/>
            <a:ext cx="446449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ea typeface="Calibri"/>
                <a:cs typeface="Times New Roman"/>
              </a:rPr>
              <a:t>3D rendered drawing of the bridge.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35010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3D printed bridge model.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558924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Bridge in the final stages of construction on site.</a:t>
            </a:r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260648"/>
            <a:ext cx="4464496" cy="86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ea typeface="Calibri"/>
                <a:cs typeface="Times New Roman"/>
              </a:rPr>
              <a:t>Design and Construction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76250"/>
            <a:ext cx="4105275" cy="2736850"/>
          </a:xfrm>
        </p:spPr>
      </p:pic>
      <p:pic>
        <p:nvPicPr>
          <p:cNvPr id="5" name="Picture 4" descr="0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41036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6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1052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6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1036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6453336"/>
            <a:ext cx="8229600" cy="216024"/>
          </a:xfrm>
        </p:spPr>
        <p:txBody>
          <a:bodyPr>
            <a:noAutofit/>
          </a:bodyPr>
          <a:lstStyle/>
          <a:p>
            <a:r>
              <a:rPr lang="en-GB" altLang="en-US" sz="1600" dirty="0" err="1" smtClean="0"/>
              <a:t>Constructionarium</a:t>
            </a:r>
            <a:r>
              <a:rPr lang="en-GB" altLang="en-US" sz="1600" dirty="0" smtClean="0"/>
              <a:t> provides opportunity for students to see how theory translates into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0113" y="2916238"/>
            <a:ext cx="7543800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Engineering is about making systems that are fit for purpose - not fit for purpose if it is unsafe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0113" y="5202238"/>
            <a:ext cx="75612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dirty="0">
                <a:latin typeface="Calibri" pitchFamily="34" charset="0"/>
              </a:rPr>
              <a:t>Understand that there are limits to what we know and what that may imply for safety – learn from failures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00113" y="3830638"/>
            <a:ext cx="7543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dirty="0">
                <a:latin typeface="Calibri" pitchFamily="34" charset="0"/>
              </a:rPr>
              <a:t>Legal and professional responsibilities for safety (Health &amp; Safety at Work, CDM)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99592" y="4725144"/>
            <a:ext cx="7543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dirty="0">
                <a:latin typeface="Calibri" pitchFamily="34" charset="0"/>
              </a:rPr>
              <a:t>Knowledge of historical precedent important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00113" y="2382838"/>
            <a:ext cx="7543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dirty="0">
                <a:latin typeface="Calibri" pitchFamily="34" charset="0"/>
              </a:rPr>
              <a:t>Develop ability to cope with the uncertainties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00113" y="1773238"/>
            <a:ext cx="7543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dirty="0">
                <a:latin typeface="Calibri" pitchFamily="34" charset="0"/>
              </a:rPr>
              <a:t>Work as part of a team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00113" y="692150"/>
            <a:ext cx="7620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en-US" sz="4000" dirty="0">
                <a:solidFill>
                  <a:srgbClr val="0070C0"/>
                </a:solidFill>
                <a:latin typeface="Calibri" pitchFamily="34" charset="0"/>
              </a:rPr>
              <a:t>Student creativity and imagination</a:t>
            </a:r>
            <a:endParaRPr lang="en-GB" alt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mtClean="0"/>
              <a:t>Examples of Failures</a:t>
            </a:r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827088" y="5516563"/>
            <a:ext cx="79930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/>
              <a:t>Tacoma Narrows Bridge, USA, 1940: Suspension bridge,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/>
              <a:t>wind-induced vibrations, vertical oscillations and </a:t>
            </a:r>
            <a:r>
              <a:rPr lang="en-GB" sz="2000" dirty="0" err="1"/>
              <a:t>torsional</a:t>
            </a:r>
            <a:r>
              <a:rPr lang="en-GB" sz="2000" dirty="0"/>
              <a:t> instability</a:t>
            </a:r>
          </a:p>
        </p:txBody>
      </p:sp>
      <p:pic>
        <p:nvPicPr>
          <p:cNvPr id="6" name="tacnarr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808" y="1988840"/>
            <a:ext cx="3528392" cy="264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ard_Clifford_running_off_the_Tacoma_Narrows_Bridge_during_collapse,_Tacoma,_Washington_(486119614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957" y="0"/>
            <a:ext cx="85780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4221088"/>
            <a:ext cx="8048894" cy="10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/>
              <a:t>Tacoma Narrows Bridge in steady wind of 42 mph brought down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/>
              <a:t>Plate girders caused buffeting</a:t>
            </a:r>
          </a:p>
        </p:txBody>
      </p:sp>
      <p:pic>
        <p:nvPicPr>
          <p:cNvPr id="5" name="Picture 10" descr="ta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4496227" cy="302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tac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669" y="692696"/>
            <a:ext cx="4413331" cy="302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wBridgecollaps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3884613" cy="2376487"/>
          </a:xfrm>
        </p:spPr>
      </p:pic>
      <p:pic>
        <p:nvPicPr>
          <p:cNvPr id="5" name="Picture 4" descr="capt_dc87591760b4410fa08c34355131cc80_minnesota_bridge_collapse_ny1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989138"/>
            <a:ext cx="4465637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6"/>
          <p:cNvSpPr>
            <a:spLocks noChangeArrowheads="1"/>
          </p:cNvSpPr>
          <p:nvPr/>
        </p:nvSpPr>
        <p:spPr bwMode="auto">
          <a:xfrm>
            <a:off x="179388" y="4437063"/>
            <a:ext cx="4032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  <a:t>I-35W Mississippi River Bridge,</a:t>
            </a:r>
            <a:br>
              <a:rPr lang="en-GB" sz="20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  <a:t>Minnesota, completed 1967</a:t>
            </a:r>
            <a:br>
              <a:rPr lang="en-GB" sz="20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  <a:t>13 killed, 145 injured </a:t>
            </a:r>
            <a:br>
              <a:rPr lang="en-GB" sz="16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  <a:t>(Catastrophically failed rush hour </a:t>
            </a:r>
            <a:br>
              <a:rPr lang="en-GB" sz="16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2"/>
                </a:solidFill>
                <a:latin typeface="Calibri" pitchFamily="34" charset="0"/>
                <a:cs typeface="Arial" panose="020B0604020202020204" pitchFamily="34" charset="0"/>
              </a:rPr>
              <a:t>1 August 2007)</a:t>
            </a:r>
            <a:endParaRPr lang="en-GB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rgbClr val="0070C0"/>
                </a:solidFill>
                <a:effectLst/>
                <a:latin typeface="Calibri" pitchFamily="34" charset="0"/>
              </a:rPr>
              <a:t>Examples of Failures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Structures prime purpose</a:t>
            </a:r>
          </a:p>
          <a:p>
            <a:r>
              <a:rPr lang="en-GB" dirty="0" smtClean="0"/>
              <a:t>High-profile projects</a:t>
            </a:r>
          </a:p>
          <a:p>
            <a:r>
              <a:rPr lang="en-GB" dirty="0" smtClean="0"/>
              <a:t>Factors in Conceptual Design</a:t>
            </a:r>
          </a:p>
          <a:p>
            <a:r>
              <a:rPr lang="en-GB" dirty="0" smtClean="0"/>
              <a:t>Learn from failures</a:t>
            </a:r>
          </a:p>
          <a:p>
            <a:r>
              <a:rPr lang="en-GB" dirty="0" smtClean="0"/>
              <a:t>Field Courses</a:t>
            </a:r>
          </a:p>
          <a:p>
            <a:r>
              <a:rPr lang="en-GB" dirty="0" smtClean="0"/>
              <a:t>Conclusions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0113" y="5949950"/>
            <a:ext cx="36004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>
                <a:latin typeface="Calibri" pitchFamily="34" charset="0"/>
              </a:rPr>
              <a:t>Ronan Point, East London, 1968: Progressive collapse</a:t>
            </a:r>
          </a:p>
        </p:txBody>
      </p:sp>
      <p:pic>
        <p:nvPicPr>
          <p:cNvPr id="7" name="Picture 6" descr="ronanpoint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35226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ilford Haven Bridge stee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16113"/>
            <a:ext cx="33845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32363" y="5949950"/>
            <a:ext cx="40322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>
                <a:latin typeface="Calibri" pitchFamily="34" charset="0"/>
              </a:rPr>
              <a:t>Milford Haven Bridge, Wales, 1970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>
                <a:latin typeface="Calibri" pitchFamily="34" charset="0"/>
              </a:rPr>
              <a:t>Box girder bridge, plate buckling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rgbClr val="0070C0"/>
                </a:solidFill>
                <a:effectLst/>
                <a:latin typeface="Calibri" pitchFamily="34" charset="0"/>
              </a:rPr>
              <a:t>Examples of Failures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6FIUBridge11%20NEW%20P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FIUBridgedown16%20NEW%20PPP%20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2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mtClean="0">
                <a:latin typeface="+mn-lt"/>
              </a:rPr>
              <a:t>Codes of Practice and Research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9812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800" dirty="0"/>
              <a:t>Codes regarded as a consensus of what is acceptable at the time written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Contain a balance between accepted practice and recent research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Amended </a:t>
            </a:r>
            <a:r>
              <a:rPr lang="en-GB" sz="2000" dirty="0" smtClean="0"/>
              <a:t>in light of new knowledge</a:t>
            </a:r>
            <a:endParaRPr lang="en-GB" sz="20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800" dirty="0"/>
              <a:t>Research has considerable importance</a:t>
            </a:r>
            <a:r>
              <a:rPr lang="en-GB" sz="2400" dirty="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Means of advancing knowledge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Important underpinning to the teaching process and the quality and development of courses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0113" y="5426075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>
                <a:latin typeface="+mj-lt"/>
                <a:ea typeface="+mj-ea"/>
                <a:cs typeface="+mj-cs"/>
              </a:rPr>
              <a:t/>
            </a:r>
            <a:br>
              <a:rPr lang="en-GB" sz="4400">
                <a:latin typeface="+mj-lt"/>
                <a:ea typeface="+mj-ea"/>
                <a:cs typeface="+mj-cs"/>
              </a:rPr>
            </a:b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0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76250"/>
            <a:ext cx="76279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149350" y="5426075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2000" b="0" kern="0" dirty="0" smtClean="0">
                <a:solidFill>
                  <a:schemeClr val="tx1"/>
                </a:solidFill>
                <a:effectLst/>
              </a:rPr>
              <a:t>Honeycomb MSE Dome Test Structure</a:t>
            </a:r>
          </a:p>
          <a:p>
            <a:pPr algn="ctr">
              <a:defRPr/>
            </a:pPr>
            <a:r>
              <a:rPr lang="en-GB" altLang="en-US" sz="2000" b="0" kern="0" dirty="0" smtClean="0">
                <a:solidFill>
                  <a:schemeClr val="tx1"/>
                </a:solidFill>
                <a:effectLst/>
              </a:rPr>
              <a:t>Experimental Investigation Structural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0113" y="2060575"/>
            <a:ext cx="7848600" cy="3767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cs typeface="Arial" panose="020B0604020202020204" pitchFamily="34" charset="0"/>
              </a:rPr>
              <a:t>Guest Lectures by practitioners</a:t>
            </a:r>
          </a:p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 Collaboration on research and development work</a:t>
            </a:r>
          </a:p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 Consultancy</a:t>
            </a:r>
          </a:p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 Arranging site visits</a:t>
            </a:r>
          </a:p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 Mentoring and supporting students’ final year projects</a:t>
            </a:r>
          </a:p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 Industrial Placements</a:t>
            </a:r>
          </a:p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 Recruitment (employment of graduates)</a:t>
            </a:r>
          </a:p>
          <a:p>
            <a:pPr eaLnBrk="1" hangingPunct="1">
              <a:buClr>
                <a:schemeClr val="tx1"/>
              </a:buClr>
              <a:buSzPct val="90000"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 Interaction with academic and research staff</a:t>
            </a:r>
          </a:p>
          <a:p>
            <a:pPr eaLnBrk="1" hangingPunct="1">
              <a:buClr>
                <a:schemeClr val="tx1"/>
              </a:buClr>
              <a:buSzPct val="90000"/>
              <a:buFontTx/>
              <a:buNone/>
              <a:defRPr/>
            </a:pPr>
            <a:endParaRPr lang="en-GB" altLang="en-US" sz="1100" i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650" y="908050"/>
            <a:ext cx="7704138" cy="769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GB" altLang="en-US" sz="4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Links with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35280" cy="525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sz="4500" b="1" dirty="0" smtClean="0"/>
              <a:t>Structure over test tank in a disused dry dock 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sz="4500" b="1" dirty="0" smtClean="0"/>
              <a:t>Client's requirements:	</a:t>
            </a:r>
            <a:endParaRPr lang="en-GB" sz="4500" dirty="0" smtClean="0"/>
          </a:p>
          <a:p>
            <a:r>
              <a:rPr lang="en-GB" sz="4500" dirty="0" smtClean="0"/>
              <a:t>Single-storey structure supporting services and observation walkways required over large test tank (See Sketch).</a:t>
            </a:r>
          </a:p>
          <a:p>
            <a:r>
              <a:rPr lang="en-GB" sz="4500" dirty="0" smtClean="0"/>
              <a:t>Natural lighting above the middle 15% of the tank.</a:t>
            </a:r>
          </a:p>
          <a:p>
            <a:r>
              <a:rPr lang="en-GB" sz="4500" dirty="0" smtClean="0"/>
              <a:t>Roof &amp; side coverings: lightweight insulated profiled sheeting.</a:t>
            </a:r>
          </a:p>
          <a:p>
            <a:r>
              <a:rPr lang="en-GB" sz="4500" dirty="0" smtClean="0"/>
              <a:t>Disused dry dock existing side walls buttressed every 15m and will afford strong points.</a:t>
            </a:r>
          </a:p>
          <a:p>
            <a:r>
              <a:rPr lang="en-GB" sz="4500" dirty="0" smtClean="0"/>
              <a:t>No internal columns permitted.</a:t>
            </a:r>
          </a:p>
          <a:p>
            <a:endParaRPr lang="en-GB" sz="4500" b="1" dirty="0" smtClean="0"/>
          </a:p>
          <a:p>
            <a:pPr>
              <a:buNone/>
            </a:pPr>
            <a:r>
              <a:rPr lang="en-GB" sz="4500" b="1" dirty="0" smtClean="0"/>
              <a:t>Conceptual Design Assignment</a:t>
            </a:r>
            <a:endParaRPr lang="en-GB" sz="4500" dirty="0" smtClean="0"/>
          </a:p>
          <a:p>
            <a:r>
              <a:rPr lang="en-GB" sz="4500" dirty="0" smtClean="0"/>
              <a:t>Prepare an illustrated design appraisal indicating at least two distinct and workable concept arrangements for the structure. Identify clearly the functional framing, load transfer and stability aspects of each scheme. 	</a:t>
            </a:r>
          </a:p>
          <a:p>
            <a:r>
              <a:rPr lang="en-GB" sz="4500" dirty="0" smtClean="0"/>
              <a:t>Describe the alternative schemes considered giving reasons why the alternatives were rejected.</a:t>
            </a:r>
            <a:r>
              <a:rPr lang="en-GB" sz="4500" b="1" dirty="0" smtClean="0"/>
              <a:t> </a:t>
            </a:r>
          </a:p>
          <a:p>
            <a:r>
              <a:rPr lang="en-GB" sz="4500" dirty="0" smtClean="0"/>
              <a:t>Clearly show how the design has been developed to minimise the carbon footprint.</a:t>
            </a:r>
            <a:r>
              <a:rPr lang="en-GB" b="1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28184" y="4869160"/>
            <a:ext cx="24685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Structure over Test Tank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TC60044E/01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NOTE: All dimensions in millimetres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 TO SCALE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323528" y="0"/>
            <a:ext cx="8424936" cy="4752528"/>
            <a:chOff x="467544" y="548680"/>
            <a:chExt cx="8424936" cy="4752528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925967" y="1915720"/>
              <a:ext cx="5783451" cy="182577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rot="16200000">
              <a:off x="7814837" y="2729676"/>
              <a:ext cx="220194" cy="2055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653101" y="2392043"/>
              <a:ext cx="3065411" cy="975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No sliding doors, each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10 000 wide x 7 000 high to be provided about centreline of elevation.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3963815" y="548680"/>
              <a:ext cx="1822333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150 000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3039009" y="1106812"/>
              <a:ext cx="2291556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1 500 thick buttresses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610706" y="4447955"/>
              <a:ext cx="3786524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R. C. buttresses at 15 000 centres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467544" y="2204864"/>
              <a:ext cx="360041" cy="123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60 000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4067944" y="2204864"/>
              <a:ext cx="501960" cy="125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54 000 tank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8317772" y="2631352"/>
              <a:ext cx="501960" cy="123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2 000 R.C. wall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8361421" y="603729"/>
              <a:ext cx="501960" cy="123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2 000 R.C. wall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3723748" y="4961742"/>
              <a:ext cx="1822333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Plan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895270" y="1080816"/>
              <a:ext cx="392838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928006" y="4191061"/>
              <a:ext cx="392838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908407" y="2062516"/>
              <a:ext cx="392838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8426894" y="2034992"/>
              <a:ext cx="392838" cy="33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 flipV="1">
              <a:off x="690164" y="1842322"/>
              <a:ext cx="5128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 flipV="1">
              <a:off x="679251" y="3805721"/>
              <a:ext cx="5128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H="1">
              <a:off x="810198" y="1851497"/>
              <a:ext cx="0" cy="1954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>
              <a:off x="1552225" y="1851497"/>
              <a:ext cx="0" cy="1954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>
              <a:off x="8121353" y="1879021"/>
              <a:ext cx="0" cy="1954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V="1">
              <a:off x="1846854" y="686301"/>
              <a:ext cx="0" cy="889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V="1">
              <a:off x="7793988" y="713826"/>
              <a:ext cx="0" cy="889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>
              <a:off x="1726820" y="851447"/>
              <a:ext cx="62199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 flipV="1">
              <a:off x="1277602" y="4016741"/>
              <a:ext cx="0" cy="889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V="1">
              <a:off x="8406888" y="4025916"/>
              <a:ext cx="0" cy="889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>
              <a:off x="832022" y="4750722"/>
              <a:ext cx="80531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1808661" y="812454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 flipH="1">
              <a:off x="773824" y="1804094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H="1">
              <a:off x="773824" y="3766729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 flipH="1">
              <a:off x="7755795" y="813219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H="1">
              <a:off x="1232135" y="4717846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 flipH="1">
              <a:off x="8365058" y="4715552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1236682" y="4716317"/>
              <a:ext cx="96391" cy="8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8351418" y="4712494"/>
              <a:ext cx="110940" cy="8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4400302" y="1759749"/>
              <a:ext cx="0" cy="21560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 flipH="1">
              <a:off x="4355744" y="1872904"/>
              <a:ext cx="100938" cy="848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 flipH="1">
              <a:off x="4357563" y="3695624"/>
              <a:ext cx="100938" cy="848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 flipH="1">
              <a:off x="1833214" y="1858378"/>
              <a:ext cx="0" cy="19458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>
              <a:off x="7809447" y="1848438"/>
              <a:ext cx="0" cy="19458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7" name="AutoShape 43"/>
            <p:cNvCxnSpPr>
              <a:cxnSpLocks noChangeShapeType="1"/>
            </p:cNvCxnSpPr>
            <p:nvPr/>
          </p:nvCxnSpPr>
          <p:spPr bwMode="auto">
            <a:xfrm flipV="1">
              <a:off x="5659749" y="1242139"/>
              <a:ext cx="0" cy="29359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8" name="AutoShape 44"/>
            <p:cNvCxnSpPr>
              <a:cxnSpLocks noChangeShapeType="1"/>
            </p:cNvCxnSpPr>
            <p:nvPr/>
          </p:nvCxnSpPr>
          <p:spPr bwMode="auto">
            <a:xfrm>
              <a:off x="5664296" y="1238316"/>
              <a:ext cx="240068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9" name="AutoShape 45"/>
            <p:cNvCxnSpPr>
              <a:cxnSpLocks noChangeShapeType="1"/>
            </p:cNvCxnSpPr>
            <p:nvPr/>
          </p:nvCxnSpPr>
          <p:spPr bwMode="auto">
            <a:xfrm>
              <a:off x="5664296" y="1273486"/>
              <a:ext cx="240068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0" name="AutoShape 46"/>
            <p:cNvCxnSpPr>
              <a:cxnSpLocks noChangeShapeType="1"/>
            </p:cNvCxnSpPr>
            <p:nvPr/>
          </p:nvCxnSpPr>
          <p:spPr bwMode="auto">
            <a:xfrm>
              <a:off x="5655202" y="4081729"/>
              <a:ext cx="0" cy="29359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1" name="AutoShape 47"/>
            <p:cNvCxnSpPr>
              <a:cxnSpLocks noChangeShapeType="1"/>
            </p:cNvCxnSpPr>
            <p:nvPr/>
          </p:nvCxnSpPr>
          <p:spPr bwMode="auto">
            <a:xfrm flipV="1">
              <a:off x="5659749" y="4379144"/>
              <a:ext cx="240068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2" name="AutoShape 48"/>
            <p:cNvCxnSpPr>
              <a:cxnSpLocks noChangeShapeType="1"/>
            </p:cNvCxnSpPr>
            <p:nvPr/>
          </p:nvCxnSpPr>
          <p:spPr bwMode="auto">
            <a:xfrm flipV="1">
              <a:off x="5659749" y="4343974"/>
              <a:ext cx="240068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3" name="AutoShape 49"/>
            <p:cNvCxnSpPr>
              <a:cxnSpLocks noChangeShapeType="1"/>
            </p:cNvCxnSpPr>
            <p:nvPr/>
          </p:nvCxnSpPr>
          <p:spPr bwMode="auto">
            <a:xfrm rot="16200000" flipV="1">
              <a:off x="1254869" y="2394063"/>
              <a:ext cx="0" cy="34919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4" name="AutoShape 50"/>
            <p:cNvCxnSpPr>
              <a:cxnSpLocks noChangeShapeType="1"/>
            </p:cNvCxnSpPr>
            <p:nvPr/>
          </p:nvCxnSpPr>
          <p:spPr bwMode="auto">
            <a:xfrm rot="16200000">
              <a:off x="974805" y="2463912"/>
              <a:ext cx="20184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5" name="AutoShape 51"/>
            <p:cNvCxnSpPr>
              <a:cxnSpLocks noChangeShapeType="1"/>
            </p:cNvCxnSpPr>
            <p:nvPr/>
          </p:nvCxnSpPr>
          <p:spPr bwMode="auto">
            <a:xfrm rot="16200000">
              <a:off x="1016635" y="2463912"/>
              <a:ext cx="20184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6" name="AutoShape 52"/>
            <p:cNvCxnSpPr>
              <a:cxnSpLocks noChangeShapeType="1"/>
            </p:cNvCxnSpPr>
            <p:nvPr/>
          </p:nvCxnSpPr>
          <p:spPr bwMode="auto">
            <a:xfrm rot="5400000" flipH="1" flipV="1">
              <a:off x="8464177" y="2393298"/>
              <a:ext cx="0" cy="34919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7" name="AutoShape 53"/>
            <p:cNvCxnSpPr>
              <a:cxnSpLocks noChangeShapeType="1"/>
            </p:cNvCxnSpPr>
            <p:nvPr/>
          </p:nvCxnSpPr>
          <p:spPr bwMode="auto">
            <a:xfrm rot="5400000" flipH="1">
              <a:off x="8542396" y="2463148"/>
              <a:ext cx="20184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 rot="5400000" flipH="1">
              <a:off x="8500566" y="2463148"/>
              <a:ext cx="20184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079" name="Group 55"/>
            <p:cNvGrpSpPr>
              <a:grpSpLocks/>
            </p:cNvGrpSpPr>
            <p:nvPr/>
          </p:nvGrpSpPr>
          <p:grpSpPr bwMode="auto">
            <a:xfrm>
              <a:off x="2855321" y="1242139"/>
              <a:ext cx="381926" cy="339466"/>
              <a:chOff x="3996" y="2496"/>
              <a:chExt cx="420" cy="444"/>
            </a:xfrm>
          </p:grpSpPr>
          <p:cxnSp>
            <p:nvCxnSpPr>
              <p:cNvPr id="1080" name="AutoShape 56"/>
              <p:cNvCxnSpPr>
                <a:cxnSpLocks noChangeShapeType="1"/>
              </p:cNvCxnSpPr>
              <p:nvPr/>
            </p:nvCxnSpPr>
            <p:spPr bwMode="auto">
              <a:xfrm flipV="1">
                <a:off x="4176" y="2496"/>
                <a:ext cx="0" cy="4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81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4212" y="2496"/>
                <a:ext cx="0" cy="4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82" name="AutoShape 58"/>
              <p:cNvCxnSpPr>
                <a:cxnSpLocks noChangeShapeType="1"/>
              </p:cNvCxnSpPr>
              <p:nvPr/>
            </p:nvCxnSpPr>
            <p:spPr bwMode="auto">
              <a:xfrm>
                <a:off x="3996" y="2640"/>
                <a:ext cx="4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083" name="AutoShape 59"/>
            <p:cNvCxnSpPr>
              <a:cxnSpLocks noChangeShapeType="1"/>
            </p:cNvCxnSpPr>
            <p:nvPr/>
          </p:nvCxnSpPr>
          <p:spPr bwMode="auto">
            <a:xfrm flipH="1">
              <a:off x="3019912" y="1314008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4" name="AutoShape 60"/>
            <p:cNvCxnSpPr>
              <a:cxnSpLocks noChangeShapeType="1"/>
            </p:cNvCxnSpPr>
            <p:nvPr/>
          </p:nvCxnSpPr>
          <p:spPr bwMode="auto">
            <a:xfrm flipH="1">
              <a:off x="2974445" y="1315537"/>
              <a:ext cx="78204" cy="749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5" name="AutoShape 61"/>
            <p:cNvCxnSpPr>
              <a:cxnSpLocks noChangeShapeType="1"/>
            </p:cNvCxnSpPr>
            <p:nvPr/>
          </p:nvCxnSpPr>
          <p:spPr bwMode="auto">
            <a:xfrm flipV="1">
              <a:off x="835659" y="4707142"/>
              <a:ext cx="75476" cy="420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6" name="AutoShape 62"/>
            <p:cNvCxnSpPr>
              <a:cxnSpLocks noChangeShapeType="1"/>
            </p:cNvCxnSpPr>
            <p:nvPr/>
          </p:nvCxnSpPr>
          <p:spPr bwMode="auto">
            <a:xfrm>
              <a:off x="832022" y="4752251"/>
              <a:ext cx="75476" cy="420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7" name="AutoShape 63"/>
            <p:cNvCxnSpPr>
              <a:cxnSpLocks noChangeShapeType="1"/>
            </p:cNvCxnSpPr>
            <p:nvPr/>
          </p:nvCxnSpPr>
          <p:spPr bwMode="auto">
            <a:xfrm flipH="1" flipV="1">
              <a:off x="8813367" y="4706377"/>
              <a:ext cx="75476" cy="420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8" name="AutoShape 64"/>
            <p:cNvCxnSpPr>
              <a:cxnSpLocks noChangeShapeType="1"/>
            </p:cNvCxnSpPr>
            <p:nvPr/>
          </p:nvCxnSpPr>
          <p:spPr bwMode="auto">
            <a:xfrm flipH="1">
              <a:off x="8817004" y="4751487"/>
              <a:ext cx="75476" cy="420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9" name="AutoShape 65"/>
            <p:cNvCxnSpPr>
              <a:cxnSpLocks noChangeShapeType="1"/>
            </p:cNvCxnSpPr>
            <p:nvPr/>
          </p:nvCxnSpPr>
          <p:spPr bwMode="auto">
            <a:xfrm rot="5400000" flipH="1">
              <a:off x="8675006" y="3815447"/>
              <a:ext cx="65752" cy="891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0" name="AutoShape 66"/>
            <p:cNvCxnSpPr>
              <a:cxnSpLocks noChangeShapeType="1"/>
            </p:cNvCxnSpPr>
            <p:nvPr/>
          </p:nvCxnSpPr>
          <p:spPr bwMode="auto">
            <a:xfrm rot="5400000" flipH="1">
              <a:off x="8673187" y="3764986"/>
              <a:ext cx="65752" cy="891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1" name="AutoShape 67"/>
            <p:cNvCxnSpPr>
              <a:cxnSpLocks noChangeShapeType="1"/>
            </p:cNvCxnSpPr>
            <p:nvPr/>
          </p:nvCxnSpPr>
          <p:spPr bwMode="auto">
            <a:xfrm rot="5400000" flipV="1">
              <a:off x="8642409" y="3612256"/>
              <a:ext cx="0" cy="403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2" name="AutoShape 68"/>
            <p:cNvCxnSpPr>
              <a:cxnSpLocks noChangeShapeType="1"/>
            </p:cNvCxnSpPr>
            <p:nvPr/>
          </p:nvCxnSpPr>
          <p:spPr bwMode="auto">
            <a:xfrm rot="5400000" flipV="1">
              <a:off x="8643319" y="3658130"/>
              <a:ext cx="0" cy="403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3" name="AutoShape 69"/>
            <p:cNvCxnSpPr>
              <a:cxnSpLocks noChangeShapeType="1"/>
            </p:cNvCxnSpPr>
            <p:nvPr/>
          </p:nvCxnSpPr>
          <p:spPr bwMode="auto">
            <a:xfrm rot="5400000">
              <a:off x="8546415" y="3849302"/>
              <a:ext cx="32111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4" name="AutoShape 70"/>
            <p:cNvCxnSpPr>
              <a:cxnSpLocks noChangeShapeType="1"/>
            </p:cNvCxnSpPr>
            <p:nvPr/>
          </p:nvCxnSpPr>
          <p:spPr bwMode="auto">
            <a:xfrm>
              <a:off x="1880500" y="1801035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5" name="AutoShape 71"/>
            <p:cNvCxnSpPr>
              <a:cxnSpLocks noChangeShapeType="1"/>
            </p:cNvCxnSpPr>
            <p:nvPr/>
          </p:nvCxnSpPr>
          <p:spPr bwMode="auto">
            <a:xfrm>
              <a:off x="1285786" y="1843851"/>
              <a:ext cx="711019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6" name="AutoShape 72"/>
            <p:cNvCxnSpPr>
              <a:cxnSpLocks noChangeShapeType="1"/>
            </p:cNvCxnSpPr>
            <p:nvPr/>
          </p:nvCxnSpPr>
          <p:spPr bwMode="auto">
            <a:xfrm>
              <a:off x="8386883" y="1671824"/>
              <a:ext cx="0" cy="13532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7" name="AutoShape 73"/>
            <p:cNvCxnSpPr>
              <a:cxnSpLocks noChangeShapeType="1"/>
            </p:cNvCxnSpPr>
            <p:nvPr/>
          </p:nvCxnSpPr>
          <p:spPr bwMode="auto">
            <a:xfrm flipV="1">
              <a:off x="8386883" y="1671060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8" name="AutoShape 74"/>
            <p:cNvCxnSpPr>
              <a:cxnSpLocks noChangeShapeType="1"/>
            </p:cNvCxnSpPr>
            <p:nvPr/>
          </p:nvCxnSpPr>
          <p:spPr bwMode="auto">
            <a:xfrm>
              <a:off x="8428713" y="1671824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9" name="AutoShape 75"/>
            <p:cNvCxnSpPr>
              <a:cxnSpLocks noChangeShapeType="1"/>
            </p:cNvCxnSpPr>
            <p:nvPr/>
          </p:nvCxnSpPr>
          <p:spPr bwMode="auto">
            <a:xfrm flipV="1">
              <a:off x="7819450" y="1803329"/>
              <a:ext cx="562886" cy="76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0" name="AutoShape 76"/>
            <p:cNvCxnSpPr>
              <a:cxnSpLocks noChangeShapeType="1"/>
            </p:cNvCxnSpPr>
            <p:nvPr/>
          </p:nvCxnSpPr>
          <p:spPr bwMode="auto">
            <a:xfrm>
              <a:off x="7784894" y="1672589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1" name="AutoShape 77"/>
            <p:cNvCxnSpPr>
              <a:cxnSpLocks noChangeShapeType="1"/>
            </p:cNvCxnSpPr>
            <p:nvPr/>
          </p:nvCxnSpPr>
          <p:spPr bwMode="auto">
            <a:xfrm flipV="1">
              <a:off x="7785804" y="1671060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2" name="AutoShape 78"/>
            <p:cNvCxnSpPr>
              <a:cxnSpLocks noChangeShapeType="1"/>
            </p:cNvCxnSpPr>
            <p:nvPr/>
          </p:nvCxnSpPr>
          <p:spPr bwMode="auto">
            <a:xfrm>
              <a:off x="7826724" y="1671824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3" name="AutoShape 79"/>
            <p:cNvCxnSpPr>
              <a:cxnSpLocks noChangeShapeType="1"/>
            </p:cNvCxnSpPr>
            <p:nvPr/>
          </p:nvCxnSpPr>
          <p:spPr bwMode="auto">
            <a:xfrm flipV="1">
              <a:off x="7246561" y="1804094"/>
              <a:ext cx="53651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4" name="AutoShape 80"/>
            <p:cNvCxnSpPr>
              <a:cxnSpLocks noChangeShapeType="1"/>
            </p:cNvCxnSpPr>
            <p:nvPr/>
          </p:nvCxnSpPr>
          <p:spPr bwMode="auto">
            <a:xfrm>
              <a:off x="2430655" y="1667237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5" name="AutoShape 81"/>
            <p:cNvCxnSpPr>
              <a:cxnSpLocks noChangeShapeType="1"/>
            </p:cNvCxnSpPr>
            <p:nvPr/>
          </p:nvCxnSpPr>
          <p:spPr bwMode="auto">
            <a:xfrm flipV="1">
              <a:off x="2431565" y="1665708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6" name="AutoShape 82"/>
            <p:cNvCxnSpPr>
              <a:cxnSpLocks noChangeShapeType="1"/>
            </p:cNvCxnSpPr>
            <p:nvPr/>
          </p:nvCxnSpPr>
          <p:spPr bwMode="auto">
            <a:xfrm>
              <a:off x="2472485" y="1666472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7" name="AutoShape 83"/>
            <p:cNvCxnSpPr>
              <a:cxnSpLocks noChangeShapeType="1"/>
            </p:cNvCxnSpPr>
            <p:nvPr/>
          </p:nvCxnSpPr>
          <p:spPr bwMode="auto">
            <a:xfrm>
              <a:off x="1830486" y="1664178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8" name="AutoShape 84"/>
            <p:cNvCxnSpPr>
              <a:cxnSpLocks noChangeShapeType="1"/>
            </p:cNvCxnSpPr>
            <p:nvPr/>
          </p:nvCxnSpPr>
          <p:spPr bwMode="auto">
            <a:xfrm flipV="1">
              <a:off x="1831395" y="1662649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9" name="AutoShape 85"/>
            <p:cNvCxnSpPr>
              <a:cxnSpLocks noChangeShapeType="1"/>
            </p:cNvCxnSpPr>
            <p:nvPr/>
          </p:nvCxnSpPr>
          <p:spPr bwMode="auto">
            <a:xfrm>
              <a:off x="1872316" y="1663414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0" name="AutoShape 86"/>
            <p:cNvCxnSpPr>
              <a:cxnSpLocks noChangeShapeType="1"/>
            </p:cNvCxnSpPr>
            <p:nvPr/>
          </p:nvCxnSpPr>
          <p:spPr bwMode="auto">
            <a:xfrm>
              <a:off x="1251231" y="1671060"/>
              <a:ext cx="0" cy="13532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1" name="AutoShape 87"/>
            <p:cNvCxnSpPr>
              <a:cxnSpLocks noChangeShapeType="1"/>
            </p:cNvCxnSpPr>
            <p:nvPr/>
          </p:nvCxnSpPr>
          <p:spPr bwMode="auto">
            <a:xfrm flipV="1">
              <a:off x="1247594" y="1671060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2" name="AutoShape 88"/>
            <p:cNvCxnSpPr>
              <a:cxnSpLocks noChangeShapeType="1"/>
            </p:cNvCxnSpPr>
            <p:nvPr/>
          </p:nvCxnSpPr>
          <p:spPr bwMode="auto">
            <a:xfrm>
              <a:off x="1292152" y="1671824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3" name="AutoShape 89"/>
            <p:cNvCxnSpPr>
              <a:cxnSpLocks noChangeShapeType="1"/>
            </p:cNvCxnSpPr>
            <p:nvPr/>
          </p:nvCxnSpPr>
          <p:spPr bwMode="auto">
            <a:xfrm flipV="1">
              <a:off x="1291242" y="1801800"/>
              <a:ext cx="53651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4" name="AutoShape 90"/>
            <p:cNvCxnSpPr>
              <a:cxnSpLocks noChangeShapeType="1"/>
            </p:cNvCxnSpPr>
            <p:nvPr/>
          </p:nvCxnSpPr>
          <p:spPr bwMode="auto">
            <a:xfrm>
              <a:off x="3019003" y="1668766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5" name="AutoShape 91"/>
            <p:cNvCxnSpPr>
              <a:cxnSpLocks noChangeShapeType="1"/>
            </p:cNvCxnSpPr>
            <p:nvPr/>
          </p:nvCxnSpPr>
          <p:spPr bwMode="auto">
            <a:xfrm flipV="1">
              <a:off x="3019912" y="1667237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6" name="AutoShape 92"/>
            <p:cNvCxnSpPr>
              <a:cxnSpLocks noChangeShapeType="1"/>
            </p:cNvCxnSpPr>
            <p:nvPr/>
          </p:nvCxnSpPr>
          <p:spPr bwMode="auto">
            <a:xfrm>
              <a:off x="3060833" y="1668001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7" name="AutoShape 93"/>
            <p:cNvCxnSpPr>
              <a:cxnSpLocks noChangeShapeType="1"/>
            </p:cNvCxnSpPr>
            <p:nvPr/>
          </p:nvCxnSpPr>
          <p:spPr bwMode="auto">
            <a:xfrm>
              <a:off x="3619173" y="1671824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8" name="AutoShape 94"/>
            <p:cNvCxnSpPr>
              <a:cxnSpLocks noChangeShapeType="1"/>
            </p:cNvCxnSpPr>
            <p:nvPr/>
          </p:nvCxnSpPr>
          <p:spPr bwMode="auto">
            <a:xfrm flipV="1">
              <a:off x="3620082" y="1670295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9" name="AutoShape 95"/>
            <p:cNvCxnSpPr>
              <a:cxnSpLocks noChangeShapeType="1"/>
            </p:cNvCxnSpPr>
            <p:nvPr/>
          </p:nvCxnSpPr>
          <p:spPr bwMode="auto">
            <a:xfrm>
              <a:off x="3661003" y="1671060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0" name="AutoShape 96"/>
            <p:cNvCxnSpPr>
              <a:cxnSpLocks noChangeShapeType="1"/>
            </p:cNvCxnSpPr>
            <p:nvPr/>
          </p:nvCxnSpPr>
          <p:spPr bwMode="auto">
            <a:xfrm>
              <a:off x="2483397" y="1801035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1" name="AutoShape 97"/>
            <p:cNvCxnSpPr>
              <a:cxnSpLocks noChangeShapeType="1"/>
            </p:cNvCxnSpPr>
            <p:nvPr/>
          </p:nvCxnSpPr>
          <p:spPr bwMode="auto">
            <a:xfrm>
              <a:off x="3067199" y="1801035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2" name="AutoShape 98"/>
            <p:cNvCxnSpPr>
              <a:cxnSpLocks noChangeShapeType="1"/>
            </p:cNvCxnSpPr>
            <p:nvPr/>
          </p:nvCxnSpPr>
          <p:spPr bwMode="auto">
            <a:xfrm>
              <a:off x="5411497" y="1671824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3" name="AutoShape 99"/>
            <p:cNvCxnSpPr>
              <a:cxnSpLocks noChangeShapeType="1"/>
            </p:cNvCxnSpPr>
            <p:nvPr/>
          </p:nvCxnSpPr>
          <p:spPr bwMode="auto">
            <a:xfrm flipV="1">
              <a:off x="5412406" y="1670295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4" name="AutoShape 100"/>
            <p:cNvCxnSpPr>
              <a:cxnSpLocks noChangeShapeType="1"/>
            </p:cNvCxnSpPr>
            <p:nvPr/>
          </p:nvCxnSpPr>
          <p:spPr bwMode="auto">
            <a:xfrm>
              <a:off x="5453327" y="1671060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5" name="AutoShape 101"/>
            <p:cNvCxnSpPr>
              <a:cxnSpLocks noChangeShapeType="1"/>
            </p:cNvCxnSpPr>
            <p:nvPr/>
          </p:nvCxnSpPr>
          <p:spPr bwMode="auto">
            <a:xfrm>
              <a:off x="6011666" y="1674882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6" name="AutoShape 102"/>
            <p:cNvCxnSpPr>
              <a:cxnSpLocks noChangeShapeType="1"/>
            </p:cNvCxnSpPr>
            <p:nvPr/>
          </p:nvCxnSpPr>
          <p:spPr bwMode="auto">
            <a:xfrm flipV="1">
              <a:off x="6012576" y="1673353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7" name="AutoShape 103"/>
            <p:cNvCxnSpPr>
              <a:cxnSpLocks noChangeShapeType="1"/>
            </p:cNvCxnSpPr>
            <p:nvPr/>
          </p:nvCxnSpPr>
          <p:spPr bwMode="auto">
            <a:xfrm>
              <a:off x="6053496" y="1674118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8" name="AutoShape 104"/>
            <p:cNvCxnSpPr>
              <a:cxnSpLocks noChangeShapeType="1"/>
            </p:cNvCxnSpPr>
            <p:nvPr/>
          </p:nvCxnSpPr>
          <p:spPr bwMode="auto">
            <a:xfrm>
              <a:off x="4222980" y="1667237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9" name="AutoShape 105"/>
            <p:cNvCxnSpPr>
              <a:cxnSpLocks noChangeShapeType="1"/>
            </p:cNvCxnSpPr>
            <p:nvPr/>
          </p:nvCxnSpPr>
          <p:spPr bwMode="auto">
            <a:xfrm flipV="1">
              <a:off x="4223889" y="1665708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0" name="AutoShape 106"/>
            <p:cNvCxnSpPr>
              <a:cxnSpLocks noChangeShapeType="1"/>
            </p:cNvCxnSpPr>
            <p:nvPr/>
          </p:nvCxnSpPr>
          <p:spPr bwMode="auto">
            <a:xfrm>
              <a:off x="4264810" y="1666472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1" name="AutoShape 107"/>
            <p:cNvCxnSpPr>
              <a:cxnSpLocks noChangeShapeType="1"/>
            </p:cNvCxnSpPr>
            <p:nvPr/>
          </p:nvCxnSpPr>
          <p:spPr bwMode="auto">
            <a:xfrm flipV="1">
              <a:off x="3666459" y="1801800"/>
              <a:ext cx="557430" cy="76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2" name="AutoShape 108"/>
            <p:cNvCxnSpPr>
              <a:cxnSpLocks noChangeShapeType="1"/>
            </p:cNvCxnSpPr>
            <p:nvPr/>
          </p:nvCxnSpPr>
          <p:spPr bwMode="auto">
            <a:xfrm>
              <a:off x="4823149" y="1670295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3" name="AutoShape 109"/>
            <p:cNvCxnSpPr>
              <a:cxnSpLocks noChangeShapeType="1"/>
            </p:cNvCxnSpPr>
            <p:nvPr/>
          </p:nvCxnSpPr>
          <p:spPr bwMode="auto">
            <a:xfrm flipV="1">
              <a:off x="4824058" y="1668766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4" name="AutoShape 110"/>
            <p:cNvCxnSpPr>
              <a:cxnSpLocks noChangeShapeType="1"/>
            </p:cNvCxnSpPr>
            <p:nvPr/>
          </p:nvCxnSpPr>
          <p:spPr bwMode="auto">
            <a:xfrm>
              <a:off x="4864979" y="1669530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5" name="AutoShape 111"/>
            <p:cNvCxnSpPr>
              <a:cxnSpLocks noChangeShapeType="1"/>
            </p:cNvCxnSpPr>
            <p:nvPr/>
          </p:nvCxnSpPr>
          <p:spPr bwMode="auto">
            <a:xfrm flipV="1">
              <a:off x="4271175" y="1804858"/>
              <a:ext cx="553793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6" name="AutoShape 112"/>
            <p:cNvCxnSpPr>
              <a:cxnSpLocks noChangeShapeType="1"/>
            </p:cNvCxnSpPr>
            <p:nvPr/>
          </p:nvCxnSpPr>
          <p:spPr bwMode="auto">
            <a:xfrm>
              <a:off x="6598196" y="1671060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7" name="AutoShape 113"/>
            <p:cNvCxnSpPr>
              <a:cxnSpLocks noChangeShapeType="1"/>
            </p:cNvCxnSpPr>
            <p:nvPr/>
          </p:nvCxnSpPr>
          <p:spPr bwMode="auto">
            <a:xfrm flipV="1">
              <a:off x="6599105" y="1669530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8" name="AutoShape 114"/>
            <p:cNvCxnSpPr>
              <a:cxnSpLocks noChangeShapeType="1"/>
            </p:cNvCxnSpPr>
            <p:nvPr/>
          </p:nvCxnSpPr>
          <p:spPr bwMode="auto">
            <a:xfrm>
              <a:off x="6640026" y="1670295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9" name="AutoShape 115"/>
            <p:cNvCxnSpPr>
              <a:cxnSpLocks noChangeShapeType="1"/>
            </p:cNvCxnSpPr>
            <p:nvPr/>
          </p:nvCxnSpPr>
          <p:spPr bwMode="auto">
            <a:xfrm>
              <a:off x="7198365" y="1674118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0" name="AutoShape 116"/>
            <p:cNvCxnSpPr>
              <a:cxnSpLocks noChangeShapeType="1"/>
            </p:cNvCxnSpPr>
            <p:nvPr/>
          </p:nvCxnSpPr>
          <p:spPr bwMode="auto">
            <a:xfrm flipV="1">
              <a:off x="7199275" y="1672589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1" name="AutoShape 117"/>
            <p:cNvCxnSpPr>
              <a:cxnSpLocks noChangeShapeType="1"/>
            </p:cNvCxnSpPr>
            <p:nvPr/>
          </p:nvCxnSpPr>
          <p:spPr bwMode="auto">
            <a:xfrm>
              <a:off x="7240195" y="1673353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2" name="AutoShape 118"/>
            <p:cNvCxnSpPr>
              <a:cxnSpLocks noChangeShapeType="1"/>
            </p:cNvCxnSpPr>
            <p:nvPr/>
          </p:nvCxnSpPr>
          <p:spPr bwMode="auto">
            <a:xfrm>
              <a:off x="4874072" y="1804858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3" name="AutoShape 119"/>
            <p:cNvCxnSpPr>
              <a:cxnSpLocks noChangeShapeType="1"/>
            </p:cNvCxnSpPr>
            <p:nvPr/>
          </p:nvCxnSpPr>
          <p:spPr bwMode="auto">
            <a:xfrm>
              <a:off x="5467877" y="1804858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4" name="AutoShape 120"/>
            <p:cNvCxnSpPr>
              <a:cxnSpLocks noChangeShapeType="1"/>
            </p:cNvCxnSpPr>
            <p:nvPr/>
          </p:nvCxnSpPr>
          <p:spPr bwMode="auto">
            <a:xfrm>
              <a:off x="6052587" y="1807916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5" name="AutoShape 121"/>
            <p:cNvCxnSpPr>
              <a:cxnSpLocks noChangeShapeType="1"/>
            </p:cNvCxnSpPr>
            <p:nvPr/>
          </p:nvCxnSpPr>
          <p:spPr bwMode="auto">
            <a:xfrm>
              <a:off x="6651847" y="1807916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6" name="AutoShape 122"/>
            <p:cNvCxnSpPr>
              <a:cxnSpLocks noChangeShapeType="1"/>
            </p:cNvCxnSpPr>
            <p:nvPr/>
          </p:nvCxnSpPr>
          <p:spPr bwMode="auto">
            <a:xfrm flipV="1">
              <a:off x="1869588" y="3855418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7" name="AutoShape 123"/>
            <p:cNvCxnSpPr>
              <a:cxnSpLocks noChangeShapeType="1"/>
            </p:cNvCxnSpPr>
            <p:nvPr/>
          </p:nvCxnSpPr>
          <p:spPr bwMode="auto">
            <a:xfrm flipV="1">
              <a:off x="1274874" y="3812602"/>
              <a:ext cx="711019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8" name="AutoShape 124"/>
            <p:cNvCxnSpPr>
              <a:cxnSpLocks noChangeShapeType="1"/>
            </p:cNvCxnSpPr>
            <p:nvPr/>
          </p:nvCxnSpPr>
          <p:spPr bwMode="auto">
            <a:xfrm flipV="1">
              <a:off x="8375971" y="3849302"/>
              <a:ext cx="0" cy="13532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9" name="AutoShape 125"/>
            <p:cNvCxnSpPr>
              <a:cxnSpLocks noChangeShapeType="1"/>
            </p:cNvCxnSpPr>
            <p:nvPr/>
          </p:nvCxnSpPr>
          <p:spPr bwMode="auto">
            <a:xfrm>
              <a:off x="8375971" y="3985394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0" name="AutoShape 126"/>
            <p:cNvCxnSpPr>
              <a:cxnSpLocks noChangeShapeType="1"/>
            </p:cNvCxnSpPr>
            <p:nvPr/>
          </p:nvCxnSpPr>
          <p:spPr bwMode="auto">
            <a:xfrm flipV="1">
              <a:off x="8417800" y="3850066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1" name="AutoShape 127"/>
            <p:cNvCxnSpPr>
              <a:cxnSpLocks noChangeShapeType="1"/>
            </p:cNvCxnSpPr>
            <p:nvPr/>
          </p:nvCxnSpPr>
          <p:spPr bwMode="auto">
            <a:xfrm>
              <a:off x="7808538" y="3852360"/>
              <a:ext cx="562886" cy="76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2" name="AutoShape 128"/>
            <p:cNvCxnSpPr>
              <a:cxnSpLocks noChangeShapeType="1"/>
            </p:cNvCxnSpPr>
            <p:nvPr/>
          </p:nvCxnSpPr>
          <p:spPr bwMode="auto">
            <a:xfrm flipV="1">
              <a:off x="7773982" y="3849302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3" name="AutoShape 129"/>
            <p:cNvCxnSpPr>
              <a:cxnSpLocks noChangeShapeType="1"/>
            </p:cNvCxnSpPr>
            <p:nvPr/>
          </p:nvCxnSpPr>
          <p:spPr bwMode="auto">
            <a:xfrm>
              <a:off x="7774892" y="3985394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4" name="AutoShape 130"/>
            <p:cNvCxnSpPr>
              <a:cxnSpLocks noChangeShapeType="1"/>
            </p:cNvCxnSpPr>
            <p:nvPr/>
          </p:nvCxnSpPr>
          <p:spPr bwMode="auto">
            <a:xfrm flipV="1">
              <a:off x="7815812" y="3850066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5" name="AutoShape 131"/>
            <p:cNvCxnSpPr>
              <a:cxnSpLocks noChangeShapeType="1"/>
            </p:cNvCxnSpPr>
            <p:nvPr/>
          </p:nvCxnSpPr>
          <p:spPr bwMode="auto">
            <a:xfrm>
              <a:off x="7235648" y="3852360"/>
              <a:ext cx="53651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6" name="AutoShape 132"/>
            <p:cNvCxnSpPr>
              <a:cxnSpLocks noChangeShapeType="1"/>
            </p:cNvCxnSpPr>
            <p:nvPr/>
          </p:nvCxnSpPr>
          <p:spPr bwMode="auto">
            <a:xfrm flipV="1">
              <a:off x="2419743" y="3854653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7" name="AutoShape 133"/>
            <p:cNvCxnSpPr>
              <a:cxnSpLocks noChangeShapeType="1"/>
            </p:cNvCxnSpPr>
            <p:nvPr/>
          </p:nvCxnSpPr>
          <p:spPr bwMode="auto">
            <a:xfrm>
              <a:off x="2420652" y="3990746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8" name="AutoShape 134"/>
            <p:cNvCxnSpPr>
              <a:cxnSpLocks noChangeShapeType="1"/>
            </p:cNvCxnSpPr>
            <p:nvPr/>
          </p:nvCxnSpPr>
          <p:spPr bwMode="auto">
            <a:xfrm flipV="1">
              <a:off x="2461573" y="3855418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9" name="AutoShape 135"/>
            <p:cNvCxnSpPr>
              <a:cxnSpLocks noChangeShapeType="1"/>
            </p:cNvCxnSpPr>
            <p:nvPr/>
          </p:nvCxnSpPr>
          <p:spPr bwMode="auto">
            <a:xfrm flipV="1">
              <a:off x="1819574" y="3857712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0" name="AutoShape 136"/>
            <p:cNvCxnSpPr>
              <a:cxnSpLocks noChangeShapeType="1"/>
            </p:cNvCxnSpPr>
            <p:nvPr/>
          </p:nvCxnSpPr>
          <p:spPr bwMode="auto">
            <a:xfrm>
              <a:off x="1820483" y="3993804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1" name="AutoShape 137"/>
            <p:cNvCxnSpPr>
              <a:cxnSpLocks noChangeShapeType="1"/>
            </p:cNvCxnSpPr>
            <p:nvPr/>
          </p:nvCxnSpPr>
          <p:spPr bwMode="auto">
            <a:xfrm flipV="1">
              <a:off x="1861404" y="3858476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2" name="AutoShape 138"/>
            <p:cNvCxnSpPr>
              <a:cxnSpLocks noChangeShapeType="1"/>
            </p:cNvCxnSpPr>
            <p:nvPr/>
          </p:nvCxnSpPr>
          <p:spPr bwMode="auto">
            <a:xfrm flipV="1">
              <a:off x="1240319" y="3850066"/>
              <a:ext cx="0" cy="13532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3" name="AutoShape 139"/>
            <p:cNvCxnSpPr>
              <a:cxnSpLocks noChangeShapeType="1"/>
            </p:cNvCxnSpPr>
            <p:nvPr/>
          </p:nvCxnSpPr>
          <p:spPr bwMode="auto">
            <a:xfrm>
              <a:off x="1236682" y="3985394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4" name="AutoShape 140"/>
            <p:cNvCxnSpPr>
              <a:cxnSpLocks noChangeShapeType="1"/>
            </p:cNvCxnSpPr>
            <p:nvPr/>
          </p:nvCxnSpPr>
          <p:spPr bwMode="auto">
            <a:xfrm flipV="1">
              <a:off x="1281240" y="3850066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5" name="AutoShape 141"/>
            <p:cNvCxnSpPr>
              <a:cxnSpLocks noChangeShapeType="1"/>
            </p:cNvCxnSpPr>
            <p:nvPr/>
          </p:nvCxnSpPr>
          <p:spPr bwMode="auto">
            <a:xfrm>
              <a:off x="1280330" y="3854653"/>
              <a:ext cx="53651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6" name="AutoShape 142"/>
            <p:cNvCxnSpPr>
              <a:cxnSpLocks noChangeShapeType="1"/>
            </p:cNvCxnSpPr>
            <p:nvPr/>
          </p:nvCxnSpPr>
          <p:spPr bwMode="auto">
            <a:xfrm flipV="1">
              <a:off x="3008091" y="3853889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7" name="AutoShape 143"/>
            <p:cNvCxnSpPr>
              <a:cxnSpLocks noChangeShapeType="1"/>
            </p:cNvCxnSpPr>
            <p:nvPr/>
          </p:nvCxnSpPr>
          <p:spPr bwMode="auto">
            <a:xfrm>
              <a:off x="3009000" y="3989217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8" name="AutoShape 144"/>
            <p:cNvCxnSpPr>
              <a:cxnSpLocks noChangeShapeType="1"/>
            </p:cNvCxnSpPr>
            <p:nvPr/>
          </p:nvCxnSpPr>
          <p:spPr bwMode="auto">
            <a:xfrm flipV="1">
              <a:off x="3049921" y="3854653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9" name="AutoShape 145"/>
            <p:cNvCxnSpPr>
              <a:cxnSpLocks noChangeShapeType="1"/>
            </p:cNvCxnSpPr>
            <p:nvPr/>
          </p:nvCxnSpPr>
          <p:spPr bwMode="auto">
            <a:xfrm flipV="1">
              <a:off x="3608260" y="3850831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0" name="AutoShape 146"/>
            <p:cNvCxnSpPr>
              <a:cxnSpLocks noChangeShapeType="1"/>
            </p:cNvCxnSpPr>
            <p:nvPr/>
          </p:nvCxnSpPr>
          <p:spPr bwMode="auto">
            <a:xfrm>
              <a:off x="3609170" y="3986158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1" name="AutoShape 147"/>
            <p:cNvCxnSpPr>
              <a:cxnSpLocks noChangeShapeType="1"/>
            </p:cNvCxnSpPr>
            <p:nvPr/>
          </p:nvCxnSpPr>
          <p:spPr bwMode="auto">
            <a:xfrm flipV="1">
              <a:off x="3650090" y="3851595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2" name="AutoShape 148"/>
            <p:cNvCxnSpPr>
              <a:cxnSpLocks noChangeShapeType="1"/>
            </p:cNvCxnSpPr>
            <p:nvPr/>
          </p:nvCxnSpPr>
          <p:spPr bwMode="auto">
            <a:xfrm flipV="1">
              <a:off x="2472485" y="3855418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3" name="AutoShape 149"/>
            <p:cNvCxnSpPr>
              <a:cxnSpLocks noChangeShapeType="1"/>
            </p:cNvCxnSpPr>
            <p:nvPr/>
          </p:nvCxnSpPr>
          <p:spPr bwMode="auto">
            <a:xfrm flipV="1">
              <a:off x="3056286" y="3855418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4" name="AutoShape 150"/>
            <p:cNvCxnSpPr>
              <a:cxnSpLocks noChangeShapeType="1"/>
            </p:cNvCxnSpPr>
            <p:nvPr/>
          </p:nvCxnSpPr>
          <p:spPr bwMode="auto">
            <a:xfrm flipV="1">
              <a:off x="5400585" y="3850831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5" name="AutoShape 151"/>
            <p:cNvCxnSpPr>
              <a:cxnSpLocks noChangeShapeType="1"/>
            </p:cNvCxnSpPr>
            <p:nvPr/>
          </p:nvCxnSpPr>
          <p:spPr bwMode="auto">
            <a:xfrm>
              <a:off x="5401494" y="3986158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6" name="AutoShape 152"/>
            <p:cNvCxnSpPr>
              <a:cxnSpLocks noChangeShapeType="1"/>
            </p:cNvCxnSpPr>
            <p:nvPr/>
          </p:nvCxnSpPr>
          <p:spPr bwMode="auto">
            <a:xfrm flipV="1">
              <a:off x="5442415" y="3851595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7" name="AutoShape 153"/>
            <p:cNvCxnSpPr>
              <a:cxnSpLocks noChangeShapeType="1"/>
            </p:cNvCxnSpPr>
            <p:nvPr/>
          </p:nvCxnSpPr>
          <p:spPr bwMode="auto">
            <a:xfrm flipV="1">
              <a:off x="6000754" y="3847772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8" name="AutoShape 154"/>
            <p:cNvCxnSpPr>
              <a:cxnSpLocks noChangeShapeType="1"/>
            </p:cNvCxnSpPr>
            <p:nvPr/>
          </p:nvCxnSpPr>
          <p:spPr bwMode="auto">
            <a:xfrm>
              <a:off x="6001664" y="3983100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9" name="AutoShape 155"/>
            <p:cNvCxnSpPr>
              <a:cxnSpLocks noChangeShapeType="1"/>
            </p:cNvCxnSpPr>
            <p:nvPr/>
          </p:nvCxnSpPr>
          <p:spPr bwMode="auto">
            <a:xfrm flipV="1">
              <a:off x="6042584" y="3848537"/>
              <a:ext cx="0" cy="1337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0" name="AutoShape 156"/>
            <p:cNvCxnSpPr>
              <a:cxnSpLocks noChangeShapeType="1"/>
            </p:cNvCxnSpPr>
            <p:nvPr/>
          </p:nvCxnSpPr>
          <p:spPr bwMode="auto">
            <a:xfrm flipV="1">
              <a:off x="4212067" y="3854653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1" name="AutoShape 157"/>
            <p:cNvCxnSpPr>
              <a:cxnSpLocks noChangeShapeType="1"/>
            </p:cNvCxnSpPr>
            <p:nvPr/>
          </p:nvCxnSpPr>
          <p:spPr bwMode="auto">
            <a:xfrm>
              <a:off x="4212977" y="3990746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2" name="AutoShape 158"/>
            <p:cNvCxnSpPr>
              <a:cxnSpLocks noChangeShapeType="1"/>
            </p:cNvCxnSpPr>
            <p:nvPr/>
          </p:nvCxnSpPr>
          <p:spPr bwMode="auto">
            <a:xfrm flipV="1">
              <a:off x="4253897" y="3855418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3" name="AutoShape 159"/>
            <p:cNvCxnSpPr>
              <a:cxnSpLocks noChangeShapeType="1"/>
            </p:cNvCxnSpPr>
            <p:nvPr/>
          </p:nvCxnSpPr>
          <p:spPr bwMode="auto">
            <a:xfrm>
              <a:off x="3655547" y="3853889"/>
              <a:ext cx="557430" cy="76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4" name="AutoShape 160"/>
            <p:cNvCxnSpPr>
              <a:cxnSpLocks noChangeShapeType="1"/>
            </p:cNvCxnSpPr>
            <p:nvPr/>
          </p:nvCxnSpPr>
          <p:spPr bwMode="auto">
            <a:xfrm flipV="1">
              <a:off x="4812237" y="3851595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5" name="AutoShape 161"/>
            <p:cNvCxnSpPr>
              <a:cxnSpLocks noChangeShapeType="1"/>
            </p:cNvCxnSpPr>
            <p:nvPr/>
          </p:nvCxnSpPr>
          <p:spPr bwMode="auto">
            <a:xfrm>
              <a:off x="4813146" y="3987688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6" name="AutoShape 162"/>
            <p:cNvCxnSpPr>
              <a:cxnSpLocks noChangeShapeType="1"/>
            </p:cNvCxnSpPr>
            <p:nvPr/>
          </p:nvCxnSpPr>
          <p:spPr bwMode="auto">
            <a:xfrm flipV="1">
              <a:off x="4854067" y="3852360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7" name="AutoShape 163"/>
            <p:cNvCxnSpPr>
              <a:cxnSpLocks noChangeShapeType="1"/>
            </p:cNvCxnSpPr>
            <p:nvPr/>
          </p:nvCxnSpPr>
          <p:spPr bwMode="auto">
            <a:xfrm>
              <a:off x="4260263" y="3851595"/>
              <a:ext cx="553793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8" name="AutoShape 164"/>
            <p:cNvCxnSpPr>
              <a:cxnSpLocks noChangeShapeType="1"/>
            </p:cNvCxnSpPr>
            <p:nvPr/>
          </p:nvCxnSpPr>
          <p:spPr bwMode="auto">
            <a:xfrm flipV="1">
              <a:off x="6587284" y="3850831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9" name="AutoShape 165"/>
            <p:cNvCxnSpPr>
              <a:cxnSpLocks noChangeShapeType="1"/>
            </p:cNvCxnSpPr>
            <p:nvPr/>
          </p:nvCxnSpPr>
          <p:spPr bwMode="auto">
            <a:xfrm>
              <a:off x="6588193" y="3986923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0" name="AutoShape 166"/>
            <p:cNvCxnSpPr>
              <a:cxnSpLocks noChangeShapeType="1"/>
            </p:cNvCxnSpPr>
            <p:nvPr/>
          </p:nvCxnSpPr>
          <p:spPr bwMode="auto">
            <a:xfrm flipV="1">
              <a:off x="6629114" y="3851595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1" name="AutoShape 167"/>
            <p:cNvCxnSpPr>
              <a:cxnSpLocks noChangeShapeType="1"/>
            </p:cNvCxnSpPr>
            <p:nvPr/>
          </p:nvCxnSpPr>
          <p:spPr bwMode="auto">
            <a:xfrm flipV="1">
              <a:off x="7187453" y="3847772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2" name="AutoShape 168"/>
            <p:cNvCxnSpPr>
              <a:cxnSpLocks noChangeShapeType="1"/>
            </p:cNvCxnSpPr>
            <p:nvPr/>
          </p:nvCxnSpPr>
          <p:spPr bwMode="auto">
            <a:xfrm>
              <a:off x="7188362" y="3983865"/>
              <a:ext cx="4092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3" name="AutoShape 169"/>
            <p:cNvCxnSpPr>
              <a:cxnSpLocks noChangeShapeType="1"/>
            </p:cNvCxnSpPr>
            <p:nvPr/>
          </p:nvCxnSpPr>
          <p:spPr bwMode="auto">
            <a:xfrm flipV="1">
              <a:off x="7229283" y="3848537"/>
              <a:ext cx="0" cy="13456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4" name="AutoShape 170"/>
            <p:cNvCxnSpPr>
              <a:cxnSpLocks noChangeShapeType="1"/>
            </p:cNvCxnSpPr>
            <p:nvPr/>
          </p:nvCxnSpPr>
          <p:spPr bwMode="auto">
            <a:xfrm flipV="1">
              <a:off x="4863160" y="3851595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5" name="AutoShape 171"/>
            <p:cNvCxnSpPr>
              <a:cxnSpLocks noChangeShapeType="1"/>
            </p:cNvCxnSpPr>
            <p:nvPr/>
          </p:nvCxnSpPr>
          <p:spPr bwMode="auto">
            <a:xfrm flipV="1">
              <a:off x="5456964" y="3851595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6" name="AutoShape 172"/>
            <p:cNvCxnSpPr>
              <a:cxnSpLocks noChangeShapeType="1"/>
            </p:cNvCxnSpPr>
            <p:nvPr/>
          </p:nvCxnSpPr>
          <p:spPr bwMode="auto">
            <a:xfrm flipV="1">
              <a:off x="6041675" y="3848537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7" name="AutoShape 173"/>
            <p:cNvCxnSpPr>
              <a:cxnSpLocks noChangeShapeType="1"/>
            </p:cNvCxnSpPr>
            <p:nvPr/>
          </p:nvCxnSpPr>
          <p:spPr bwMode="auto">
            <a:xfrm flipV="1">
              <a:off x="6640935" y="3848537"/>
              <a:ext cx="5374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8" name="AutoShape 174"/>
            <p:cNvCxnSpPr>
              <a:cxnSpLocks noChangeShapeType="1"/>
            </p:cNvCxnSpPr>
            <p:nvPr/>
          </p:nvCxnSpPr>
          <p:spPr bwMode="auto">
            <a:xfrm flipH="1" flipV="1">
              <a:off x="8685149" y="1811739"/>
              <a:ext cx="89116" cy="657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" name="AutoShape 175"/>
            <p:cNvCxnSpPr>
              <a:cxnSpLocks noChangeShapeType="1"/>
            </p:cNvCxnSpPr>
            <p:nvPr/>
          </p:nvCxnSpPr>
          <p:spPr bwMode="auto">
            <a:xfrm rot="5400000" flipH="1">
              <a:off x="8695012" y="1749596"/>
              <a:ext cx="65752" cy="891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0" name="AutoShape 176"/>
            <p:cNvCxnSpPr>
              <a:cxnSpLocks noChangeShapeType="1"/>
            </p:cNvCxnSpPr>
            <p:nvPr/>
          </p:nvCxnSpPr>
          <p:spPr bwMode="auto">
            <a:xfrm rot="5400000" flipV="1">
              <a:off x="8664234" y="1596866"/>
              <a:ext cx="0" cy="403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1" name="AutoShape 177"/>
            <p:cNvCxnSpPr>
              <a:cxnSpLocks noChangeShapeType="1"/>
            </p:cNvCxnSpPr>
            <p:nvPr/>
          </p:nvCxnSpPr>
          <p:spPr bwMode="auto">
            <a:xfrm rot="5400000" flipV="1">
              <a:off x="8665143" y="1642740"/>
              <a:ext cx="0" cy="403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2" name="AutoShape 178"/>
            <p:cNvCxnSpPr>
              <a:cxnSpLocks noChangeShapeType="1"/>
            </p:cNvCxnSpPr>
            <p:nvPr/>
          </p:nvCxnSpPr>
          <p:spPr bwMode="auto">
            <a:xfrm rot="5400000">
              <a:off x="8568239" y="1833912"/>
              <a:ext cx="32111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48" name="Group 347"/>
          <p:cNvGrpSpPr/>
          <p:nvPr/>
        </p:nvGrpSpPr>
        <p:grpSpPr>
          <a:xfrm>
            <a:off x="395536" y="4293096"/>
            <a:ext cx="5627687" cy="2348880"/>
            <a:chOff x="899592" y="4509120"/>
            <a:chExt cx="5627687" cy="2348880"/>
          </a:xfrm>
        </p:grpSpPr>
        <p:sp>
          <p:nvSpPr>
            <p:cNvPr id="1352" name="Text Box 328"/>
            <p:cNvSpPr txBox="1">
              <a:spLocks noChangeArrowheads="1"/>
            </p:cNvSpPr>
            <p:nvPr/>
          </p:nvSpPr>
          <p:spPr bwMode="auto">
            <a:xfrm>
              <a:off x="3419872" y="4509120"/>
              <a:ext cx="350837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5 500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Text Box 328"/>
            <p:cNvSpPr txBox="1">
              <a:spLocks noChangeArrowheads="1"/>
            </p:cNvSpPr>
            <p:nvPr/>
          </p:nvSpPr>
          <p:spPr bwMode="auto">
            <a:xfrm>
              <a:off x="3131840" y="4509120"/>
              <a:ext cx="350837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5 500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7" name="Group 346"/>
            <p:cNvGrpSpPr/>
            <p:nvPr/>
          </p:nvGrpSpPr>
          <p:grpSpPr>
            <a:xfrm>
              <a:off x="899592" y="4667250"/>
              <a:ext cx="5627687" cy="2190750"/>
              <a:chOff x="899592" y="4667250"/>
              <a:chExt cx="5627687" cy="2190750"/>
            </a:xfrm>
          </p:grpSpPr>
          <p:sp>
            <p:nvSpPr>
              <p:cNvPr id="1204" name="Text Box 180"/>
              <p:cNvSpPr txBox="1">
                <a:spLocks noChangeArrowheads="1"/>
              </p:cNvSpPr>
              <p:nvPr/>
            </p:nvSpPr>
            <p:spPr bwMode="auto">
              <a:xfrm>
                <a:off x="5874536" y="5470525"/>
                <a:ext cx="652743" cy="291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4 000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5" name="Text Box 181"/>
              <p:cNvSpPr txBox="1">
                <a:spLocks noChangeArrowheads="1"/>
              </p:cNvSpPr>
              <p:nvPr/>
            </p:nvSpPr>
            <p:spPr bwMode="auto">
              <a:xfrm>
                <a:off x="916101" y="5474335"/>
                <a:ext cx="652743" cy="291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4 000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06" name="AutoShape 182"/>
              <p:cNvCxnSpPr>
                <a:cxnSpLocks noChangeShapeType="1"/>
              </p:cNvCxnSpPr>
              <p:nvPr/>
            </p:nvCxnSpPr>
            <p:spPr bwMode="auto">
              <a:xfrm flipV="1">
                <a:off x="6085979" y="5685790"/>
                <a:ext cx="0" cy="192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07" name="AutoShape 183"/>
              <p:cNvCxnSpPr>
                <a:cxnSpLocks noChangeShapeType="1"/>
              </p:cNvCxnSpPr>
              <p:nvPr/>
            </p:nvCxnSpPr>
            <p:spPr bwMode="auto">
              <a:xfrm flipH="1">
                <a:off x="5813579" y="5741670"/>
                <a:ext cx="34478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08" name="AutoShape 184"/>
              <p:cNvCxnSpPr>
                <a:cxnSpLocks noChangeShapeType="1"/>
              </p:cNvCxnSpPr>
              <p:nvPr/>
            </p:nvCxnSpPr>
            <p:spPr bwMode="auto">
              <a:xfrm>
                <a:off x="5825644" y="5692140"/>
                <a:ext cx="103499" cy="104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09" name="AutoShape 185"/>
              <p:cNvCxnSpPr>
                <a:cxnSpLocks noChangeShapeType="1"/>
              </p:cNvCxnSpPr>
              <p:nvPr/>
            </p:nvCxnSpPr>
            <p:spPr bwMode="auto">
              <a:xfrm>
                <a:off x="6037722" y="5695950"/>
                <a:ext cx="103499" cy="104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10" name="AutoShape 186"/>
              <p:cNvCxnSpPr>
                <a:cxnSpLocks noChangeShapeType="1"/>
              </p:cNvCxnSpPr>
              <p:nvPr/>
            </p:nvCxnSpPr>
            <p:spPr bwMode="auto">
              <a:xfrm flipH="1" flipV="1">
                <a:off x="1150403" y="5689600"/>
                <a:ext cx="0" cy="192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11" name="AutoShape 187"/>
              <p:cNvCxnSpPr>
                <a:cxnSpLocks noChangeShapeType="1"/>
              </p:cNvCxnSpPr>
              <p:nvPr/>
            </p:nvCxnSpPr>
            <p:spPr bwMode="auto">
              <a:xfrm>
                <a:off x="1078017" y="5745480"/>
                <a:ext cx="34478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12" name="AutoShape 188"/>
              <p:cNvCxnSpPr>
                <a:cxnSpLocks noChangeShapeType="1"/>
              </p:cNvCxnSpPr>
              <p:nvPr/>
            </p:nvCxnSpPr>
            <p:spPr bwMode="auto">
              <a:xfrm flipH="1">
                <a:off x="1307239" y="5695950"/>
                <a:ext cx="103499" cy="104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13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1095161" y="5699760"/>
                <a:ext cx="103499" cy="104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14" name="Text Box 190"/>
              <p:cNvSpPr txBox="1">
                <a:spLocks noChangeArrowheads="1"/>
              </p:cNvSpPr>
              <p:nvPr/>
            </p:nvSpPr>
            <p:spPr bwMode="auto">
              <a:xfrm>
                <a:off x="1305969" y="6576060"/>
                <a:ext cx="2468741" cy="28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Cross section B - 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5" name="Text Box 191"/>
              <p:cNvSpPr txBox="1">
                <a:spLocks noChangeArrowheads="1"/>
              </p:cNvSpPr>
              <p:nvPr/>
            </p:nvSpPr>
            <p:spPr bwMode="auto">
              <a:xfrm>
                <a:off x="899592" y="5071745"/>
                <a:ext cx="1272468" cy="28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Inside roof line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16" name="AutoShape 192"/>
              <p:cNvCxnSpPr>
                <a:cxnSpLocks noChangeShapeType="1"/>
              </p:cNvCxnSpPr>
              <p:nvPr/>
            </p:nvCxnSpPr>
            <p:spPr bwMode="auto">
              <a:xfrm>
                <a:off x="1885691" y="5276850"/>
                <a:ext cx="106674" cy="2895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17" name="Text Box 193"/>
              <p:cNvSpPr txBox="1">
                <a:spLocks noChangeArrowheads="1"/>
              </p:cNvSpPr>
              <p:nvPr/>
            </p:nvSpPr>
            <p:spPr bwMode="auto">
              <a:xfrm>
                <a:off x="2838137" y="5833110"/>
                <a:ext cx="1272468" cy="28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Centre line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8" name="Text Box 194"/>
              <p:cNvSpPr txBox="1">
                <a:spLocks noChangeArrowheads="1"/>
              </p:cNvSpPr>
              <p:nvPr/>
            </p:nvSpPr>
            <p:spPr bwMode="auto">
              <a:xfrm>
                <a:off x="2731463" y="5543550"/>
                <a:ext cx="800055" cy="28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Walkway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9" name="Text Box 195"/>
              <p:cNvSpPr txBox="1">
                <a:spLocks noChangeArrowheads="1"/>
              </p:cNvSpPr>
              <p:nvPr/>
            </p:nvSpPr>
            <p:spPr bwMode="auto">
              <a:xfrm>
                <a:off x="3470562" y="5543550"/>
                <a:ext cx="800055" cy="28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Walkway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0" name="Text Box 196"/>
              <p:cNvSpPr txBox="1">
                <a:spLocks noChangeArrowheads="1"/>
              </p:cNvSpPr>
              <p:nvPr/>
            </p:nvSpPr>
            <p:spPr bwMode="auto">
              <a:xfrm>
                <a:off x="3645812" y="4667250"/>
                <a:ext cx="3505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2 000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1" name="Text Box 197"/>
              <p:cNvSpPr txBox="1">
                <a:spLocks noChangeArrowheads="1"/>
              </p:cNvSpPr>
              <p:nvPr/>
            </p:nvSpPr>
            <p:spPr bwMode="auto">
              <a:xfrm>
                <a:off x="2975290" y="4667250"/>
                <a:ext cx="3505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2 000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22" name="AutoShape 198"/>
              <p:cNvCxnSpPr>
                <a:cxnSpLocks noChangeShapeType="1"/>
              </p:cNvCxnSpPr>
              <p:nvPr/>
            </p:nvCxnSpPr>
            <p:spPr bwMode="auto">
              <a:xfrm>
                <a:off x="2525100" y="6102350"/>
                <a:ext cx="191187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223" name="Group 199"/>
              <p:cNvGrpSpPr>
                <a:grpSpLocks/>
              </p:cNvGrpSpPr>
              <p:nvPr/>
            </p:nvGrpSpPr>
            <p:grpSpPr bwMode="auto">
              <a:xfrm>
                <a:off x="4357607" y="5389245"/>
                <a:ext cx="313672" cy="1115695"/>
                <a:chOff x="6785" y="12084"/>
                <a:chExt cx="494" cy="2552"/>
              </a:xfrm>
            </p:grpSpPr>
            <p:grpSp>
              <p:nvGrpSpPr>
                <p:cNvPr id="1224" name="Group 200"/>
                <p:cNvGrpSpPr>
                  <a:grpSpLocks/>
                </p:cNvGrpSpPr>
                <p:nvPr/>
              </p:nvGrpSpPr>
              <p:grpSpPr bwMode="auto">
                <a:xfrm>
                  <a:off x="6785" y="12084"/>
                  <a:ext cx="203" cy="2536"/>
                  <a:chOff x="7229" y="9192"/>
                  <a:chExt cx="203" cy="2536"/>
                </a:xfrm>
              </p:grpSpPr>
              <p:cxnSp>
                <p:nvCxnSpPr>
                  <p:cNvPr id="1225" name="AutoShape 20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44" y="9192"/>
                    <a:ext cx="0" cy="8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26" name="AutoShape 20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3" y="10002"/>
                    <a:ext cx="40" cy="3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27" name="AutoShape 2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07" y="10034"/>
                    <a:ext cx="118" cy="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28" name="AutoShape 20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229" y="10048"/>
                    <a:ext cx="203" cy="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29" name="AutoShape 2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32" y="10051"/>
                    <a:ext cx="100" cy="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0" name="AutoShape 20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34" y="10141"/>
                    <a:ext cx="0" cy="158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231" name="Group 207"/>
                <p:cNvGrpSpPr>
                  <a:grpSpLocks/>
                </p:cNvGrpSpPr>
                <p:nvPr/>
              </p:nvGrpSpPr>
              <p:grpSpPr bwMode="auto">
                <a:xfrm>
                  <a:off x="7076" y="12100"/>
                  <a:ext cx="203" cy="2536"/>
                  <a:chOff x="7229" y="9192"/>
                  <a:chExt cx="203" cy="2536"/>
                </a:xfrm>
              </p:grpSpPr>
              <p:cxnSp>
                <p:nvCxnSpPr>
                  <p:cNvPr id="1232" name="AutoShape 20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44" y="9192"/>
                    <a:ext cx="0" cy="8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3" name="AutoShape 20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3" y="10002"/>
                    <a:ext cx="40" cy="3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4" name="AutoShape 2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07" y="10034"/>
                    <a:ext cx="118" cy="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5" name="AutoShape 21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229" y="10048"/>
                    <a:ext cx="203" cy="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6" name="AutoShape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32" y="10051"/>
                    <a:ext cx="100" cy="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7" name="AutoShape 2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34" y="10141"/>
                    <a:ext cx="0" cy="158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238" name="Group 214"/>
              <p:cNvGrpSpPr>
                <a:grpSpLocks/>
              </p:cNvGrpSpPr>
              <p:nvPr/>
            </p:nvGrpSpPr>
            <p:grpSpPr bwMode="auto">
              <a:xfrm>
                <a:off x="2285084" y="5424170"/>
                <a:ext cx="313672" cy="1082675"/>
                <a:chOff x="6785" y="12084"/>
                <a:chExt cx="494" cy="2552"/>
              </a:xfrm>
            </p:grpSpPr>
            <p:grpSp>
              <p:nvGrpSpPr>
                <p:cNvPr id="1239" name="Group 215"/>
                <p:cNvGrpSpPr>
                  <a:grpSpLocks/>
                </p:cNvGrpSpPr>
                <p:nvPr/>
              </p:nvGrpSpPr>
              <p:grpSpPr bwMode="auto">
                <a:xfrm>
                  <a:off x="6785" y="12084"/>
                  <a:ext cx="203" cy="2536"/>
                  <a:chOff x="7229" y="9192"/>
                  <a:chExt cx="203" cy="2536"/>
                </a:xfrm>
              </p:grpSpPr>
              <p:cxnSp>
                <p:nvCxnSpPr>
                  <p:cNvPr id="1240" name="AutoShape 21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44" y="9192"/>
                    <a:ext cx="0" cy="8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1" name="AutoShape 2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3" y="10002"/>
                    <a:ext cx="40" cy="3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2" name="AutoShape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07" y="10034"/>
                    <a:ext cx="118" cy="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3" name="AutoShape 21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229" y="10048"/>
                    <a:ext cx="203" cy="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4" name="AutoShape 2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32" y="10051"/>
                    <a:ext cx="100" cy="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5" name="AutoShape 22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34" y="10141"/>
                    <a:ext cx="0" cy="158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246" name="Group 222"/>
                <p:cNvGrpSpPr>
                  <a:grpSpLocks/>
                </p:cNvGrpSpPr>
                <p:nvPr/>
              </p:nvGrpSpPr>
              <p:grpSpPr bwMode="auto">
                <a:xfrm>
                  <a:off x="7076" y="12100"/>
                  <a:ext cx="203" cy="2536"/>
                  <a:chOff x="7229" y="9192"/>
                  <a:chExt cx="203" cy="2536"/>
                </a:xfrm>
              </p:grpSpPr>
              <p:cxnSp>
                <p:nvCxnSpPr>
                  <p:cNvPr id="1247" name="AutoShape 22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44" y="9192"/>
                    <a:ext cx="0" cy="8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8" name="AutoShape 22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03" y="10002"/>
                    <a:ext cx="40" cy="3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49" name="AutoShape 2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07" y="10034"/>
                    <a:ext cx="118" cy="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50" name="AutoShape 22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229" y="10048"/>
                    <a:ext cx="203" cy="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51" name="AutoShape 2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32" y="10051"/>
                    <a:ext cx="100" cy="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52" name="AutoShape 22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34" y="10141"/>
                    <a:ext cx="0" cy="158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cxnSp>
            <p:nvCxnSpPr>
              <p:cNvPr id="1253" name="AutoShape 229"/>
              <p:cNvCxnSpPr>
                <a:cxnSpLocks noChangeShapeType="1"/>
              </p:cNvCxnSpPr>
              <p:nvPr/>
            </p:nvCxnSpPr>
            <p:spPr bwMode="auto">
              <a:xfrm flipV="1">
                <a:off x="1359941" y="5558790"/>
                <a:ext cx="0" cy="36576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54" name="AutoShape 230"/>
              <p:cNvCxnSpPr>
                <a:cxnSpLocks noChangeShapeType="1"/>
              </p:cNvCxnSpPr>
              <p:nvPr/>
            </p:nvCxnSpPr>
            <p:spPr bwMode="auto">
              <a:xfrm flipV="1">
                <a:off x="5878346" y="5535930"/>
                <a:ext cx="0" cy="36576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55" name="AutoShape 231"/>
              <p:cNvCxnSpPr>
                <a:cxnSpLocks noChangeShapeType="1"/>
              </p:cNvCxnSpPr>
              <p:nvPr/>
            </p:nvCxnSpPr>
            <p:spPr bwMode="auto">
              <a:xfrm>
                <a:off x="2559388" y="5541010"/>
                <a:ext cx="1871874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56" name="AutoShape 232"/>
              <p:cNvCxnSpPr>
                <a:cxnSpLocks noChangeShapeType="1"/>
              </p:cNvCxnSpPr>
              <p:nvPr/>
            </p:nvCxnSpPr>
            <p:spPr bwMode="auto">
              <a:xfrm flipV="1">
                <a:off x="2546689" y="6381750"/>
                <a:ext cx="1871874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57" name="AutoShape 233"/>
              <p:cNvCxnSpPr>
                <a:cxnSpLocks noChangeShapeType="1"/>
              </p:cNvCxnSpPr>
              <p:nvPr/>
            </p:nvCxnSpPr>
            <p:spPr bwMode="auto">
              <a:xfrm>
                <a:off x="1359306" y="5552440"/>
                <a:ext cx="97213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58" name="AutoShape 234"/>
              <p:cNvCxnSpPr>
                <a:cxnSpLocks noChangeShapeType="1"/>
              </p:cNvCxnSpPr>
              <p:nvPr/>
            </p:nvCxnSpPr>
            <p:spPr bwMode="auto">
              <a:xfrm>
                <a:off x="4631911" y="5533390"/>
                <a:ext cx="1224211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59" name="AutoShape 235"/>
              <p:cNvCxnSpPr>
                <a:cxnSpLocks noChangeShapeType="1"/>
              </p:cNvCxnSpPr>
              <p:nvPr/>
            </p:nvCxnSpPr>
            <p:spPr bwMode="auto">
              <a:xfrm flipV="1">
                <a:off x="2904174" y="5169535"/>
                <a:ext cx="118801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0" name="AutoShape 236"/>
              <p:cNvCxnSpPr>
                <a:cxnSpLocks noChangeShapeType="1"/>
              </p:cNvCxnSpPr>
              <p:nvPr/>
            </p:nvCxnSpPr>
            <p:spPr bwMode="auto">
              <a:xfrm flipH="1">
                <a:off x="3472467" y="5071110"/>
                <a:ext cx="0" cy="8280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1" name="AutoShape 237"/>
              <p:cNvCxnSpPr>
                <a:cxnSpLocks noChangeShapeType="1"/>
              </p:cNvCxnSpPr>
              <p:nvPr/>
            </p:nvCxnSpPr>
            <p:spPr bwMode="auto">
              <a:xfrm flipH="1">
                <a:off x="3836301" y="5139055"/>
                <a:ext cx="78736" cy="755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2" name="AutoShape 238"/>
              <p:cNvCxnSpPr>
                <a:cxnSpLocks noChangeShapeType="1"/>
              </p:cNvCxnSpPr>
              <p:nvPr/>
            </p:nvCxnSpPr>
            <p:spPr bwMode="auto">
              <a:xfrm flipH="1">
                <a:off x="3438179" y="5129530"/>
                <a:ext cx="78736" cy="755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3" name="AutoShape 239"/>
              <p:cNvCxnSpPr>
                <a:cxnSpLocks noChangeShapeType="1"/>
              </p:cNvCxnSpPr>
              <p:nvPr/>
            </p:nvCxnSpPr>
            <p:spPr bwMode="auto">
              <a:xfrm flipH="1">
                <a:off x="3704863" y="5133975"/>
                <a:ext cx="78736" cy="755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4" name="AutoShape 240"/>
              <p:cNvCxnSpPr>
                <a:cxnSpLocks noChangeShapeType="1"/>
              </p:cNvCxnSpPr>
              <p:nvPr/>
            </p:nvCxnSpPr>
            <p:spPr bwMode="auto">
              <a:xfrm flipV="1">
                <a:off x="1354861" y="6381750"/>
                <a:ext cx="992449" cy="63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5" name="AutoShape 241"/>
              <p:cNvCxnSpPr>
                <a:cxnSpLocks noChangeShapeType="1"/>
              </p:cNvCxnSpPr>
              <p:nvPr/>
            </p:nvCxnSpPr>
            <p:spPr bwMode="auto">
              <a:xfrm flipV="1">
                <a:off x="4596353" y="6381750"/>
                <a:ext cx="1283262" cy="63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6" name="AutoShape 242"/>
              <p:cNvCxnSpPr>
                <a:cxnSpLocks noChangeShapeType="1"/>
              </p:cNvCxnSpPr>
              <p:nvPr/>
            </p:nvCxnSpPr>
            <p:spPr bwMode="auto">
              <a:xfrm flipH="1">
                <a:off x="1356131" y="5928995"/>
                <a:ext cx="635" cy="45402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7" name="AutoShape 243"/>
              <p:cNvCxnSpPr>
                <a:cxnSpLocks noChangeShapeType="1"/>
              </p:cNvCxnSpPr>
              <p:nvPr/>
            </p:nvCxnSpPr>
            <p:spPr bwMode="auto">
              <a:xfrm flipH="1">
                <a:off x="3205782" y="5069840"/>
                <a:ext cx="0" cy="2520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8" name="AutoShape 244"/>
              <p:cNvCxnSpPr>
                <a:cxnSpLocks noChangeShapeType="1"/>
              </p:cNvCxnSpPr>
              <p:nvPr/>
            </p:nvCxnSpPr>
            <p:spPr bwMode="auto">
              <a:xfrm flipH="1">
                <a:off x="3161334" y="5121275"/>
                <a:ext cx="86355" cy="946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69" name="AutoShape 245"/>
              <p:cNvCxnSpPr>
                <a:cxnSpLocks noChangeShapeType="1"/>
              </p:cNvCxnSpPr>
              <p:nvPr/>
            </p:nvCxnSpPr>
            <p:spPr bwMode="auto">
              <a:xfrm flipH="1">
                <a:off x="3045136" y="5123815"/>
                <a:ext cx="86355" cy="946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270" name="Group 246"/>
              <p:cNvGrpSpPr>
                <a:grpSpLocks/>
              </p:cNvGrpSpPr>
              <p:nvPr/>
            </p:nvGrpSpPr>
            <p:grpSpPr bwMode="auto">
              <a:xfrm>
                <a:off x="5886600" y="5932170"/>
                <a:ext cx="108579" cy="441960"/>
                <a:chOff x="9577" y="10344"/>
                <a:chExt cx="545" cy="696"/>
              </a:xfrm>
            </p:grpSpPr>
            <p:sp>
              <p:nvSpPr>
                <p:cNvPr id="1271" name="Rectangle 247" descr="Divot"/>
                <p:cNvSpPr>
                  <a:spLocks noChangeArrowheads="1"/>
                </p:cNvSpPr>
                <p:nvPr/>
              </p:nvSpPr>
              <p:spPr bwMode="auto">
                <a:xfrm>
                  <a:off x="9577" y="10344"/>
                  <a:ext cx="545" cy="696"/>
                </a:xfrm>
                <a:prstGeom prst="rect">
                  <a:avLst/>
                </a:prstGeom>
                <a:pattFill prst="divot">
                  <a:fgClr>
                    <a:srgbClr val="000000">
                      <a:alpha val="67000"/>
                    </a:srgbClr>
                  </a:fgClr>
                  <a:bgClr>
                    <a:srgbClr val="FFFFFF">
                      <a:alpha val="67000"/>
                    </a:srgbClr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2" name="Oval 248"/>
                <p:cNvSpPr>
                  <a:spLocks noChangeAspect="1" noChangeArrowheads="1"/>
                </p:cNvSpPr>
                <p:nvPr/>
              </p:nvSpPr>
              <p:spPr bwMode="auto">
                <a:xfrm>
                  <a:off x="9849" y="10502"/>
                  <a:ext cx="34" cy="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3" name="Oval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9873" y="10742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4" name="Oval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9765" y="10826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5" name="AutoShap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9657" y="10479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6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9808" y="10739"/>
                  <a:ext cx="34" cy="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7" name="AutoShape 253"/>
                <p:cNvSpPr>
                  <a:spLocks noChangeAspect="1" noChangeArrowheads="1"/>
                </p:cNvSpPr>
                <p:nvPr/>
              </p:nvSpPr>
              <p:spPr bwMode="auto">
                <a:xfrm>
                  <a:off x="9922" y="10897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8" name="Oval 254"/>
                <p:cNvSpPr>
                  <a:spLocks noChangeAspect="1" noChangeArrowheads="1"/>
                </p:cNvSpPr>
                <p:nvPr/>
              </p:nvSpPr>
              <p:spPr bwMode="auto">
                <a:xfrm>
                  <a:off x="9746" y="10455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9" name="Oval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9886" y="10844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0" name="Oval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9842" y="10394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1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9649" y="10380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2" name="Oval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9624" y="10466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3" name="Oval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9682" y="10441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4" name="Oval 260"/>
                <p:cNvSpPr>
                  <a:spLocks noChangeAspect="1" noChangeArrowheads="1"/>
                </p:cNvSpPr>
                <p:nvPr/>
              </p:nvSpPr>
              <p:spPr bwMode="auto">
                <a:xfrm>
                  <a:off x="9628" y="10419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5" name="Oval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9736" y="10525"/>
                  <a:ext cx="34" cy="3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6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9976" y="10765"/>
                  <a:ext cx="34" cy="3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7" name="Oval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9809" y="10851"/>
                  <a:ext cx="34" cy="3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8" name="AutoShape 264"/>
                <p:cNvSpPr>
                  <a:spLocks noChangeAspect="1" noChangeArrowheads="1"/>
                </p:cNvSpPr>
                <p:nvPr/>
              </p:nvSpPr>
              <p:spPr bwMode="auto">
                <a:xfrm>
                  <a:off x="9900" y="10722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9" name="AutoShape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9780" y="10448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0" name="AutoShape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9727" y="10770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1" name="AutoShape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9795" y="10542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2" name="AutoShape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723" y="10717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3" name="AutoShape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9645" y="10553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4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9889" y="10620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5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9676" y="10753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6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9705" y="10579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97" name="Group 273"/>
              <p:cNvGrpSpPr>
                <a:grpSpLocks/>
              </p:cNvGrpSpPr>
              <p:nvPr/>
            </p:nvGrpSpPr>
            <p:grpSpPr bwMode="auto">
              <a:xfrm>
                <a:off x="1237393" y="5932805"/>
                <a:ext cx="112389" cy="441960"/>
                <a:chOff x="9577" y="10344"/>
                <a:chExt cx="545" cy="696"/>
              </a:xfrm>
            </p:grpSpPr>
            <p:sp>
              <p:nvSpPr>
                <p:cNvPr id="1298" name="Rectangle 274" descr="Divot"/>
                <p:cNvSpPr>
                  <a:spLocks noChangeArrowheads="1"/>
                </p:cNvSpPr>
                <p:nvPr/>
              </p:nvSpPr>
              <p:spPr bwMode="auto">
                <a:xfrm>
                  <a:off x="9577" y="10344"/>
                  <a:ext cx="545" cy="696"/>
                </a:xfrm>
                <a:prstGeom prst="rect">
                  <a:avLst/>
                </a:prstGeom>
                <a:pattFill prst="divot">
                  <a:fgClr>
                    <a:srgbClr val="000000">
                      <a:alpha val="67000"/>
                    </a:srgbClr>
                  </a:fgClr>
                  <a:bgClr>
                    <a:srgbClr val="FFFFFF">
                      <a:alpha val="67000"/>
                    </a:srgbClr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9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9849" y="10502"/>
                  <a:ext cx="34" cy="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0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9873" y="10742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1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9765" y="10826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2" name="AutoShape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9657" y="10479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3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9808" y="10739"/>
                  <a:ext cx="34" cy="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4" name="AutoShape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9922" y="10897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5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9746" y="10455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6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9886" y="10844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7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9842" y="10394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8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9649" y="10380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9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9624" y="10466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0" name="Oval 286"/>
                <p:cNvSpPr>
                  <a:spLocks noChangeAspect="1" noChangeArrowheads="1"/>
                </p:cNvSpPr>
                <p:nvPr/>
              </p:nvSpPr>
              <p:spPr bwMode="auto">
                <a:xfrm>
                  <a:off x="9682" y="10441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1" name="Oval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9628" y="10419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2" name="Oval 288"/>
                <p:cNvSpPr>
                  <a:spLocks noChangeAspect="1" noChangeArrowheads="1"/>
                </p:cNvSpPr>
                <p:nvPr/>
              </p:nvSpPr>
              <p:spPr bwMode="auto">
                <a:xfrm>
                  <a:off x="9736" y="10525"/>
                  <a:ext cx="34" cy="3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3" name="Oval 289"/>
                <p:cNvSpPr>
                  <a:spLocks noChangeAspect="1" noChangeArrowheads="1"/>
                </p:cNvSpPr>
                <p:nvPr/>
              </p:nvSpPr>
              <p:spPr bwMode="auto">
                <a:xfrm>
                  <a:off x="9976" y="10765"/>
                  <a:ext cx="34" cy="3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4" name="Oval 290"/>
                <p:cNvSpPr>
                  <a:spLocks noChangeAspect="1" noChangeArrowheads="1"/>
                </p:cNvSpPr>
                <p:nvPr/>
              </p:nvSpPr>
              <p:spPr bwMode="auto">
                <a:xfrm>
                  <a:off x="9809" y="10851"/>
                  <a:ext cx="34" cy="3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5" name="AutoShape 291"/>
                <p:cNvSpPr>
                  <a:spLocks noChangeAspect="1" noChangeArrowheads="1"/>
                </p:cNvSpPr>
                <p:nvPr/>
              </p:nvSpPr>
              <p:spPr bwMode="auto">
                <a:xfrm>
                  <a:off x="9900" y="10722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6" name="AutoShape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9780" y="10448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7" name="AutoShape 293"/>
                <p:cNvSpPr>
                  <a:spLocks noChangeAspect="1" noChangeArrowheads="1"/>
                </p:cNvSpPr>
                <p:nvPr/>
              </p:nvSpPr>
              <p:spPr bwMode="auto">
                <a:xfrm>
                  <a:off x="9727" y="10770"/>
                  <a:ext cx="45" cy="38"/>
                </a:xfrm>
                <a:prstGeom prst="triangle">
                  <a:avLst>
                    <a:gd name="adj" fmla="val 9643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8" name="AutoShape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9795" y="10542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9" name="AutoShape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9723" y="10717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0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9645" y="10553"/>
                  <a:ext cx="40" cy="34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1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9889" y="10620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2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9676" y="10753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3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9705" y="10579"/>
                  <a:ext cx="17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24" name="AutoShape 300"/>
              <p:cNvCxnSpPr>
                <a:cxnSpLocks noChangeShapeType="1"/>
              </p:cNvCxnSpPr>
              <p:nvPr/>
            </p:nvCxnSpPr>
            <p:spPr bwMode="auto">
              <a:xfrm rot="16200000">
                <a:off x="5652286" y="6153150"/>
                <a:ext cx="457200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325" name="Group 301"/>
              <p:cNvGrpSpPr>
                <a:grpSpLocks/>
              </p:cNvGrpSpPr>
              <p:nvPr/>
            </p:nvGrpSpPr>
            <p:grpSpPr bwMode="auto">
              <a:xfrm flipH="1">
                <a:off x="5880886" y="5919470"/>
                <a:ext cx="430506" cy="467995"/>
                <a:chOff x="1770" y="13241"/>
                <a:chExt cx="678" cy="737"/>
              </a:xfrm>
            </p:grpSpPr>
            <p:cxnSp>
              <p:nvCxnSpPr>
                <p:cNvPr id="1326" name="AutoShape 302"/>
                <p:cNvCxnSpPr>
                  <a:cxnSpLocks noChangeShapeType="1"/>
                </p:cNvCxnSpPr>
                <p:nvPr/>
              </p:nvCxnSpPr>
              <p:spPr bwMode="auto">
                <a:xfrm>
                  <a:off x="2278" y="13250"/>
                  <a:ext cx="170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27" name="AutoShape 3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80" y="13976"/>
                  <a:ext cx="488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28" name="AutoShape 3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4" y="13241"/>
                  <a:ext cx="1" cy="737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29" name="AutoShape 3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25" y="13248"/>
                  <a:ext cx="1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30" name="AutoShape 3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70" y="13248"/>
                  <a:ext cx="345" cy="7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331" name="Group 307"/>
              <p:cNvGrpSpPr>
                <a:grpSpLocks/>
              </p:cNvGrpSpPr>
              <p:nvPr/>
            </p:nvGrpSpPr>
            <p:grpSpPr bwMode="auto">
              <a:xfrm>
                <a:off x="929435" y="5920105"/>
                <a:ext cx="430506" cy="467995"/>
                <a:chOff x="1770" y="13241"/>
                <a:chExt cx="678" cy="737"/>
              </a:xfrm>
            </p:grpSpPr>
            <p:cxnSp>
              <p:nvCxnSpPr>
                <p:cNvPr id="1332" name="AutoShape 308"/>
                <p:cNvCxnSpPr>
                  <a:cxnSpLocks noChangeShapeType="1"/>
                </p:cNvCxnSpPr>
                <p:nvPr/>
              </p:nvCxnSpPr>
              <p:spPr bwMode="auto">
                <a:xfrm>
                  <a:off x="2278" y="13250"/>
                  <a:ext cx="170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33" name="AutoShape 3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80" y="13976"/>
                  <a:ext cx="488" cy="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34" name="AutoShape 3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4" y="13241"/>
                  <a:ext cx="1" cy="737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35" name="AutoShape 3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25" y="13248"/>
                  <a:ext cx="13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36" name="AutoShape 3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70" y="13248"/>
                  <a:ext cx="345" cy="7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337" name="AutoShape 313"/>
              <p:cNvCxnSpPr>
                <a:cxnSpLocks noChangeShapeType="1"/>
              </p:cNvCxnSpPr>
              <p:nvPr/>
            </p:nvCxnSpPr>
            <p:spPr bwMode="auto">
              <a:xfrm>
                <a:off x="3882018" y="5404485"/>
                <a:ext cx="0" cy="14414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8" name="AutoShape 314"/>
              <p:cNvCxnSpPr>
                <a:cxnSpLocks noChangeShapeType="1"/>
              </p:cNvCxnSpPr>
              <p:nvPr/>
            </p:nvCxnSpPr>
            <p:spPr bwMode="auto">
              <a:xfrm>
                <a:off x="3752486" y="5396865"/>
                <a:ext cx="0" cy="14414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9" name="AutoShape 315"/>
              <p:cNvCxnSpPr>
                <a:cxnSpLocks noChangeShapeType="1"/>
              </p:cNvCxnSpPr>
              <p:nvPr/>
            </p:nvCxnSpPr>
            <p:spPr bwMode="auto">
              <a:xfrm>
                <a:off x="3089583" y="5396865"/>
                <a:ext cx="0" cy="14414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0" name="AutoShape 316"/>
              <p:cNvCxnSpPr>
                <a:cxnSpLocks noChangeShapeType="1"/>
              </p:cNvCxnSpPr>
              <p:nvPr/>
            </p:nvCxnSpPr>
            <p:spPr bwMode="auto">
              <a:xfrm>
                <a:off x="3203877" y="5396865"/>
                <a:ext cx="0" cy="144145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1" name="AutoShape 317"/>
              <p:cNvCxnSpPr>
                <a:cxnSpLocks noChangeShapeType="1"/>
              </p:cNvCxnSpPr>
              <p:nvPr/>
            </p:nvCxnSpPr>
            <p:spPr bwMode="auto">
              <a:xfrm flipH="1">
                <a:off x="3083869" y="5069840"/>
                <a:ext cx="0" cy="2520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2" name="AutoShape 318"/>
              <p:cNvCxnSpPr>
                <a:cxnSpLocks noChangeShapeType="1"/>
              </p:cNvCxnSpPr>
              <p:nvPr/>
            </p:nvCxnSpPr>
            <p:spPr bwMode="auto">
              <a:xfrm flipH="1">
                <a:off x="3746771" y="5054600"/>
                <a:ext cx="0" cy="2520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3" name="AutoShape 319"/>
              <p:cNvCxnSpPr>
                <a:cxnSpLocks noChangeShapeType="1"/>
              </p:cNvCxnSpPr>
              <p:nvPr/>
            </p:nvCxnSpPr>
            <p:spPr bwMode="auto">
              <a:xfrm flipH="1">
                <a:off x="3883923" y="5069840"/>
                <a:ext cx="0" cy="2520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344" name="Group 320"/>
              <p:cNvGrpSpPr>
                <a:grpSpLocks/>
              </p:cNvGrpSpPr>
              <p:nvPr/>
            </p:nvGrpSpPr>
            <p:grpSpPr bwMode="auto">
              <a:xfrm>
                <a:off x="4567145" y="5925820"/>
                <a:ext cx="1315011" cy="178435"/>
                <a:chOff x="7499" y="13250"/>
                <a:chExt cx="2071" cy="281"/>
              </a:xfrm>
            </p:grpSpPr>
            <p:cxnSp>
              <p:nvCxnSpPr>
                <p:cNvPr id="1345" name="AutoShape 3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9366" y="13250"/>
                  <a:ext cx="20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6" name="AutoShape 3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9362" y="13258"/>
                  <a:ext cx="0" cy="2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7" name="AutoShape 3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99" y="13530"/>
                  <a:ext cx="186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348" name="Group 324"/>
              <p:cNvGrpSpPr>
                <a:grpSpLocks/>
              </p:cNvGrpSpPr>
              <p:nvPr/>
            </p:nvGrpSpPr>
            <p:grpSpPr bwMode="auto">
              <a:xfrm>
                <a:off x="1349782" y="5925185"/>
                <a:ext cx="1047056" cy="177800"/>
                <a:chOff x="2432" y="13249"/>
                <a:chExt cx="1649" cy="280"/>
              </a:xfrm>
            </p:grpSpPr>
            <p:cxnSp>
              <p:nvCxnSpPr>
                <p:cNvPr id="1349" name="AutoShape 325"/>
                <p:cNvCxnSpPr>
                  <a:cxnSpLocks noChangeShapeType="1"/>
                </p:cNvCxnSpPr>
                <p:nvPr/>
              </p:nvCxnSpPr>
              <p:spPr bwMode="auto">
                <a:xfrm>
                  <a:off x="2432" y="13249"/>
                  <a:ext cx="20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50" name="AutoShape 326"/>
                <p:cNvCxnSpPr>
                  <a:cxnSpLocks noChangeShapeType="1"/>
                </p:cNvCxnSpPr>
                <p:nvPr/>
              </p:nvCxnSpPr>
              <p:spPr bwMode="auto">
                <a:xfrm>
                  <a:off x="2640" y="13257"/>
                  <a:ext cx="0" cy="2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51" name="AutoShape 327"/>
                <p:cNvCxnSpPr>
                  <a:cxnSpLocks noChangeShapeType="1"/>
                </p:cNvCxnSpPr>
                <p:nvPr/>
              </p:nvCxnSpPr>
              <p:spPr bwMode="auto">
                <a:xfrm>
                  <a:off x="2642" y="13529"/>
                  <a:ext cx="143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34" name="Straight Connector 333"/>
              <p:cNvCxnSpPr/>
              <p:nvPr/>
            </p:nvCxnSpPr>
            <p:spPr>
              <a:xfrm>
                <a:off x="5220072" y="5949280"/>
                <a:ext cx="3600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5364088" y="5373216"/>
                <a:ext cx="0" cy="8640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flipH="1">
                <a:off x="5292080" y="544522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H="1">
                <a:off x="5292080" y="5877272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H="1">
                <a:off x="5292080" y="6021288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1" name="Text Box 181"/>
              <p:cNvSpPr txBox="1">
                <a:spLocks noChangeArrowheads="1"/>
              </p:cNvSpPr>
              <p:nvPr/>
            </p:nvSpPr>
            <p:spPr bwMode="auto">
              <a:xfrm>
                <a:off x="4572000" y="5589240"/>
                <a:ext cx="1008112" cy="291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7 000 clear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Text Box 181"/>
              <p:cNvSpPr txBox="1">
                <a:spLocks noChangeArrowheads="1"/>
              </p:cNvSpPr>
              <p:nvPr/>
            </p:nvSpPr>
            <p:spPr bwMode="auto">
              <a:xfrm>
                <a:off x="4572000" y="5877272"/>
                <a:ext cx="1008112" cy="291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3 500 tank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864" r="91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SO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9628" y="-1044835"/>
            <a:ext cx="6269377" cy="888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Rectangle 2052"/>
          <p:cNvSpPr>
            <a:spLocks noChangeArrowheads="1"/>
          </p:cNvSpPr>
          <p:nvPr/>
        </p:nvSpPr>
        <p:spPr bwMode="auto">
          <a:xfrm>
            <a:off x="827584" y="1340768"/>
            <a:ext cx="7543800" cy="51133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altLang="en-US" sz="2800" dirty="0" smtClean="0">
                <a:latin typeface="Calibri" pitchFamily="34" charset="0"/>
              </a:rPr>
              <a:t>The Civil Engineering Profession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Fundamental to economic and social prosperity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Creates and manages the built environment</a:t>
            </a:r>
          </a:p>
          <a:p>
            <a:pPr lvl="1">
              <a:buClr>
                <a:schemeClr val="tx1"/>
              </a:buClr>
              <a:buFontTx/>
              <a:buChar char="–"/>
            </a:pPr>
            <a:r>
              <a:rPr lang="en-GB" sz="2400" dirty="0" smtClean="0">
                <a:latin typeface="+mn-lt"/>
              </a:rPr>
              <a:t>Covers the design and supervision of construction of all kinds of structures</a:t>
            </a:r>
          </a:p>
          <a:p>
            <a:pPr lvl="1">
              <a:buClr>
                <a:schemeClr val="tx1"/>
              </a:buClr>
              <a:buFontTx/>
              <a:buChar char="–"/>
            </a:pPr>
            <a:r>
              <a:rPr lang="en-GB" sz="2400" dirty="0" smtClean="0">
                <a:latin typeface="+mn-lt"/>
              </a:rPr>
              <a:t>Every construction project is unique</a:t>
            </a:r>
            <a:r>
              <a:rPr lang="en-GB" altLang="en-US" sz="2400" dirty="0" smtClean="0">
                <a:latin typeface="+mn-lt"/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Profession requires well-qualified and motivated people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Universities make graduates ready to embark on a career as a professional civil and or structural engineer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Important to inspire and make engineering fun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GB" altLang="en-US" sz="200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GB" altLang="en-US" sz="2800" b="1" dirty="0" smtClean="0">
              <a:latin typeface="Calibri" pitchFamily="34" charset="0"/>
            </a:endParaRPr>
          </a:p>
          <a:p>
            <a:pPr lvl="2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GB" altLang="en-US" sz="2800" dirty="0" smtClean="0">
              <a:latin typeface="Calibri" pitchFamily="34" charset="0"/>
            </a:endParaRPr>
          </a:p>
          <a:p>
            <a:pPr lvl="3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GB" altLang="en-US" sz="2200" dirty="0" smtClean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GB" altLang="en-US" sz="2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518" t="12200" r="8758" b="5901"/>
          <a:stretch>
            <a:fillRect/>
          </a:stretch>
        </p:blipFill>
        <p:spPr bwMode="auto">
          <a:xfrm>
            <a:off x="-1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1816" t="12201" r="13184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ion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2170" t="14300" r="9281"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6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latin typeface="+mn-lt"/>
              </a:rPr>
              <a:t>Conclusions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99592" y="1700808"/>
            <a:ext cx="6858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altLang="en-US" sz="2800" dirty="0"/>
              <a:t>Design experience developed through levels of study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Emphasis on studio-based learning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Designers brought in from practice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2800" dirty="0" smtClean="0"/>
              <a:t>Practical </a:t>
            </a:r>
            <a:r>
              <a:rPr lang="en-GB" altLang="en-US" sz="2800" dirty="0"/>
              <a:t>experience essential for graduate    employability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Learn </a:t>
            </a:r>
            <a:r>
              <a:rPr lang="en-GB" sz="2800" dirty="0"/>
              <a:t>from historical precedent and </a:t>
            </a:r>
            <a:r>
              <a:rPr lang="en-GB" sz="2800" dirty="0" smtClean="0"/>
              <a:t>failures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579296" cy="6048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3800" b="1" dirty="0" smtClean="0"/>
              <a:t>Structures</a:t>
            </a:r>
          </a:p>
          <a:p>
            <a:r>
              <a:rPr lang="en-GB" dirty="0" smtClean="0"/>
              <a:t>Basic need as food and clothing</a:t>
            </a:r>
          </a:p>
          <a:p>
            <a:r>
              <a:rPr lang="en-GB" dirty="0" smtClean="0"/>
              <a:t>Hallmark of civilization</a:t>
            </a:r>
          </a:p>
          <a:p>
            <a:pPr>
              <a:buNone/>
            </a:pPr>
            <a:r>
              <a:rPr lang="en-GB" b="1" dirty="0" smtClean="0"/>
              <a:t>Classification</a:t>
            </a:r>
          </a:p>
          <a:p>
            <a:r>
              <a:rPr lang="en-GB" dirty="0" smtClean="0"/>
              <a:t>Residential – houses, apartments, hotels </a:t>
            </a:r>
          </a:p>
          <a:p>
            <a:r>
              <a:rPr lang="en-GB" dirty="0" smtClean="0"/>
              <a:t>Commercial – offices, banks, shopping centres, </a:t>
            </a:r>
            <a:r>
              <a:rPr lang="en-GB" dirty="0" err="1" smtClean="0"/>
              <a:t>carparks</a:t>
            </a:r>
            <a:endParaRPr lang="en-GB" dirty="0" smtClean="0"/>
          </a:p>
          <a:p>
            <a:r>
              <a:rPr lang="en-GB" dirty="0" smtClean="0"/>
              <a:t>Institutional – schools, universities, hospitals, prisons</a:t>
            </a:r>
          </a:p>
          <a:p>
            <a:r>
              <a:rPr lang="en-GB" dirty="0" smtClean="0"/>
              <a:t>Exhibition – theatres, museums, sports stadia</a:t>
            </a:r>
          </a:p>
          <a:p>
            <a:r>
              <a:rPr lang="en-GB" dirty="0" smtClean="0"/>
              <a:t>Industrial – factories, aircraft hangers, power stations</a:t>
            </a:r>
          </a:p>
          <a:p>
            <a:r>
              <a:rPr lang="en-GB" dirty="0" smtClean="0"/>
              <a:t>Bridges – truss, arch, cable, suspension</a:t>
            </a:r>
          </a:p>
          <a:p>
            <a:r>
              <a:rPr lang="en-GB" dirty="0" smtClean="0"/>
              <a:t>Towers – pylons, water towers, telecommunications</a:t>
            </a:r>
          </a:p>
          <a:p>
            <a:r>
              <a:rPr lang="en-GB" dirty="0" smtClean="0"/>
              <a:t>Special Structures – offshore structures, radio telescopes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Structures Prime Purpose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Carry loads and transfer them safely to the ground</a:t>
            </a:r>
          </a:p>
          <a:p>
            <a:r>
              <a:rPr lang="en-GB" dirty="0" smtClean="0"/>
              <a:t>Each of these structures can be constructed using a variety of materials, structural forms or systems</a:t>
            </a:r>
          </a:p>
          <a:p>
            <a:r>
              <a:rPr lang="en-GB" dirty="0" smtClean="0"/>
              <a:t>Primary aim of all structural design is to ensure that the structure will perform satisfactorily during its design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High-profile projects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1035" descr="Beijing_National_Sta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5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36"/>
          <p:cNvSpPr txBox="1">
            <a:spLocks noChangeArrowheads="1"/>
          </p:cNvSpPr>
          <p:nvPr/>
        </p:nvSpPr>
        <p:spPr bwMode="auto">
          <a:xfrm>
            <a:off x="611560" y="5517232"/>
            <a:ext cx="8077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Olympic Stadium Beijing 2008</a:t>
            </a:r>
          </a:p>
          <a:p>
            <a:pPr algn="ctr">
              <a:spcBef>
                <a:spcPct val="50000"/>
              </a:spcBef>
            </a:pPr>
            <a:r>
              <a:rPr lang="en-GB" sz="1400" dirty="0">
                <a:latin typeface="Arial" charset="0"/>
              </a:rPr>
              <a:t>40 000 T of steel used. Cost $ 500 m </a:t>
            </a:r>
          </a:p>
          <a:p>
            <a:pPr algn="ctr">
              <a:spcBef>
                <a:spcPct val="50000"/>
              </a:spcBef>
            </a:pPr>
            <a:r>
              <a:rPr lang="en-GB" sz="1400" dirty="0">
                <a:latin typeface="Arial" charset="0"/>
              </a:rPr>
              <a:t>Architects: Herzog &amp; de </a:t>
            </a:r>
            <a:r>
              <a:rPr lang="en-GB" sz="1400" dirty="0" err="1">
                <a:latin typeface="Arial" charset="0"/>
              </a:rPr>
              <a:t>Meuron</a:t>
            </a:r>
            <a:r>
              <a:rPr lang="en-GB" sz="1400" dirty="0">
                <a:latin typeface="Arial" charset="0"/>
              </a:rPr>
              <a:t>. Structural engineers: Arup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rj%20Dubai%20-%20mid%20constr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60232" y="1916832"/>
            <a:ext cx="2286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err="1">
                <a:latin typeface="Arial" charset="0"/>
              </a:rPr>
              <a:t>Burj</a:t>
            </a:r>
            <a:r>
              <a:rPr lang="en-GB" sz="2400" dirty="0">
                <a:latin typeface="Arial" charset="0"/>
              </a:rPr>
              <a:t> Dubai</a:t>
            </a:r>
          </a:p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The tallest tower in the world at over 800 m high.</a:t>
            </a:r>
          </a:p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Consulting engineers: </a:t>
            </a:r>
            <a:r>
              <a:rPr lang="en-GB" dirty="0" err="1">
                <a:latin typeface="Arial" charset="0"/>
              </a:rPr>
              <a:t>Hyder</a:t>
            </a:r>
            <a:r>
              <a:rPr lang="en-GB" dirty="0">
                <a:latin typeface="Arial" charset="0"/>
              </a:rPr>
              <a:t> Consulting Ltd</a:t>
            </a:r>
          </a:p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Architects: Skidmore, Owings &amp; Merrill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llau Viaduct dia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5866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712" y="5013176"/>
            <a:ext cx="525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err="1"/>
              <a:t>Millau</a:t>
            </a:r>
            <a:r>
              <a:rPr lang="en-GB" sz="2400" dirty="0"/>
              <a:t> Viaduct, France</a:t>
            </a:r>
          </a:p>
          <a:p>
            <a:pPr algn="ctr">
              <a:spcBef>
                <a:spcPct val="50000"/>
              </a:spcBef>
            </a:pPr>
            <a:r>
              <a:rPr lang="en-GB" dirty="0"/>
              <a:t>The largest cable-stayed bridge in Europe</a:t>
            </a:r>
          </a:p>
          <a:p>
            <a:pPr algn="ctr">
              <a:spcBef>
                <a:spcPct val="50000"/>
              </a:spcBef>
            </a:pPr>
            <a:r>
              <a:rPr lang="en-GB" dirty="0"/>
              <a:t>Norman Foster design. Cost 300 m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Educational preparation</a:t>
            </a:r>
            <a:endParaRPr lang="en-GB" dirty="0">
              <a:latin typeface="+mn-lt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GB" dirty="0"/>
              <a:t>Aim to produce graduates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Ability to deal with the complexities of the industry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Accept a high level of responsibility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Imaginative, innovative, versatile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GB" sz="2000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GB" sz="2800" dirty="0"/>
              <a:t>Degree courses designed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To develop graduates who provide the future leadership of the profession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 smtClean="0"/>
              <a:t>To </a:t>
            </a:r>
            <a:r>
              <a:rPr lang="en-GB" sz="2000" dirty="0"/>
              <a:t>have a clear thread of design running through them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GB" sz="2000" dirty="0"/>
              <a:t>Design experience developed through the levels of study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941</Words>
  <Application>Microsoft Office PowerPoint</Application>
  <PresentationFormat>On-screen Show (4:3)</PresentationFormat>
  <Paragraphs>193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MS PGothic</vt:lpstr>
      <vt:lpstr>Arial</vt:lpstr>
      <vt:lpstr>Calibri</vt:lpstr>
      <vt:lpstr>Times New Roman</vt:lpstr>
      <vt:lpstr>Wingdings</vt:lpstr>
      <vt:lpstr>Office Theme</vt:lpstr>
      <vt:lpstr>Developing Creativity through Conceptual Structural Design </vt:lpstr>
      <vt:lpstr>Summary</vt:lpstr>
      <vt:lpstr>Introduction</vt:lpstr>
      <vt:lpstr>PowerPoint Presentation</vt:lpstr>
      <vt:lpstr> Structures Prime Purpose </vt:lpstr>
      <vt:lpstr>High-profile projects </vt:lpstr>
      <vt:lpstr>PowerPoint Presentation</vt:lpstr>
      <vt:lpstr>PowerPoint Presentation</vt:lpstr>
      <vt:lpstr>Educational preparation</vt:lpstr>
      <vt:lpstr>Factors in Design</vt:lpstr>
      <vt:lpstr>Physical modelling and  studio-based learning</vt:lpstr>
      <vt:lpstr>Teaching</vt:lpstr>
      <vt:lpstr>PowerPoint Presentation</vt:lpstr>
      <vt:lpstr>Constructionarium provides opportunity for students to see how theory translates into construction</vt:lpstr>
      <vt:lpstr>PowerPoint Presentation</vt:lpstr>
      <vt:lpstr>Examples of Failures</vt:lpstr>
      <vt:lpstr>PowerPoint Presentation</vt:lpstr>
      <vt:lpstr>PowerPoint Presentation</vt:lpstr>
      <vt:lpstr>Examples of Failures</vt:lpstr>
      <vt:lpstr>Examples of Failures</vt:lpstr>
      <vt:lpstr>PowerPoint Presentation</vt:lpstr>
      <vt:lpstr>PowerPoint Presentation</vt:lpstr>
      <vt:lpstr>Codes of Practice and Research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the University of Greenwich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Creativity through Conceptual Structural Design</dc:title>
  <dc:creator>Joe</dc:creator>
  <cp:lastModifiedBy>Joe Rizzuto</cp:lastModifiedBy>
  <cp:revision>63</cp:revision>
  <cp:lastPrinted>2018-07-03T09:14:42Z</cp:lastPrinted>
  <dcterms:created xsi:type="dcterms:W3CDTF">2018-06-22T08:01:33Z</dcterms:created>
  <dcterms:modified xsi:type="dcterms:W3CDTF">2018-07-03T10:13:06Z</dcterms:modified>
</cp:coreProperties>
</file>