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9"/>
  </p:notesMasterIdLst>
  <p:sldIdLst>
    <p:sldId id="282" r:id="rId2"/>
    <p:sldId id="283" r:id="rId3"/>
    <p:sldId id="277" r:id="rId4"/>
    <p:sldId id="278" r:id="rId5"/>
    <p:sldId id="293" r:id="rId6"/>
    <p:sldId id="294" r:id="rId7"/>
    <p:sldId id="295" r:id="rId8"/>
    <p:sldId id="301" r:id="rId9"/>
    <p:sldId id="296" r:id="rId10"/>
    <p:sldId id="300" r:id="rId11"/>
    <p:sldId id="297" r:id="rId12"/>
    <p:sldId id="298" r:id="rId13"/>
    <p:sldId id="302" r:id="rId14"/>
    <p:sldId id="299" r:id="rId15"/>
    <p:sldId id="280" r:id="rId16"/>
    <p:sldId id="289" r:id="rId17"/>
    <p:sldId id="288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chelle jayman" initials="mj" lastIdx="2" clrIdx="0">
    <p:extLst>
      <p:ext uri="{19B8F6BF-5375-455C-9EA6-DF929625EA0E}">
        <p15:presenceInfo xmlns:p15="http://schemas.microsoft.com/office/powerpoint/2012/main" userId="1ab15de47347c06b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CA1C856-66B7-4E9E-9443-BBE7CC3A46D3}" v="2" dt="2020-07-30T07:58:48.09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notesView">
  <p:normalViewPr horzBarState="maximized">
    <p:restoredLeft sz="14995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630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4" d="100"/>
          <a:sy n="84" d="100"/>
        </p:scale>
        <p:origin x="3912" y="8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5/10/relationships/revisionInfo" Target="revisionInfo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ichelle jayman" userId="1ab15de47347c06b" providerId="LiveId" clId="{CCA1C856-66B7-4E9E-9443-BBE7CC3A46D3}"/>
    <pc:docChg chg="custSel modSld">
      <pc:chgData name="michelle jayman" userId="1ab15de47347c06b" providerId="LiveId" clId="{CCA1C856-66B7-4E9E-9443-BBE7CC3A46D3}" dt="2020-07-30T07:59:48.385" v="19" actId="478"/>
      <pc:docMkLst>
        <pc:docMk/>
      </pc:docMkLst>
      <pc:sldChg chg="modNotes">
        <pc:chgData name="michelle jayman" userId="1ab15de47347c06b" providerId="LiveId" clId="{CCA1C856-66B7-4E9E-9443-BBE7CC3A46D3}" dt="2020-07-30T07:58:44.123" v="4" actId="478"/>
        <pc:sldMkLst>
          <pc:docMk/>
          <pc:sldMk cId="3634444200" sldId="277"/>
        </pc:sldMkLst>
      </pc:sldChg>
      <pc:sldChg chg="modNotes">
        <pc:chgData name="michelle jayman" userId="1ab15de47347c06b" providerId="LiveId" clId="{CCA1C856-66B7-4E9E-9443-BBE7CC3A46D3}" dt="2020-07-30T07:58:48.095" v="5" actId="478"/>
        <pc:sldMkLst>
          <pc:docMk/>
          <pc:sldMk cId="2273882492" sldId="278"/>
        </pc:sldMkLst>
      </pc:sldChg>
      <pc:sldChg chg="modNotes">
        <pc:chgData name="michelle jayman" userId="1ab15de47347c06b" providerId="LiveId" clId="{CCA1C856-66B7-4E9E-9443-BBE7CC3A46D3}" dt="2020-07-30T07:59:42.385" v="18" actId="478"/>
        <pc:sldMkLst>
          <pc:docMk/>
          <pc:sldMk cId="377961853" sldId="280"/>
        </pc:sldMkLst>
      </pc:sldChg>
      <pc:sldChg chg="modNotes">
        <pc:chgData name="michelle jayman" userId="1ab15de47347c06b" providerId="LiveId" clId="{CCA1C856-66B7-4E9E-9443-BBE7CC3A46D3}" dt="2020-07-30T07:58:24.729" v="1" actId="478"/>
        <pc:sldMkLst>
          <pc:docMk/>
          <pc:sldMk cId="2326487606" sldId="282"/>
        </pc:sldMkLst>
      </pc:sldChg>
      <pc:sldChg chg="modNotes">
        <pc:chgData name="michelle jayman" userId="1ab15de47347c06b" providerId="LiveId" clId="{CCA1C856-66B7-4E9E-9443-BBE7CC3A46D3}" dt="2020-07-30T07:58:35.917" v="3" actId="478"/>
        <pc:sldMkLst>
          <pc:docMk/>
          <pc:sldMk cId="3327039476" sldId="283"/>
        </pc:sldMkLst>
      </pc:sldChg>
      <pc:sldChg chg="modNotes">
        <pc:chgData name="michelle jayman" userId="1ab15de47347c06b" providerId="LiveId" clId="{CCA1C856-66B7-4E9E-9443-BBE7CC3A46D3}" dt="2020-07-30T07:59:48.385" v="19" actId="478"/>
        <pc:sldMkLst>
          <pc:docMk/>
          <pc:sldMk cId="323003841" sldId="288"/>
        </pc:sldMkLst>
      </pc:sldChg>
      <pc:sldChg chg="modNotes">
        <pc:chgData name="michelle jayman" userId="1ab15de47347c06b" providerId="LiveId" clId="{CCA1C856-66B7-4E9E-9443-BBE7CC3A46D3}" dt="2020-07-30T07:58:52.730" v="6" actId="478"/>
        <pc:sldMkLst>
          <pc:docMk/>
          <pc:sldMk cId="1663936343" sldId="293"/>
        </pc:sldMkLst>
      </pc:sldChg>
      <pc:sldChg chg="modNotes">
        <pc:chgData name="michelle jayman" userId="1ab15de47347c06b" providerId="LiveId" clId="{CCA1C856-66B7-4E9E-9443-BBE7CC3A46D3}" dt="2020-07-30T07:58:59.917" v="7" actId="478"/>
        <pc:sldMkLst>
          <pc:docMk/>
          <pc:sldMk cId="522619555" sldId="294"/>
        </pc:sldMkLst>
      </pc:sldChg>
      <pc:sldChg chg="modNotes">
        <pc:chgData name="michelle jayman" userId="1ab15de47347c06b" providerId="LiveId" clId="{CCA1C856-66B7-4E9E-9443-BBE7CC3A46D3}" dt="2020-07-30T07:59:03.782" v="8" actId="478"/>
        <pc:sldMkLst>
          <pc:docMk/>
          <pc:sldMk cId="3361495627" sldId="295"/>
        </pc:sldMkLst>
      </pc:sldChg>
      <pc:sldChg chg="modNotes">
        <pc:chgData name="michelle jayman" userId="1ab15de47347c06b" providerId="LiveId" clId="{CCA1C856-66B7-4E9E-9443-BBE7CC3A46D3}" dt="2020-07-30T07:59:11.653" v="10" actId="478"/>
        <pc:sldMkLst>
          <pc:docMk/>
          <pc:sldMk cId="1054454663" sldId="296"/>
        </pc:sldMkLst>
      </pc:sldChg>
      <pc:sldChg chg="modNotes">
        <pc:chgData name="michelle jayman" userId="1ab15de47347c06b" providerId="LiveId" clId="{CCA1C856-66B7-4E9E-9443-BBE7CC3A46D3}" dt="2020-07-30T07:59:26.186" v="13" actId="478"/>
        <pc:sldMkLst>
          <pc:docMk/>
          <pc:sldMk cId="4206120044" sldId="297"/>
        </pc:sldMkLst>
      </pc:sldChg>
      <pc:sldChg chg="modNotes">
        <pc:chgData name="michelle jayman" userId="1ab15de47347c06b" providerId="LiveId" clId="{CCA1C856-66B7-4E9E-9443-BBE7CC3A46D3}" dt="2020-07-30T07:59:30.077" v="14" actId="478"/>
        <pc:sldMkLst>
          <pc:docMk/>
          <pc:sldMk cId="3595992647" sldId="298"/>
        </pc:sldMkLst>
      </pc:sldChg>
      <pc:sldChg chg="modNotes">
        <pc:chgData name="michelle jayman" userId="1ab15de47347c06b" providerId="LiveId" clId="{CCA1C856-66B7-4E9E-9443-BBE7CC3A46D3}" dt="2020-07-30T07:59:37.892" v="16" actId="478"/>
        <pc:sldMkLst>
          <pc:docMk/>
          <pc:sldMk cId="707098871" sldId="299"/>
        </pc:sldMkLst>
      </pc:sldChg>
      <pc:sldChg chg="modNotes">
        <pc:chgData name="michelle jayman" userId="1ab15de47347c06b" providerId="LiveId" clId="{CCA1C856-66B7-4E9E-9443-BBE7CC3A46D3}" dt="2020-07-30T07:59:19.498" v="12" actId="478"/>
        <pc:sldMkLst>
          <pc:docMk/>
          <pc:sldMk cId="2115661534" sldId="300"/>
        </pc:sldMkLst>
      </pc:sldChg>
      <pc:sldChg chg="modNotes">
        <pc:chgData name="michelle jayman" userId="1ab15de47347c06b" providerId="LiveId" clId="{CCA1C856-66B7-4E9E-9443-BBE7CC3A46D3}" dt="2020-07-30T07:59:07.978" v="9" actId="478"/>
        <pc:sldMkLst>
          <pc:docMk/>
          <pc:sldMk cId="3417553712" sldId="301"/>
        </pc:sldMkLst>
      </pc:sldChg>
      <pc:sldChg chg="modNotes">
        <pc:chgData name="michelle jayman" userId="1ab15de47347c06b" providerId="LiveId" clId="{CCA1C856-66B7-4E9E-9443-BBE7CC3A46D3}" dt="2020-07-30T07:59:33.866" v="15" actId="478"/>
        <pc:sldMkLst>
          <pc:docMk/>
          <pc:sldMk cId="3017805078" sldId="302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909639-C96E-44F1-ADB0-F1DF85C3483B}" type="datetimeFigureOut">
              <a:rPr lang="en-GB" smtClean="0"/>
              <a:pPr/>
              <a:t>30/07/2020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FDE4E6-FFA5-4CA0-84EC-F66188043138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124025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FDE4E6-FFA5-4CA0-84EC-F66188043138}" type="slidenum">
              <a:rPr lang="en-GB" smtClean="0"/>
              <a:pPr/>
              <a:t>1</a:t>
            </a:fld>
            <a:endParaRPr lang="en-GB"/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61059E7F-259A-4E03-A5BA-50E9B16985C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5703195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5A4100BF-95D5-4176-B762-7385D9E4CD7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7670869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ABDD66C7-9F0D-4B20-BD08-D89931052F9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9222684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FDE4E6-FFA5-4CA0-84EC-F66188043138}" type="slidenum">
              <a:rPr lang="en-GB" smtClean="0"/>
              <a:pPr/>
              <a:t>12</a:t>
            </a:fld>
            <a:endParaRPr lang="en-GB"/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EE93C0D9-F803-496D-8646-0414B800D9A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8968323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FDE4E6-FFA5-4CA0-84EC-F66188043138}" type="slidenum">
              <a:rPr lang="en-GB" smtClean="0"/>
              <a:pPr/>
              <a:t>13</a:t>
            </a:fld>
            <a:endParaRPr lang="en-GB"/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D1B94530-2D4E-42CF-954C-FCA1366B4E3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806346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FDE4E6-FFA5-4CA0-84EC-F66188043138}" type="slidenum">
              <a:rPr lang="en-GB" smtClean="0"/>
              <a:pPr/>
              <a:t>14</a:t>
            </a:fld>
            <a:endParaRPr lang="en-GB"/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EBC33609-7C09-4268-9E04-5B2AF556911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3965138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Slide Image Placeholder 1">
            <a:extLst>
              <a:ext uri="{FF2B5EF4-FFF2-40B4-BE49-F238E27FC236}">
                <a16:creationId xmlns:a16="http://schemas.microsoft.com/office/drawing/2014/main" id="{B490794B-6BD2-43D7-91F0-21CA26B4A10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773C723-B1D5-4E0B-A309-A130B4221F8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GB" altLang="en-US" dirty="0">
              <a:latin typeface="Arial" pitchFamily="34" charset="0"/>
              <a:ea typeface="ＭＳ Ｐゴシック" pitchFamily="34" charset="-128"/>
              <a:cs typeface="Arial" pitchFamily="34" charset="0"/>
            </a:endParaRPr>
          </a:p>
          <a:p>
            <a:pPr marL="342900" indent="-342900" eaLnBrk="1" hangingPunct="1">
              <a:defRPr/>
            </a:pPr>
            <a:endParaRPr lang="en-GB" dirty="0"/>
          </a:p>
        </p:txBody>
      </p:sp>
      <p:sp>
        <p:nvSpPr>
          <p:cNvPr id="65540" name="Slide Number Placeholder 3">
            <a:extLst>
              <a:ext uri="{FF2B5EF4-FFF2-40B4-BE49-F238E27FC236}">
                <a16:creationId xmlns:a16="http://schemas.microsoft.com/office/drawing/2014/main" id="{ED73908B-7339-4A23-A30C-79CCC3A9442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B9AE5A-B1AF-44D2-95B9-B793F0B0B7DF}" type="slidenum">
              <a:rPr kumimoji="0" lang="en-GB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GB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486016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FDE4E6-FFA5-4CA0-84EC-F66188043138}" type="slidenum">
              <a:rPr lang="en-GB" smtClean="0"/>
              <a:pPr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557479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FDE4E6-FFA5-4CA0-84EC-F66188043138}" type="slidenum">
              <a:rPr lang="en-GB" smtClean="0"/>
              <a:pPr/>
              <a:t>17</a:t>
            </a:fld>
            <a:endParaRPr lang="en-GB"/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922B17D1-C454-4459-A5A8-D7526D11AB3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097517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FDE4E6-FFA5-4CA0-84EC-F66188043138}" type="slidenum">
              <a:rPr lang="en-GB" smtClean="0"/>
              <a:pPr/>
              <a:t>2</a:t>
            </a:fld>
            <a:endParaRPr lang="en-GB"/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F40597E5-00B5-4AE6-A5E0-725B6CF47DB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3871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>
            <a:extLst>
              <a:ext uri="{FF2B5EF4-FFF2-40B4-BE49-F238E27FC236}">
                <a16:creationId xmlns:a16="http://schemas.microsoft.com/office/drawing/2014/main" id="{1464785D-785A-4072-A25F-82DEB469074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148891BD-CBB0-441A-A31B-B7154A05419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707659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Image Placeholder 1">
            <a:extLst>
              <a:ext uri="{FF2B5EF4-FFF2-40B4-BE49-F238E27FC236}">
                <a16:creationId xmlns:a16="http://schemas.microsoft.com/office/drawing/2014/main" id="{F9159251-D19D-44D3-8143-F3522EE00BD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DA3852C8-2FA1-4F8A-9453-BE48EF3E409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9646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5" name="Notes Placeholder 2">
            <a:extLst>
              <a:ext uri="{FF2B5EF4-FFF2-40B4-BE49-F238E27FC236}">
                <a16:creationId xmlns:a16="http://schemas.microsoft.com/office/drawing/2014/main" id="{6D7B7007-2638-4132-8326-73D3CFA91DFB}"/>
              </a:ext>
            </a:extLst>
          </p:cNvPr>
          <p:cNvSpPr txBox="1">
            <a:spLocks/>
          </p:cNvSpPr>
          <p:nvPr/>
        </p:nvSpPr>
        <p:spPr>
          <a:xfrm>
            <a:off x="685800" y="4400550"/>
            <a:ext cx="5977890" cy="36004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0" algn="l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>
              <a:buFont typeface="Arial" panose="020B0604020202020204" pitchFamily="34" charset="0"/>
              <a:buChar char="•"/>
            </a:pPr>
            <a:endParaRPr lang="en-GB" sz="1100" i="1" dirty="0">
              <a:solidFill>
                <a:srgbClr val="000000"/>
              </a:solidFill>
              <a:latin typeface="Arial" panose="020B0604020202020204" pitchFamily="34" charset="0"/>
              <a:ea typeface="SimSun" panose="02010600030101010101" pitchFamily="2" charset="-122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 sz="1100" i="1" dirty="0">
              <a:solidFill>
                <a:srgbClr val="000000"/>
              </a:solidFill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52471939-DA29-4C66-9FFE-C2ED0EDB2E3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FDE4E6-FFA5-4CA0-84EC-F66188043138}" type="slidenum">
              <a:rPr lang="en-GB" smtClean="0"/>
              <a:pPr/>
              <a:t>6</a:t>
            </a:fld>
            <a:endParaRPr lang="en-GB"/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2EF70817-7FBF-402C-96BD-571A41EBF2E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617285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FDE4E6-FFA5-4CA0-84EC-F66188043138}" type="slidenum">
              <a:rPr lang="en-GB" smtClean="0"/>
              <a:pPr/>
              <a:t>7</a:t>
            </a:fld>
            <a:endParaRPr lang="en-GB"/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E3207726-9766-4376-97DB-9CD74AA0065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524425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F232BA9E-6047-4261-9511-CA4EE6DBC7C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097251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89038"/>
            <a:ext cx="5486400" cy="3086100"/>
          </a:xfrm>
        </p:spPr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FDE4E6-FFA5-4CA0-84EC-F66188043138}" type="slidenum">
              <a:rPr lang="en-GB" smtClean="0"/>
              <a:pPr/>
              <a:t>9</a:t>
            </a:fld>
            <a:endParaRPr lang="en-GB" dirty="0"/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98568ABF-F23A-4C4E-BA5E-78474FE7268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27763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tif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tiff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_UWL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>
            <a:spLocks noChangeAspect="1"/>
          </p:cNvSpPr>
          <p:nvPr/>
        </p:nvSpPr>
        <p:spPr>
          <a:xfrm>
            <a:off x="10682817" y="6092826"/>
            <a:ext cx="624416" cy="468313"/>
          </a:xfrm>
          <a:prstGeom prst="ellipse">
            <a:avLst/>
          </a:prstGeom>
          <a:solidFill>
            <a:schemeClr val="bg1"/>
          </a:solidFill>
          <a:ln w="28575">
            <a:solidFill>
              <a:srgbClr val="7476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sz="1400">
              <a:latin typeface="Verdana" pitchFamily="34" charset="0"/>
            </a:endParaRPr>
          </a:p>
        </p:txBody>
      </p:sp>
      <p:grpSp>
        <p:nvGrpSpPr>
          <p:cNvPr id="6" name="Group 13"/>
          <p:cNvGrpSpPr>
            <a:grpSpLocks/>
          </p:cNvGrpSpPr>
          <p:nvPr/>
        </p:nvGrpSpPr>
        <p:grpSpPr bwMode="auto">
          <a:xfrm>
            <a:off x="719667" y="765176"/>
            <a:ext cx="11472333" cy="5743575"/>
            <a:chOff x="539750" y="836613"/>
            <a:chExt cx="8604250" cy="5743575"/>
          </a:xfrm>
        </p:grpSpPr>
        <p:cxnSp>
          <p:nvCxnSpPr>
            <p:cNvPr id="7" name="Straight Connector 6"/>
            <p:cNvCxnSpPr/>
            <p:nvPr/>
          </p:nvCxnSpPr>
          <p:spPr bwMode="auto">
            <a:xfrm flipV="1">
              <a:off x="971550" y="3444876"/>
              <a:ext cx="5711825" cy="4762"/>
            </a:xfrm>
            <a:prstGeom prst="line">
              <a:avLst/>
            </a:prstGeom>
            <a:ln w="19050">
              <a:solidFill>
                <a:srgbClr val="747678"/>
              </a:solidFill>
              <a:prstDash val="sysDash"/>
              <a:beve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8" name="Picture 19" descr="Brown circle.jpg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88224" y="836613"/>
              <a:ext cx="2555776" cy="52121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9" name="Straight Connector 8"/>
            <p:cNvCxnSpPr/>
            <p:nvPr/>
          </p:nvCxnSpPr>
          <p:spPr bwMode="auto">
            <a:xfrm rot="10800000" flipV="1">
              <a:off x="4643438" y="4508501"/>
              <a:ext cx="2305050" cy="1008062"/>
            </a:xfrm>
            <a:prstGeom prst="line">
              <a:avLst/>
            </a:prstGeom>
            <a:ln w="19050" cap="rnd">
              <a:solidFill>
                <a:srgbClr val="B34215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Oval 9"/>
            <p:cNvSpPr>
              <a:spLocks/>
            </p:cNvSpPr>
            <p:nvPr/>
          </p:nvSpPr>
          <p:spPr bwMode="auto">
            <a:xfrm>
              <a:off x="3059113" y="4959351"/>
              <a:ext cx="1620837" cy="162083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ED1C2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sz="1800"/>
            </a:p>
          </p:txBody>
        </p:sp>
        <p:sp>
          <p:nvSpPr>
            <p:cNvPr id="11" name="Oval 10"/>
            <p:cNvSpPr>
              <a:spLocks/>
            </p:cNvSpPr>
            <p:nvPr/>
          </p:nvSpPr>
          <p:spPr bwMode="auto">
            <a:xfrm flipH="1">
              <a:off x="3151188" y="4908551"/>
              <a:ext cx="358775" cy="360362"/>
            </a:xfrm>
            <a:prstGeom prst="ellipse">
              <a:avLst/>
            </a:prstGeom>
            <a:solidFill>
              <a:srgbClr val="CC7B16"/>
            </a:solidFill>
            <a:ln>
              <a:solidFill>
                <a:srgbClr val="CC7B1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sz="1800"/>
            </a:p>
          </p:txBody>
        </p:sp>
        <p:cxnSp>
          <p:nvCxnSpPr>
            <p:cNvPr id="12" name="Straight Connector 11"/>
            <p:cNvCxnSpPr/>
            <p:nvPr/>
          </p:nvCxnSpPr>
          <p:spPr bwMode="auto">
            <a:xfrm rot="10800000">
              <a:off x="1331913" y="5373688"/>
              <a:ext cx="1727200" cy="287338"/>
            </a:xfrm>
            <a:prstGeom prst="line">
              <a:avLst/>
            </a:prstGeom>
            <a:ln w="19050" cap="rnd">
              <a:solidFill>
                <a:srgbClr val="CC7B16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Oval 12"/>
            <p:cNvSpPr>
              <a:spLocks noChangeAspect="1"/>
            </p:cNvSpPr>
            <p:nvPr/>
          </p:nvSpPr>
          <p:spPr bwMode="auto">
            <a:xfrm>
              <a:off x="539750" y="4797426"/>
              <a:ext cx="942975" cy="944562"/>
            </a:xfrm>
            <a:prstGeom prst="ellipse">
              <a:avLst/>
            </a:prstGeom>
            <a:solidFill>
              <a:srgbClr val="939598"/>
            </a:solidFill>
            <a:ln>
              <a:solidFill>
                <a:srgbClr val="93959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sz="1800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2659" y="1873579"/>
            <a:ext cx="7065576" cy="1470025"/>
          </a:xfrm>
          <a:ln w="6350"/>
        </p:spPr>
        <p:txBody>
          <a:bodyPr anchor="b">
            <a:normAutofit/>
          </a:bodyPr>
          <a:lstStyle>
            <a:lvl1pPr>
              <a:defRPr sz="3600" b="0"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3207" y="3463211"/>
            <a:ext cx="7055028" cy="1752600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rgbClr val="000000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14" name="Slide Number Placeholder 36"/>
          <p:cNvSpPr>
            <a:spLocks noGrp="1"/>
          </p:cNvSpPr>
          <p:nvPr>
            <p:ph type="sldNum" sz="quarter" idx="10"/>
          </p:nvPr>
        </p:nvSpPr>
        <p:spPr>
          <a:xfrm>
            <a:off x="10703985" y="6111875"/>
            <a:ext cx="527049" cy="412750"/>
          </a:xfrm>
        </p:spPr>
        <p:txBody>
          <a:bodyPr/>
          <a:lstStyle>
            <a:lvl1pPr>
              <a:defRPr/>
            </a:lvl1pPr>
          </a:lstStyle>
          <a:p>
            <a:fld id="{D7781C27-0046-481E-A78F-F949923B13A2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5" name="Footer Placeholder 37"/>
          <p:cNvSpPr>
            <a:spLocks noGrp="1"/>
          </p:cNvSpPr>
          <p:nvPr>
            <p:ph type="ftr" sz="quarter" idx="11"/>
          </p:nvPr>
        </p:nvSpPr>
        <p:spPr>
          <a:xfrm>
            <a:off x="552451" y="6323014"/>
            <a:ext cx="3911600" cy="365125"/>
          </a:xfrm>
        </p:spPr>
        <p:txBody>
          <a:bodyPr/>
          <a:lstStyle>
            <a:lvl1pPr>
              <a:defRPr smtClean="0"/>
            </a:lvl1pPr>
          </a:lstStyle>
          <a:p>
            <a:endParaRPr lang="en-GB"/>
          </a:p>
        </p:txBody>
      </p:sp>
      <p:pic>
        <p:nvPicPr>
          <p:cNvPr id="5" name="Picture 4" descr="logo for powerpoint reduced size 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100" y="549275"/>
            <a:ext cx="2893568" cy="475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71104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0" y="1341438"/>
            <a:ext cx="11279717" cy="0"/>
          </a:xfrm>
          <a:prstGeom prst="line">
            <a:avLst/>
          </a:prstGeom>
          <a:ln w="19050">
            <a:solidFill>
              <a:srgbClr val="747678"/>
            </a:solidFill>
            <a:prstDash val="sysDash"/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0" y="1341438"/>
            <a:ext cx="11279717" cy="0"/>
          </a:xfrm>
          <a:prstGeom prst="line">
            <a:avLst/>
          </a:prstGeom>
          <a:ln w="19050">
            <a:solidFill>
              <a:srgbClr val="747678"/>
            </a:solidFill>
            <a:prstDash val="sysDash"/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5680" y="1428801"/>
            <a:ext cx="10923851" cy="4448471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SzPct val="110000"/>
              <a:defRPr sz="2400">
                <a:solidFill>
                  <a:srgbClr val="000000"/>
                </a:solidFill>
              </a:defRPr>
            </a:lvl1pPr>
            <a:lvl2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SzPct val="80000"/>
              <a:defRPr sz="2400">
                <a:solidFill>
                  <a:srgbClr val="000000"/>
                </a:solidFill>
              </a:defRPr>
            </a:lvl2pPr>
            <a:lvl3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 sz="2000">
                <a:solidFill>
                  <a:srgbClr val="000000"/>
                </a:solidFill>
              </a:defRPr>
            </a:lvl3pPr>
            <a:lvl4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SzPct val="80000"/>
              <a:buFont typeface="Arial" pitchFamily="34" charset="0"/>
              <a:buChar char="–"/>
              <a:defRPr sz="2000">
                <a:solidFill>
                  <a:srgbClr val="000000"/>
                </a:solidFill>
              </a:defRPr>
            </a:lvl4pPr>
            <a:lvl5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 sz="200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7" name="Slide Number Placeholder 9"/>
          <p:cNvSpPr>
            <a:spLocks noGrp="1"/>
          </p:cNvSpPr>
          <p:nvPr>
            <p:ph type="sldNum" sz="quarter" idx="10"/>
          </p:nvPr>
        </p:nvSpPr>
        <p:spPr>
          <a:xfrm>
            <a:off x="10703985" y="6111875"/>
            <a:ext cx="527049" cy="412750"/>
          </a:xfrm>
        </p:spPr>
        <p:txBody>
          <a:bodyPr/>
          <a:lstStyle>
            <a:lvl1pPr>
              <a:defRPr/>
            </a:lvl1pPr>
          </a:lstStyle>
          <a:p>
            <a:fld id="{D7781C27-0046-481E-A78F-F949923B13A2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Footer Placeholder 10"/>
          <p:cNvSpPr>
            <a:spLocks noGrp="1"/>
          </p:cNvSpPr>
          <p:nvPr>
            <p:ph type="ftr" sz="quarter" idx="11"/>
          </p:nvPr>
        </p:nvSpPr>
        <p:spPr>
          <a:xfrm>
            <a:off x="552451" y="6323014"/>
            <a:ext cx="4199467" cy="365125"/>
          </a:xfrm>
        </p:spPr>
        <p:txBody>
          <a:bodyPr/>
          <a:lstStyle>
            <a:lvl1pPr>
              <a:defRPr smtClean="0"/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616108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0" y="1341438"/>
            <a:ext cx="11279717" cy="0"/>
          </a:xfrm>
          <a:prstGeom prst="line">
            <a:avLst/>
          </a:prstGeom>
          <a:ln w="19050">
            <a:solidFill>
              <a:srgbClr val="747678"/>
            </a:solidFill>
            <a:prstDash val="sysDash"/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0" y="1341438"/>
            <a:ext cx="11279717" cy="0"/>
          </a:xfrm>
          <a:prstGeom prst="line">
            <a:avLst/>
          </a:prstGeom>
          <a:ln w="19050">
            <a:solidFill>
              <a:srgbClr val="747678"/>
            </a:solidFill>
            <a:prstDash val="sysDash"/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52263" y="1431438"/>
            <a:ext cx="5253003" cy="4219055"/>
          </a:xfrm>
        </p:spPr>
        <p:txBody>
          <a:bodyPr>
            <a:noAutofit/>
          </a:bodyPr>
          <a:lstStyle>
            <a:lvl1pPr>
              <a:buSzPct val="110000"/>
              <a:defRPr sz="2400">
                <a:solidFill>
                  <a:srgbClr val="000000"/>
                </a:solidFill>
              </a:defRPr>
            </a:lvl1pPr>
            <a:lvl2pPr>
              <a:buSzPct val="80000"/>
              <a:defRPr sz="2000">
                <a:solidFill>
                  <a:srgbClr val="000000"/>
                </a:solidFill>
              </a:defRPr>
            </a:lvl2pPr>
            <a:lvl3pPr>
              <a:defRPr sz="1800">
                <a:solidFill>
                  <a:srgbClr val="000000"/>
                </a:solidFill>
              </a:defRPr>
            </a:lvl3pPr>
            <a:lvl4pPr>
              <a:buSzPct val="80000"/>
              <a:defRPr sz="1600">
                <a:solidFill>
                  <a:srgbClr val="000000"/>
                </a:solidFill>
              </a:defRPr>
            </a:lvl4pPr>
            <a:lvl5pPr>
              <a:defRPr sz="1600">
                <a:solidFill>
                  <a:srgbClr val="00000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52455" y="1431438"/>
            <a:ext cx="5253003" cy="4219055"/>
          </a:xfrm>
        </p:spPr>
        <p:txBody>
          <a:bodyPr>
            <a:noAutofit/>
          </a:bodyPr>
          <a:lstStyle>
            <a:lvl1pPr>
              <a:buSzPct val="110000"/>
              <a:defRPr sz="2400">
                <a:solidFill>
                  <a:srgbClr val="000000"/>
                </a:solidFill>
              </a:defRPr>
            </a:lvl1pPr>
            <a:lvl2pPr>
              <a:buSzPct val="80000"/>
              <a:defRPr sz="2000">
                <a:solidFill>
                  <a:srgbClr val="000000"/>
                </a:solidFill>
              </a:defRPr>
            </a:lvl2pPr>
            <a:lvl3pPr>
              <a:defRPr sz="1800">
                <a:solidFill>
                  <a:srgbClr val="000000"/>
                </a:solidFill>
              </a:defRPr>
            </a:lvl3pPr>
            <a:lvl4pPr>
              <a:buSzPct val="80000"/>
              <a:defRPr sz="1600">
                <a:solidFill>
                  <a:srgbClr val="000000"/>
                </a:solidFill>
              </a:defRPr>
            </a:lvl4pPr>
            <a:lvl5pPr>
              <a:defRPr sz="1600">
                <a:solidFill>
                  <a:srgbClr val="00000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8" name="Slide Number Placeholder 14"/>
          <p:cNvSpPr>
            <a:spLocks noGrp="1"/>
          </p:cNvSpPr>
          <p:nvPr>
            <p:ph type="sldNum" sz="quarter" idx="10"/>
          </p:nvPr>
        </p:nvSpPr>
        <p:spPr>
          <a:xfrm>
            <a:off x="10703985" y="6111875"/>
            <a:ext cx="527049" cy="412750"/>
          </a:xfrm>
        </p:spPr>
        <p:txBody>
          <a:bodyPr/>
          <a:lstStyle>
            <a:lvl1pPr>
              <a:defRPr/>
            </a:lvl1pPr>
          </a:lstStyle>
          <a:p>
            <a:fld id="{D7781C27-0046-481E-A78F-F949923B13A2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9" name="Footer Placeholder 15"/>
          <p:cNvSpPr>
            <a:spLocks noGrp="1"/>
          </p:cNvSpPr>
          <p:nvPr>
            <p:ph type="ftr" sz="quarter" idx="11"/>
          </p:nvPr>
        </p:nvSpPr>
        <p:spPr>
          <a:xfrm>
            <a:off x="552451" y="6323014"/>
            <a:ext cx="4199467" cy="365125"/>
          </a:xfrm>
        </p:spPr>
        <p:txBody>
          <a:bodyPr/>
          <a:lstStyle>
            <a:lvl1pPr>
              <a:defRPr smtClean="0"/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586289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0" y="1341438"/>
            <a:ext cx="11279717" cy="0"/>
          </a:xfrm>
          <a:prstGeom prst="line">
            <a:avLst/>
          </a:prstGeom>
          <a:ln w="19050">
            <a:solidFill>
              <a:srgbClr val="747678"/>
            </a:solidFill>
            <a:prstDash val="sysDash"/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0" y="1341438"/>
            <a:ext cx="11279717" cy="0"/>
          </a:xfrm>
          <a:prstGeom prst="line">
            <a:avLst/>
          </a:prstGeom>
          <a:ln w="19050">
            <a:solidFill>
              <a:srgbClr val="747678"/>
            </a:solidFill>
            <a:prstDash val="sysDash"/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52263" y="1378090"/>
            <a:ext cx="5470459" cy="907092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400" b="1">
                <a:solidFill>
                  <a:srgbClr val="00000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2263" y="2282144"/>
            <a:ext cx="5470459" cy="3747454"/>
          </a:xfrm>
        </p:spPr>
        <p:txBody>
          <a:bodyPr>
            <a:noAutofit/>
          </a:bodyPr>
          <a:lstStyle>
            <a:lvl1pPr>
              <a:defRPr sz="2400">
                <a:solidFill>
                  <a:srgbClr val="000000"/>
                </a:solidFill>
              </a:defRPr>
            </a:lvl1pPr>
            <a:lvl2pPr>
              <a:defRPr sz="2000">
                <a:solidFill>
                  <a:srgbClr val="000000"/>
                </a:solidFill>
              </a:defRPr>
            </a:lvl2pPr>
            <a:lvl3pPr>
              <a:defRPr sz="1800">
                <a:solidFill>
                  <a:srgbClr val="000000"/>
                </a:solidFill>
              </a:defRPr>
            </a:lvl3pPr>
            <a:lvl4pPr>
              <a:defRPr sz="1600">
                <a:solidFill>
                  <a:srgbClr val="000000"/>
                </a:solidFill>
              </a:defRPr>
            </a:lvl4pPr>
            <a:lvl5pPr>
              <a:defRPr sz="1600">
                <a:solidFill>
                  <a:srgbClr val="000000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6892" y="1378090"/>
            <a:ext cx="5472608" cy="907092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400" b="1">
                <a:solidFill>
                  <a:srgbClr val="00000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6892" y="2282144"/>
            <a:ext cx="5472608" cy="3747454"/>
          </a:xfrm>
        </p:spPr>
        <p:txBody>
          <a:bodyPr>
            <a:noAutofit/>
          </a:bodyPr>
          <a:lstStyle>
            <a:lvl1pPr>
              <a:defRPr sz="2400">
                <a:solidFill>
                  <a:srgbClr val="000000"/>
                </a:solidFill>
              </a:defRPr>
            </a:lvl1pPr>
            <a:lvl2pPr>
              <a:defRPr sz="2000">
                <a:solidFill>
                  <a:srgbClr val="000000"/>
                </a:solidFill>
              </a:defRPr>
            </a:lvl2pPr>
            <a:lvl3pPr>
              <a:defRPr sz="1800">
                <a:solidFill>
                  <a:srgbClr val="000000"/>
                </a:solidFill>
              </a:defRPr>
            </a:lvl3pPr>
            <a:lvl4pPr>
              <a:defRPr sz="1600">
                <a:solidFill>
                  <a:srgbClr val="000000"/>
                </a:solidFill>
              </a:defRPr>
            </a:lvl4pPr>
            <a:lvl5pPr>
              <a:defRPr sz="1600">
                <a:solidFill>
                  <a:srgbClr val="000000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0" name="Slide Number Placeholder 12"/>
          <p:cNvSpPr>
            <a:spLocks noGrp="1"/>
          </p:cNvSpPr>
          <p:nvPr>
            <p:ph type="sldNum" sz="quarter" idx="10"/>
          </p:nvPr>
        </p:nvSpPr>
        <p:spPr>
          <a:xfrm>
            <a:off x="10703985" y="6111875"/>
            <a:ext cx="527049" cy="412750"/>
          </a:xfrm>
        </p:spPr>
        <p:txBody>
          <a:bodyPr/>
          <a:lstStyle>
            <a:lvl1pPr>
              <a:defRPr/>
            </a:lvl1pPr>
          </a:lstStyle>
          <a:p>
            <a:fld id="{D7781C27-0046-481E-A78F-F949923B13A2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1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552451" y="6323014"/>
            <a:ext cx="4199467" cy="365125"/>
          </a:xfrm>
        </p:spPr>
        <p:txBody>
          <a:bodyPr/>
          <a:lstStyle>
            <a:lvl1pPr>
              <a:defRPr smtClean="0"/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943145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0" y="1341438"/>
            <a:ext cx="11279717" cy="0"/>
          </a:xfrm>
          <a:prstGeom prst="line">
            <a:avLst/>
          </a:prstGeom>
          <a:ln w="19050">
            <a:solidFill>
              <a:srgbClr val="747678"/>
            </a:solidFill>
            <a:prstDash val="sysDash"/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5" name="Slide Number Placeholder 6"/>
          <p:cNvSpPr>
            <a:spLocks noGrp="1"/>
          </p:cNvSpPr>
          <p:nvPr>
            <p:ph type="sldNum" sz="quarter" idx="10"/>
          </p:nvPr>
        </p:nvSpPr>
        <p:spPr>
          <a:xfrm>
            <a:off x="10703985" y="6111875"/>
            <a:ext cx="527049" cy="412750"/>
          </a:xfrm>
        </p:spPr>
        <p:txBody>
          <a:bodyPr/>
          <a:lstStyle>
            <a:lvl1pPr>
              <a:defRPr/>
            </a:lvl1pPr>
          </a:lstStyle>
          <a:p>
            <a:fld id="{D7781C27-0046-481E-A78F-F949923B13A2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6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52451" y="6323014"/>
            <a:ext cx="4199467" cy="365125"/>
          </a:xfrm>
        </p:spPr>
        <p:txBody>
          <a:bodyPr/>
          <a:lstStyle>
            <a:lvl1pPr>
              <a:defRPr smtClean="0"/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75423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6"/>
          <p:cNvSpPr>
            <a:spLocks noGrp="1"/>
          </p:cNvSpPr>
          <p:nvPr>
            <p:ph type="sldNum" sz="quarter" idx="10"/>
          </p:nvPr>
        </p:nvSpPr>
        <p:spPr>
          <a:xfrm>
            <a:off x="10703985" y="6111875"/>
            <a:ext cx="527049" cy="412750"/>
          </a:xfrm>
        </p:spPr>
        <p:txBody>
          <a:bodyPr/>
          <a:lstStyle>
            <a:lvl1pPr>
              <a:defRPr/>
            </a:lvl1pPr>
          </a:lstStyle>
          <a:p>
            <a:fld id="{D7781C27-0046-481E-A78F-F949923B13A2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4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52451" y="6323014"/>
            <a:ext cx="4199467" cy="365125"/>
          </a:xfrm>
        </p:spPr>
        <p:txBody>
          <a:bodyPr/>
          <a:lstStyle>
            <a:lvl1pPr>
              <a:defRPr smtClean="0"/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3358186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3239" y="586002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50373" y="586003"/>
            <a:ext cx="4106001" cy="5723318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3200">
                <a:solidFill>
                  <a:srgbClr val="000000"/>
                </a:solidFill>
              </a:defRPr>
            </a:lvl1pPr>
            <a:lvl2pPr>
              <a:lnSpc>
                <a:spcPct val="100000"/>
              </a:lnSpc>
              <a:defRPr sz="2800">
                <a:solidFill>
                  <a:srgbClr val="000000"/>
                </a:solidFill>
              </a:defRPr>
            </a:lvl2pPr>
            <a:lvl3pPr>
              <a:lnSpc>
                <a:spcPct val="100000"/>
              </a:lnSpc>
              <a:defRPr sz="2400">
                <a:solidFill>
                  <a:srgbClr val="000000"/>
                </a:solidFill>
              </a:defRPr>
            </a:lvl3pPr>
            <a:lvl4pPr>
              <a:lnSpc>
                <a:spcPct val="100000"/>
              </a:lnSpc>
              <a:defRPr sz="2000">
                <a:solidFill>
                  <a:srgbClr val="000000"/>
                </a:solidFill>
              </a:defRPr>
            </a:lvl4pPr>
            <a:lvl5pPr>
              <a:lnSpc>
                <a:spcPct val="100000"/>
              </a:lnSpc>
              <a:defRPr sz="2000">
                <a:solidFill>
                  <a:srgbClr val="000000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3239" y="1748053"/>
            <a:ext cx="4011084" cy="4561268"/>
          </a:xfrm>
        </p:spPr>
        <p:txBody>
          <a:bodyPr/>
          <a:lstStyle>
            <a:lvl1pPr marL="0" indent="0">
              <a:buNone/>
              <a:defRPr sz="1400">
                <a:solidFill>
                  <a:srgbClr val="00000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9"/>
          <p:cNvSpPr>
            <a:spLocks noGrp="1"/>
          </p:cNvSpPr>
          <p:nvPr>
            <p:ph type="sldNum" sz="quarter" idx="10"/>
          </p:nvPr>
        </p:nvSpPr>
        <p:spPr>
          <a:xfrm>
            <a:off x="10703985" y="6111875"/>
            <a:ext cx="527049" cy="412750"/>
          </a:xfrm>
        </p:spPr>
        <p:txBody>
          <a:bodyPr/>
          <a:lstStyle>
            <a:lvl1pPr>
              <a:defRPr/>
            </a:lvl1pPr>
          </a:lstStyle>
          <a:p>
            <a:fld id="{D7781C27-0046-481E-A78F-F949923B13A2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Footer Placeholder 10"/>
          <p:cNvSpPr>
            <a:spLocks noGrp="1"/>
          </p:cNvSpPr>
          <p:nvPr>
            <p:ph type="ftr" sz="quarter" idx="11"/>
          </p:nvPr>
        </p:nvSpPr>
        <p:spPr>
          <a:xfrm>
            <a:off x="552451" y="6323014"/>
            <a:ext cx="4199467" cy="365125"/>
          </a:xfrm>
        </p:spPr>
        <p:txBody>
          <a:bodyPr/>
          <a:lstStyle>
            <a:lvl1pPr>
              <a:defRPr smtClean="0"/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9743369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7381" y="5081736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27381" y="893911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27381" y="5648474"/>
            <a:ext cx="7315200" cy="588838"/>
          </a:xfrm>
        </p:spPr>
        <p:txBody>
          <a:bodyPr/>
          <a:lstStyle>
            <a:lvl1pPr marL="0" indent="0">
              <a:buNone/>
              <a:defRPr sz="1400">
                <a:solidFill>
                  <a:srgbClr val="00000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9"/>
          <p:cNvSpPr>
            <a:spLocks noGrp="1"/>
          </p:cNvSpPr>
          <p:nvPr>
            <p:ph type="sldNum" sz="quarter" idx="10"/>
          </p:nvPr>
        </p:nvSpPr>
        <p:spPr>
          <a:xfrm>
            <a:off x="10703985" y="6111875"/>
            <a:ext cx="527049" cy="412750"/>
          </a:xfrm>
        </p:spPr>
        <p:txBody>
          <a:bodyPr/>
          <a:lstStyle>
            <a:lvl1pPr>
              <a:defRPr/>
            </a:lvl1pPr>
          </a:lstStyle>
          <a:p>
            <a:fld id="{D7781C27-0046-481E-A78F-F949923B13A2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Footer Placeholder 10"/>
          <p:cNvSpPr>
            <a:spLocks noGrp="1"/>
          </p:cNvSpPr>
          <p:nvPr>
            <p:ph type="ftr" sz="quarter" idx="11"/>
          </p:nvPr>
        </p:nvSpPr>
        <p:spPr>
          <a:xfrm>
            <a:off x="552451" y="6323014"/>
            <a:ext cx="4199467" cy="365125"/>
          </a:xfrm>
        </p:spPr>
        <p:txBody>
          <a:bodyPr/>
          <a:lstStyle>
            <a:lvl1pPr>
              <a:defRPr smtClean="0"/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98701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_UWL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>
            <a:spLocks noChangeAspect="1"/>
          </p:cNvSpPr>
          <p:nvPr/>
        </p:nvSpPr>
        <p:spPr>
          <a:xfrm>
            <a:off x="10682817" y="6092826"/>
            <a:ext cx="624416" cy="468313"/>
          </a:xfrm>
          <a:prstGeom prst="ellipse">
            <a:avLst/>
          </a:prstGeom>
          <a:solidFill>
            <a:schemeClr val="bg1"/>
          </a:solidFill>
          <a:ln w="28575">
            <a:solidFill>
              <a:srgbClr val="7476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sz="1400">
              <a:latin typeface="Verdana" pitchFamily="34" charset="0"/>
            </a:endParaRPr>
          </a:p>
        </p:txBody>
      </p:sp>
      <p:grpSp>
        <p:nvGrpSpPr>
          <p:cNvPr id="6" name="Group 14"/>
          <p:cNvGrpSpPr>
            <a:grpSpLocks/>
          </p:cNvGrpSpPr>
          <p:nvPr/>
        </p:nvGrpSpPr>
        <p:grpSpPr bwMode="auto">
          <a:xfrm>
            <a:off x="719667" y="3373438"/>
            <a:ext cx="8544984" cy="3135312"/>
            <a:chOff x="539750" y="3444726"/>
            <a:chExt cx="6408515" cy="3135462"/>
          </a:xfrm>
        </p:grpSpPr>
        <p:cxnSp>
          <p:nvCxnSpPr>
            <p:cNvPr id="7" name="Straight Connector 6"/>
            <p:cNvCxnSpPr/>
            <p:nvPr/>
          </p:nvCxnSpPr>
          <p:spPr>
            <a:xfrm flipV="1">
              <a:off x="971535" y="3444726"/>
              <a:ext cx="5711626" cy="4762"/>
            </a:xfrm>
            <a:prstGeom prst="line">
              <a:avLst/>
            </a:prstGeom>
            <a:ln w="19050">
              <a:solidFill>
                <a:srgbClr val="747678"/>
              </a:solidFill>
              <a:prstDash val="sysDash"/>
              <a:beve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 rot="10800000" flipV="1">
              <a:off x="4643295" y="4508402"/>
              <a:ext cx="2304970" cy="1008110"/>
            </a:xfrm>
            <a:prstGeom prst="line">
              <a:avLst/>
            </a:prstGeom>
            <a:ln w="19050" cap="rnd">
              <a:solidFill>
                <a:srgbClr val="B34215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Oval 8"/>
            <p:cNvSpPr>
              <a:spLocks/>
            </p:cNvSpPr>
            <p:nvPr/>
          </p:nvSpPr>
          <p:spPr>
            <a:xfrm>
              <a:off x="3059025" y="4959273"/>
              <a:ext cx="1620781" cy="162091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ED1C2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sz="1800"/>
            </a:p>
          </p:txBody>
        </p:sp>
        <p:sp>
          <p:nvSpPr>
            <p:cNvPr id="10" name="Oval 9"/>
            <p:cNvSpPr>
              <a:spLocks/>
            </p:cNvSpPr>
            <p:nvPr/>
          </p:nvSpPr>
          <p:spPr>
            <a:xfrm flipH="1">
              <a:off x="3151097" y="4908471"/>
              <a:ext cx="358763" cy="360379"/>
            </a:xfrm>
            <a:prstGeom prst="ellipse">
              <a:avLst/>
            </a:prstGeom>
            <a:solidFill>
              <a:srgbClr val="CC7B16"/>
            </a:solidFill>
            <a:ln>
              <a:solidFill>
                <a:srgbClr val="CC7B1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sz="1800"/>
            </a:p>
          </p:txBody>
        </p:sp>
        <p:cxnSp>
          <p:nvCxnSpPr>
            <p:cNvPr id="11" name="Straight Connector 10"/>
            <p:cNvCxnSpPr/>
            <p:nvPr/>
          </p:nvCxnSpPr>
          <p:spPr>
            <a:xfrm rot="10800000">
              <a:off x="1331885" y="5373630"/>
              <a:ext cx="1727140" cy="287352"/>
            </a:xfrm>
            <a:prstGeom prst="line">
              <a:avLst/>
            </a:prstGeom>
            <a:ln w="19050" cap="rnd">
              <a:solidFill>
                <a:srgbClr val="CC7B16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Oval 11"/>
            <p:cNvSpPr>
              <a:spLocks noChangeAspect="1"/>
            </p:cNvSpPr>
            <p:nvPr/>
          </p:nvSpPr>
          <p:spPr>
            <a:xfrm>
              <a:off x="539750" y="4797341"/>
              <a:ext cx="942942" cy="944607"/>
            </a:xfrm>
            <a:prstGeom prst="ellipse">
              <a:avLst/>
            </a:prstGeom>
            <a:solidFill>
              <a:srgbClr val="939598"/>
            </a:solidFill>
            <a:ln>
              <a:solidFill>
                <a:srgbClr val="93959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sz="1800"/>
            </a:p>
          </p:txBody>
        </p:sp>
      </p:grpSp>
      <p:pic>
        <p:nvPicPr>
          <p:cNvPr id="13" name="Picture 12" descr="paragonUWL_CMYK_300dpi_BLOWUP_small.TIF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8880310" y="908720"/>
            <a:ext cx="6651572" cy="4968552"/>
          </a:xfrm>
          <a:prstGeom prst="ellipse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2659" y="1873579"/>
            <a:ext cx="7065576" cy="1470025"/>
          </a:xfrm>
          <a:ln w="6350"/>
        </p:spPr>
        <p:txBody>
          <a:bodyPr anchor="b">
            <a:normAutofit/>
          </a:bodyPr>
          <a:lstStyle>
            <a:lvl1pPr>
              <a:defRPr sz="3600" b="0"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3207" y="3463211"/>
            <a:ext cx="7055028" cy="1752600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rgbClr val="000000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14" name="Slide Number Placeholder 36"/>
          <p:cNvSpPr>
            <a:spLocks noGrp="1"/>
          </p:cNvSpPr>
          <p:nvPr>
            <p:ph type="sldNum" sz="quarter" idx="10"/>
          </p:nvPr>
        </p:nvSpPr>
        <p:spPr>
          <a:xfrm>
            <a:off x="10703985" y="6111875"/>
            <a:ext cx="527049" cy="4127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EAFF01-2CDB-4B15-808A-B58FA8A0CC99}" type="slidenum">
              <a:rPr lang="en-GB" smtClean="0"/>
              <a:pPr>
                <a:defRPr/>
              </a:pPr>
              <a:t>‹#›</a:t>
            </a:fld>
            <a:endParaRPr lang="en-GB" dirty="0"/>
          </a:p>
        </p:txBody>
      </p:sp>
      <p:sp>
        <p:nvSpPr>
          <p:cNvPr id="15" name="Footer Placeholder 37"/>
          <p:cNvSpPr>
            <a:spLocks noGrp="1"/>
          </p:cNvSpPr>
          <p:nvPr>
            <p:ph type="ftr" sz="quarter" idx="11"/>
          </p:nvPr>
        </p:nvSpPr>
        <p:spPr>
          <a:xfrm>
            <a:off x="552451" y="6323014"/>
            <a:ext cx="3911600" cy="365125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GB" dirty="0"/>
              <a:t>UWL PPT Guidelines - Version 2 - February 2015    </a:t>
            </a:r>
          </a:p>
        </p:txBody>
      </p:sp>
      <p:pic>
        <p:nvPicPr>
          <p:cNvPr id="17" name="Picture 16" descr="logo for powerpoint reduced size 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100" y="549275"/>
            <a:ext cx="2893568" cy="475488"/>
          </a:xfrm>
          <a:prstGeom prst="rect">
            <a:avLst/>
          </a:prstGeom>
        </p:spPr>
      </p:pic>
      <p:sp>
        <p:nvSpPr>
          <p:cNvPr id="16" name="Oval 15"/>
          <p:cNvSpPr>
            <a:spLocks noChangeAspect="1"/>
          </p:cNvSpPr>
          <p:nvPr userDrawn="1"/>
        </p:nvSpPr>
        <p:spPr>
          <a:xfrm>
            <a:off x="10682817" y="6092828"/>
            <a:ext cx="624416" cy="468313"/>
          </a:xfrm>
          <a:prstGeom prst="ellipse">
            <a:avLst/>
          </a:prstGeom>
          <a:solidFill>
            <a:schemeClr val="bg1"/>
          </a:solidFill>
          <a:ln w="28575">
            <a:solidFill>
              <a:srgbClr val="7476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sz="1050">
              <a:latin typeface="Verdana" pitchFamily="34" charset="0"/>
            </a:endParaRPr>
          </a:p>
        </p:txBody>
      </p:sp>
      <p:cxnSp>
        <p:nvCxnSpPr>
          <p:cNvPr id="18" name="Straight Connector 17"/>
          <p:cNvCxnSpPr/>
          <p:nvPr userDrawn="1"/>
        </p:nvCxnSpPr>
        <p:spPr>
          <a:xfrm flipV="1">
            <a:off x="1295402" y="3444726"/>
            <a:ext cx="7616265" cy="4912"/>
          </a:xfrm>
          <a:prstGeom prst="line">
            <a:avLst/>
          </a:prstGeom>
          <a:ln w="19050">
            <a:solidFill>
              <a:srgbClr val="747678"/>
            </a:solidFill>
            <a:prstDash val="sysDash"/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Footer Placeholder 21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</p:spPr>
        <p:txBody>
          <a:bodyPr/>
          <a:lstStyle/>
          <a:p>
            <a:pPr>
              <a:defRPr/>
            </a:pPr>
            <a:r>
              <a:rPr lang="en-GB"/>
              <a:t>24 April 2015</a:t>
            </a:r>
            <a:endParaRPr lang="en-GB" dirty="0"/>
          </a:p>
        </p:txBody>
      </p:sp>
      <p:grpSp>
        <p:nvGrpSpPr>
          <p:cNvPr id="20" name="Group 19"/>
          <p:cNvGrpSpPr/>
          <p:nvPr userDrawn="1"/>
        </p:nvGrpSpPr>
        <p:grpSpPr>
          <a:xfrm>
            <a:off x="651937" y="1300668"/>
            <a:ext cx="13796993" cy="5224675"/>
            <a:chOff x="488951" y="1300668"/>
            <a:chExt cx="10347745" cy="5224675"/>
          </a:xfrm>
        </p:grpSpPr>
        <p:cxnSp>
          <p:nvCxnSpPr>
            <p:cNvPr id="21" name="Straight Connector 20"/>
            <p:cNvCxnSpPr/>
            <p:nvPr userDrawn="1"/>
          </p:nvCxnSpPr>
          <p:spPr>
            <a:xfrm rot="10800000" flipV="1">
              <a:off x="4572000" y="3501008"/>
              <a:ext cx="4032450" cy="2016224"/>
            </a:xfrm>
            <a:prstGeom prst="line">
              <a:avLst/>
            </a:prstGeom>
            <a:ln w="19050" cap="rnd">
              <a:solidFill>
                <a:srgbClr val="B34215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Oval 21"/>
            <p:cNvSpPr>
              <a:spLocks/>
            </p:cNvSpPr>
            <p:nvPr userDrawn="1"/>
          </p:nvSpPr>
          <p:spPr>
            <a:xfrm>
              <a:off x="3167064" y="5120407"/>
              <a:ext cx="1404936" cy="1404936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ED1C2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sz="1350"/>
            </a:p>
          </p:txBody>
        </p:sp>
        <p:sp>
          <p:nvSpPr>
            <p:cNvPr id="23" name="Oval 22"/>
            <p:cNvSpPr>
              <a:spLocks/>
            </p:cNvSpPr>
            <p:nvPr userDrawn="1"/>
          </p:nvSpPr>
          <p:spPr>
            <a:xfrm flipH="1">
              <a:off x="3205113" y="5156869"/>
              <a:ext cx="358775" cy="360363"/>
            </a:xfrm>
            <a:prstGeom prst="ellipse">
              <a:avLst/>
            </a:prstGeom>
            <a:solidFill>
              <a:srgbClr val="CC7B16"/>
            </a:solidFill>
            <a:ln>
              <a:solidFill>
                <a:srgbClr val="CC7B1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sz="1350"/>
            </a:p>
          </p:txBody>
        </p:sp>
        <p:cxnSp>
          <p:nvCxnSpPr>
            <p:cNvPr id="24" name="Straight Connector 23"/>
            <p:cNvCxnSpPr/>
            <p:nvPr userDrawn="1"/>
          </p:nvCxnSpPr>
          <p:spPr>
            <a:xfrm rot="10800000">
              <a:off x="1331641" y="5263108"/>
              <a:ext cx="1800202" cy="432050"/>
            </a:xfrm>
            <a:prstGeom prst="line">
              <a:avLst/>
            </a:prstGeom>
            <a:ln w="19050" cap="rnd">
              <a:solidFill>
                <a:srgbClr val="CC7B16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Oval 24"/>
            <p:cNvSpPr>
              <a:spLocks noChangeAspect="1"/>
            </p:cNvSpPr>
            <p:nvPr userDrawn="1"/>
          </p:nvSpPr>
          <p:spPr>
            <a:xfrm>
              <a:off x="488951" y="4716685"/>
              <a:ext cx="863898" cy="865353"/>
            </a:xfrm>
            <a:prstGeom prst="ellipse">
              <a:avLst/>
            </a:prstGeom>
            <a:solidFill>
              <a:srgbClr val="939598"/>
            </a:solidFill>
            <a:ln>
              <a:solidFill>
                <a:srgbClr val="93959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sz="135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pic>
          <p:nvPicPr>
            <p:cNvPr id="26" name="Picture 25" descr="paragonUWL_CMYK_300dpi_BLOWUP_small.TIF"/>
            <p:cNvPicPr>
              <a:picLocks noChangeAspect="1"/>
            </p:cNvPicPr>
            <p:nvPr userDrawn="1"/>
          </p:nvPicPr>
          <p:blipFill>
            <a:blip r:embed="rId4" cstate="print"/>
            <a:srcRect l="16528" t="57749"/>
            <a:stretch>
              <a:fillRect/>
            </a:stretch>
          </p:blipFill>
          <p:spPr>
            <a:xfrm>
              <a:off x="6516216" y="1300668"/>
              <a:ext cx="4320480" cy="4303048"/>
            </a:xfrm>
            <a:prstGeom prst="ellipse">
              <a:avLst/>
            </a:prstGeom>
          </p:spPr>
        </p:pic>
      </p:grpSp>
      <p:pic>
        <p:nvPicPr>
          <p:cNvPr id="27" name="Picture 26" descr="logo for powerpoint reduced size .jp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100" y="549275"/>
            <a:ext cx="2893568" cy="475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8488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Title Slide_UWL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>
            <a:spLocks noChangeAspect="1"/>
          </p:cNvSpPr>
          <p:nvPr/>
        </p:nvSpPr>
        <p:spPr>
          <a:xfrm>
            <a:off x="10682817" y="6092826"/>
            <a:ext cx="624416" cy="468313"/>
          </a:xfrm>
          <a:prstGeom prst="ellipse">
            <a:avLst/>
          </a:prstGeom>
          <a:solidFill>
            <a:schemeClr val="bg1"/>
          </a:solidFill>
          <a:ln w="28575">
            <a:solidFill>
              <a:srgbClr val="7476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sz="1400">
              <a:latin typeface="Verdana" pitchFamily="34" charset="0"/>
            </a:endParaRPr>
          </a:p>
        </p:txBody>
      </p:sp>
      <p:grpSp>
        <p:nvGrpSpPr>
          <p:cNvPr id="6" name="Group 14"/>
          <p:cNvGrpSpPr>
            <a:grpSpLocks/>
          </p:cNvGrpSpPr>
          <p:nvPr/>
        </p:nvGrpSpPr>
        <p:grpSpPr bwMode="auto">
          <a:xfrm>
            <a:off x="719667" y="3373438"/>
            <a:ext cx="8544984" cy="3135312"/>
            <a:chOff x="539750" y="3444726"/>
            <a:chExt cx="6408515" cy="3135462"/>
          </a:xfrm>
        </p:grpSpPr>
        <p:cxnSp>
          <p:nvCxnSpPr>
            <p:cNvPr id="7" name="Straight Connector 6"/>
            <p:cNvCxnSpPr/>
            <p:nvPr/>
          </p:nvCxnSpPr>
          <p:spPr>
            <a:xfrm flipV="1">
              <a:off x="971535" y="3444726"/>
              <a:ext cx="5711626" cy="4762"/>
            </a:xfrm>
            <a:prstGeom prst="line">
              <a:avLst/>
            </a:prstGeom>
            <a:ln w="19050">
              <a:solidFill>
                <a:srgbClr val="747678"/>
              </a:solidFill>
              <a:prstDash val="sysDash"/>
              <a:beve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 rot="10800000" flipV="1">
              <a:off x="4643295" y="4508402"/>
              <a:ext cx="2304970" cy="1008110"/>
            </a:xfrm>
            <a:prstGeom prst="line">
              <a:avLst/>
            </a:prstGeom>
            <a:ln w="19050" cap="rnd">
              <a:solidFill>
                <a:srgbClr val="B34215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Oval 8"/>
            <p:cNvSpPr>
              <a:spLocks/>
            </p:cNvSpPr>
            <p:nvPr/>
          </p:nvSpPr>
          <p:spPr>
            <a:xfrm>
              <a:off x="3059025" y="4959273"/>
              <a:ext cx="1620781" cy="162091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ED1C2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sz="1800"/>
            </a:p>
          </p:txBody>
        </p:sp>
        <p:sp>
          <p:nvSpPr>
            <p:cNvPr id="10" name="Oval 9"/>
            <p:cNvSpPr>
              <a:spLocks/>
            </p:cNvSpPr>
            <p:nvPr/>
          </p:nvSpPr>
          <p:spPr>
            <a:xfrm flipH="1">
              <a:off x="3151097" y="4908471"/>
              <a:ext cx="358763" cy="360379"/>
            </a:xfrm>
            <a:prstGeom prst="ellipse">
              <a:avLst/>
            </a:prstGeom>
            <a:solidFill>
              <a:srgbClr val="CC7B16"/>
            </a:solidFill>
            <a:ln>
              <a:solidFill>
                <a:srgbClr val="CC7B1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sz="1800"/>
            </a:p>
          </p:txBody>
        </p:sp>
        <p:cxnSp>
          <p:nvCxnSpPr>
            <p:cNvPr id="11" name="Straight Connector 10"/>
            <p:cNvCxnSpPr/>
            <p:nvPr/>
          </p:nvCxnSpPr>
          <p:spPr>
            <a:xfrm rot="10800000">
              <a:off x="1331885" y="5373630"/>
              <a:ext cx="1727140" cy="287352"/>
            </a:xfrm>
            <a:prstGeom prst="line">
              <a:avLst/>
            </a:prstGeom>
            <a:ln w="19050" cap="rnd">
              <a:solidFill>
                <a:srgbClr val="CC7B16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Oval 11"/>
            <p:cNvSpPr>
              <a:spLocks noChangeAspect="1"/>
            </p:cNvSpPr>
            <p:nvPr/>
          </p:nvSpPr>
          <p:spPr>
            <a:xfrm>
              <a:off x="539750" y="4797341"/>
              <a:ext cx="942942" cy="944607"/>
            </a:xfrm>
            <a:prstGeom prst="ellipse">
              <a:avLst/>
            </a:prstGeom>
            <a:solidFill>
              <a:srgbClr val="939598"/>
            </a:solidFill>
            <a:ln>
              <a:solidFill>
                <a:srgbClr val="93959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sz="1800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2659" y="1873579"/>
            <a:ext cx="7065576" cy="1470025"/>
          </a:xfrm>
          <a:ln w="6350"/>
        </p:spPr>
        <p:txBody>
          <a:bodyPr anchor="b">
            <a:normAutofit/>
          </a:bodyPr>
          <a:lstStyle>
            <a:lvl1pPr>
              <a:defRPr sz="3600" b="0"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3207" y="3463211"/>
            <a:ext cx="7055028" cy="1752600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rgbClr val="000000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14" name="Slide Number Placeholder 36"/>
          <p:cNvSpPr>
            <a:spLocks noGrp="1"/>
          </p:cNvSpPr>
          <p:nvPr>
            <p:ph type="sldNum" sz="quarter" idx="10"/>
          </p:nvPr>
        </p:nvSpPr>
        <p:spPr>
          <a:xfrm>
            <a:off x="10703985" y="6111875"/>
            <a:ext cx="527049" cy="412750"/>
          </a:xfrm>
        </p:spPr>
        <p:txBody>
          <a:bodyPr/>
          <a:lstStyle>
            <a:lvl1pPr>
              <a:defRPr/>
            </a:lvl1pPr>
          </a:lstStyle>
          <a:p>
            <a:fld id="{D7781C27-0046-481E-A78F-F949923B13A2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5" name="Footer Placeholder 37"/>
          <p:cNvSpPr>
            <a:spLocks noGrp="1"/>
          </p:cNvSpPr>
          <p:nvPr>
            <p:ph type="ftr" sz="quarter" idx="11"/>
          </p:nvPr>
        </p:nvSpPr>
        <p:spPr>
          <a:xfrm>
            <a:off x="552451" y="6323014"/>
            <a:ext cx="3911600" cy="365125"/>
          </a:xfrm>
        </p:spPr>
        <p:txBody>
          <a:bodyPr/>
          <a:lstStyle>
            <a:lvl1pPr>
              <a:defRPr smtClean="0"/>
            </a:lvl1pPr>
          </a:lstStyle>
          <a:p>
            <a:endParaRPr lang="en-GB"/>
          </a:p>
        </p:txBody>
      </p:sp>
      <p:pic>
        <p:nvPicPr>
          <p:cNvPr id="16" name="Picture 15" descr="_JWB2670_sized_CMYK copy.tif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72643" y="896962"/>
            <a:ext cx="6576000" cy="4944394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" name="Picture 4" descr="logo for powerpoint reduced size 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100" y="549275"/>
            <a:ext cx="2893568" cy="475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0505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Title Slide_UWL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>
            <a:spLocks noChangeAspect="1"/>
          </p:cNvSpPr>
          <p:nvPr/>
        </p:nvSpPr>
        <p:spPr>
          <a:xfrm>
            <a:off x="10682817" y="6092826"/>
            <a:ext cx="624416" cy="468313"/>
          </a:xfrm>
          <a:prstGeom prst="ellipse">
            <a:avLst/>
          </a:prstGeom>
          <a:solidFill>
            <a:schemeClr val="bg1"/>
          </a:solidFill>
          <a:ln w="28575">
            <a:solidFill>
              <a:srgbClr val="7476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sz="1400">
              <a:latin typeface="Verdana" pitchFamily="34" charset="0"/>
            </a:endParaRPr>
          </a:p>
        </p:txBody>
      </p:sp>
      <p:grpSp>
        <p:nvGrpSpPr>
          <p:cNvPr id="6" name="Group 14"/>
          <p:cNvGrpSpPr>
            <a:grpSpLocks/>
          </p:cNvGrpSpPr>
          <p:nvPr/>
        </p:nvGrpSpPr>
        <p:grpSpPr bwMode="auto">
          <a:xfrm>
            <a:off x="719667" y="3373438"/>
            <a:ext cx="8544984" cy="3135312"/>
            <a:chOff x="539750" y="3444726"/>
            <a:chExt cx="6408515" cy="3135462"/>
          </a:xfrm>
        </p:grpSpPr>
        <p:cxnSp>
          <p:nvCxnSpPr>
            <p:cNvPr id="7" name="Straight Connector 6"/>
            <p:cNvCxnSpPr/>
            <p:nvPr/>
          </p:nvCxnSpPr>
          <p:spPr>
            <a:xfrm flipV="1">
              <a:off x="971535" y="3444726"/>
              <a:ext cx="5711626" cy="4762"/>
            </a:xfrm>
            <a:prstGeom prst="line">
              <a:avLst/>
            </a:prstGeom>
            <a:ln w="19050">
              <a:solidFill>
                <a:srgbClr val="747678"/>
              </a:solidFill>
              <a:prstDash val="sysDash"/>
              <a:beve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 rot="10800000" flipV="1">
              <a:off x="4643295" y="4508402"/>
              <a:ext cx="2304970" cy="1008110"/>
            </a:xfrm>
            <a:prstGeom prst="line">
              <a:avLst/>
            </a:prstGeom>
            <a:ln w="19050" cap="rnd">
              <a:solidFill>
                <a:srgbClr val="B34215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Oval 8"/>
            <p:cNvSpPr>
              <a:spLocks/>
            </p:cNvSpPr>
            <p:nvPr/>
          </p:nvSpPr>
          <p:spPr>
            <a:xfrm>
              <a:off x="3059025" y="4959273"/>
              <a:ext cx="1620781" cy="162091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ED1C2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sz="1800"/>
            </a:p>
          </p:txBody>
        </p:sp>
        <p:sp>
          <p:nvSpPr>
            <p:cNvPr id="10" name="Oval 9"/>
            <p:cNvSpPr>
              <a:spLocks/>
            </p:cNvSpPr>
            <p:nvPr/>
          </p:nvSpPr>
          <p:spPr>
            <a:xfrm flipH="1">
              <a:off x="3151097" y="4908471"/>
              <a:ext cx="358763" cy="360379"/>
            </a:xfrm>
            <a:prstGeom prst="ellipse">
              <a:avLst/>
            </a:prstGeom>
            <a:solidFill>
              <a:srgbClr val="CC7B16"/>
            </a:solidFill>
            <a:ln>
              <a:solidFill>
                <a:srgbClr val="CC7B1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sz="1800"/>
            </a:p>
          </p:txBody>
        </p:sp>
        <p:cxnSp>
          <p:nvCxnSpPr>
            <p:cNvPr id="11" name="Straight Connector 10"/>
            <p:cNvCxnSpPr/>
            <p:nvPr/>
          </p:nvCxnSpPr>
          <p:spPr>
            <a:xfrm rot="10800000">
              <a:off x="1331885" y="5373630"/>
              <a:ext cx="1727140" cy="287352"/>
            </a:xfrm>
            <a:prstGeom prst="line">
              <a:avLst/>
            </a:prstGeom>
            <a:ln w="19050" cap="rnd">
              <a:solidFill>
                <a:srgbClr val="CC7B16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Oval 11"/>
            <p:cNvSpPr>
              <a:spLocks noChangeAspect="1"/>
            </p:cNvSpPr>
            <p:nvPr/>
          </p:nvSpPr>
          <p:spPr>
            <a:xfrm>
              <a:off x="539750" y="4797341"/>
              <a:ext cx="942942" cy="944607"/>
            </a:xfrm>
            <a:prstGeom prst="ellipse">
              <a:avLst/>
            </a:prstGeom>
            <a:solidFill>
              <a:srgbClr val="939598"/>
            </a:solidFill>
            <a:ln>
              <a:solidFill>
                <a:srgbClr val="93959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sz="1800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2659" y="1873579"/>
            <a:ext cx="7065576" cy="1470025"/>
          </a:xfrm>
          <a:ln w="6350"/>
        </p:spPr>
        <p:txBody>
          <a:bodyPr anchor="b">
            <a:normAutofit/>
          </a:bodyPr>
          <a:lstStyle>
            <a:lvl1pPr>
              <a:defRPr sz="3600" b="0"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3207" y="3463211"/>
            <a:ext cx="7055028" cy="1752600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rgbClr val="000000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14" name="Slide Number Placeholder 36"/>
          <p:cNvSpPr>
            <a:spLocks noGrp="1"/>
          </p:cNvSpPr>
          <p:nvPr>
            <p:ph type="sldNum" sz="quarter" idx="10"/>
          </p:nvPr>
        </p:nvSpPr>
        <p:spPr>
          <a:xfrm>
            <a:off x="10703985" y="6111875"/>
            <a:ext cx="527049" cy="412750"/>
          </a:xfrm>
        </p:spPr>
        <p:txBody>
          <a:bodyPr/>
          <a:lstStyle>
            <a:lvl1pPr>
              <a:defRPr/>
            </a:lvl1pPr>
          </a:lstStyle>
          <a:p>
            <a:fld id="{D7781C27-0046-481E-A78F-F949923B13A2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5" name="Footer Placeholder 37"/>
          <p:cNvSpPr>
            <a:spLocks noGrp="1"/>
          </p:cNvSpPr>
          <p:nvPr>
            <p:ph type="ftr" sz="quarter" idx="11"/>
          </p:nvPr>
        </p:nvSpPr>
        <p:spPr>
          <a:xfrm>
            <a:off x="552451" y="6323014"/>
            <a:ext cx="3911600" cy="365125"/>
          </a:xfrm>
        </p:spPr>
        <p:txBody>
          <a:bodyPr/>
          <a:lstStyle>
            <a:lvl1pPr>
              <a:defRPr smtClean="0"/>
            </a:lvl1pPr>
          </a:lstStyle>
          <a:p>
            <a:endParaRPr lang="en-GB"/>
          </a:p>
        </p:txBody>
      </p:sp>
      <p:pic>
        <p:nvPicPr>
          <p:cNvPr id="16" name="Picture 15" descr="_JWB2509_cmyk_300_resized.tif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13206" y="908720"/>
            <a:ext cx="6557588" cy="4932000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3" name="Picture 12" descr="logo for powerpoint reduced size 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100" y="549275"/>
            <a:ext cx="2893568" cy="475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5714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_Title Slide_UWL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_JWB0729_cmyk_300.tif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20071" y="907260"/>
            <a:ext cx="6553617" cy="4932000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4" name="Oval 3"/>
          <p:cNvSpPr>
            <a:spLocks noChangeAspect="1"/>
          </p:cNvSpPr>
          <p:nvPr/>
        </p:nvSpPr>
        <p:spPr>
          <a:xfrm>
            <a:off x="10682817" y="6092826"/>
            <a:ext cx="624416" cy="468313"/>
          </a:xfrm>
          <a:prstGeom prst="ellipse">
            <a:avLst/>
          </a:prstGeom>
          <a:solidFill>
            <a:schemeClr val="bg1"/>
          </a:solidFill>
          <a:ln w="28575">
            <a:solidFill>
              <a:srgbClr val="7476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sz="1400">
              <a:latin typeface="Verdana" pitchFamily="34" charset="0"/>
            </a:endParaRPr>
          </a:p>
        </p:txBody>
      </p:sp>
      <p:grpSp>
        <p:nvGrpSpPr>
          <p:cNvPr id="6" name="Group 14"/>
          <p:cNvGrpSpPr>
            <a:grpSpLocks/>
          </p:cNvGrpSpPr>
          <p:nvPr/>
        </p:nvGrpSpPr>
        <p:grpSpPr bwMode="auto">
          <a:xfrm>
            <a:off x="719667" y="3373438"/>
            <a:ext cx="8544984" cy="3135312"/>
            <a:chOff x="539750" y="3444726"/>
            <a:chExt cx="6408515" cy="3135462"/>
          </a:xfrm>
        </p:grpSpPr>
        <p:cxnSp>
          <p:nvCxnSpPr>
            <p:cNvPr id="7" name="Straight Connector 6"/>
            <p:cNvCxnSpPr/>
            <p:nvPr/>
          </p:nvCxnSpPr>
          <p:spPr>
            <a:xfrm flipV="1">
              <a:off x="971535" y="3444726"/>
              <a:ext cx="5711626" cy="4762"/>
            </a:xfrm>
            <a:prstGeom prst="line">
              <a:avLst/>
            </a:prstGeom>
            <a:ln w="19050">
              <a:solidFill>
                <a:srgbClr val="747678"/>
              </a:solidFill>
              <a:prstDash val="sysDash"/>
              <a:beve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 rot="10800000" flipV="1">
              <a:off x="4643295" y="4508402"/>
              <a:ext cx="2304970" cy="1008110"/>
            </a:xfrm>
            <a:prstGeom prst="line">
              <a:avLst/>
            </a:prstGeom>
            <a:ln w="19050" cap="rnd">
              <a:solidFill>
                <a:srgbClr val="B34215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Oval 8"/>
            <p:cNvSpPr>
              <a:spLocks/>
            </p:cNvSpPr>
            <p:nvPr/>
          </p:nvSpPr>
          <p:spPr>
            <a:xfrm>
              <a:off x="3059025" y="4959273"/>
              <a:ext cx="1620781" cy="162091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ED1C2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sz="1800"/>
            </a:p>
          </p:txBody>
        </p:sp>
        <p:sp>
          <p:nvSpPr>
            <p:cNvPr id="10" name="Oval 9"/>
            <p:cNvSpPr>
              <a:spLocks/>
            </p:cNvSpPr>
            <p:nvPr/>
          </p:nvSpPr>
          <p:spPr>
            <a:xfrm flipH="1">
              <a:off x="3151097" y="4908471"/>
              <a:ext cx="358763" cy="360379"/>
            </a:xfrm>
            <a:prstGeom prst="ellipse">
              <a:avLst/>
            </a:prstGeom>
            <a:solidFill>
              <a:srgbClr val="CC7B16"/>
            </a:solidFill>
            <a:ln>
              <a:solidFill>
                <a:srgbClr val="CC7B1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sz="1800"/>
            </a:p>
          </p:txBody>
        </p:sp>
        <p:cxnSp>
          <p:nvCxnSpPr>
            <p:cNvPr id="11" name="Straight Connector 10"/>
            <p:cNvCxnSpPr/>
            <p:nvPr/>
          </p:nvCxnSpPr>
          <p:spPr>
            <a:xfrm rot="10800000">
              <a:off x="1331885" y="5373630"/>
              <a:ext cx="1727140" cy="287352"/>
            </a:xfrm>
            <a:prstGeom prst="line">
              <a:avLst/>
            </a:prstGeom>
            <a:ln w="19050" cap="rnd">
              <a:solidFill>
                <a:srgbClr val="CC7B16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Oval 11"/>
            <p:cNvSpPr>
              <a:spLocks noChangeAspect="1"/>
            </p:cNvSpPr>
            <p:nvPr/>
          </p:nvSpPr>
          <p:spPr>
            <a:xfrm>
              <a:off x="539750" y="4797341"/>
              <a:ext cx="942942" cy="944607"/>
            </a:xfrm>
            <a:prstGeom prst="ellipse">
              <a:avLst/>
            </a:prstGeom>
            <a:solidFill>
              <a:srgbClr val="939598"/>
            </a:solidFill>
            <a:ln>
              <a:solidFill>
                <a:srgbClr val="93959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sz="1800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2659" y="1873579"/>
            <a:ext cx="7065576" cy="1470025"/>
          </a:xfrm>
          <a:ln w="6350"/>
        </p:spPr>
        <p:txBody>
          <a:bodyPr anchor="b">
            <a:normAutofit/>
          </a:bodyPr>
          <a:lstStyle>
            <a:lvl1pPr>
              <a:defRPr sz="3600" b="0"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3207" y="3463211"/>
            <a:ext cx="7055028" cy="1752600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rgbClr val="000000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14" name="Slide Number Placeholder 36"/>
          <p:cNvSpPr>
            <a:spLocks noGrp="1"/>
          </p:cNvSpPr>
          <p:nvPr>
            <p:ph type="sldNum" sz="quarter" idx="10"/>
          </p:nvPr>
        </p:nvSpPr>
        <p:spPr>
          <a:xfrm>
            <a:off x="10703985" y="6111875"/>
            <a:ext cx="527049" cy="412750"/>
          </a:xfrm>
        </p:spPr>
        <p:txBody>
          <a:bodyPr/>
          <a:lstStyle>
            <a:lvl1pPr>
              <a:defRPr/>
            </a:lvl1pPr>
          </a:lstStyle>
          <a:p>
            <a:fld id="{D7781C27-0046-481E-A78F-F949923B13A2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5" name="Footer Placeholder 37"/>
          <p:cNvSpPr>
            <a:spLocks noGrp="1"/>
          </p:cNvSpPr>
          <p:nvPr>
            <p:ph type="ftr" sz="quarter" idx="11"/>
          </p:nvPr>
        </p:nvSpPr>
        <p:spPr>
          <a:xfrm>
            <a:off x="552451" y="6323014"/>
            <a:ext cx="3911600" cy="365125"/>
          </a:xfrm>
        </p:spPr>
        <p:txBody>
          <a:bodyPr/>
          <a:lstStyle>
            <a:lvl1pPr>
              <a:defRPr smtClean="0"/>
            </a:lvl1pPr>
          </a:lstStyle>
          <a:p>
            <a:endParaRPr lang="en-GB"/>
          </a:p>
        </p:txBody>
      </p:sp>
      <p:pic>
        <p:nvPicPr>
          <p:cNvPr id="5" name="Picture 4" descr="logo for powerpoint reduced size 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100" y="549275"/>
            <a:ext cx="2893568" cy="475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91832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Title Slide_UWL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>
            <a:spLocks noChangeAspect="1"/>
          </p:cNvSpPr>
          <p:nvPr/>
        </p:nvSpPr>
        <p:spPr>
          <a:xfrm>
            <a:off x="10682817" y="6092826"/>
            <a:ext cx="624416" cy="468313"/>
          </a:xfrm>
          <a:prstGeom prst="ellipse">
            <a:avLst/>
          </a:prstGeom>
          <a:solidFill>
            <a:schemeClr val="bg1"/>
          </a:solidFill>
          <a:ln w="28575">
            <a:solidFill>
              <a:srgbClr val="7476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sz="1400">
              <a:latin typeface="Verdana" pitchFamily="34" charset="0"/>
            </a:endParaRPr>
          </a:p>
        </p:txBody>
      </p:sp>
      <p:grpSp>
        <p:nvGrpSpPr>
          <p:cNvPr id="6" name="Group 14"/>
          <p:cNvGrpSpPr>
            <a:grpSpLocks/>
          </p:cNvGrpSpPr>
          <p:nvPr/>
        </p:nvGrpSpPr>
        <p:grpSpPr bwMode="auto">
          <a:xfrm>
            <a:off x="719667" y="3373438"/>
            <a:ext cx="8544984" cy="3135312"/>
            <a:chOff x="539750" y="3444726"/>
            <a:chExt cx="6408515" cy="3135462"/>
          </a:xfrm>
        </p:grpSpPr>
        <p:cxnSp>
          <p:nvCxnSpPr>
            <p:cNvPr id="7" name="Straight Connector 6"/>
            <p:cNvCxnSpPr/>
            <p:nvPr/>
          </p:nvCxnSpPr>
          <p:spPr>
            <a:xfrm flipV="1">
              <a:off x="971535" y="3444726"/>
              <a:ext cx="5711626" cy="4762"/>
            </a:xfrm>
            <a:prstGeom prst="line">
              <a:avLst/>
            </a:prstGeom>
            <a:ln w="19050">
              <a:solidFill>
                <a:srgbClr val="747678"/>
              </a:solidFill>
              <a:prstDash val="sysDash"/>
              <a:beve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 rot="10800000" flipV="1">
              <a:off x="4643295" y="4508402"/>
              <a:ext cx="2304970" cy="1008110"/>
            </a:xfrm>
            <a:prstGeom prst="line">
              <a:avLst/>
            </a:prstGeom>
            <a:ln w="19050" cap="rnd">
              <a:solidFill>
                <a:srgbClr val="B34215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Oval 8"/>
            <p:cNvSpPr>
              <a:spLocks/>
            </p:cNvSpPr>
            <p:nvPr/>
          </p:nvSpPr>
          <p:spPr>
            <a:xfrm>
              <a:off x="3059025" y="4959273"/>
              <a:ext cx="1620781" cy="162091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ED1C2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sz="1800"/>
            </a:p>
          </p:txBody>
        </p:sp>
        <p:sp>
          <p:nvSpPr>
            <p:cNvPr id="10" name="Oval 9"/>
            <p:cNvSpPr>
              <a:spLocks/>
            </p:cNvSpPr>
            <p:nvPr/>
          </p:nvSpPr>
          <p:spPr>
            <a:xfrm flipH="1">
              <a:off x="3151097" y="4908471"/>
              <a:ext cx="358763" cy="360379"/>
            </a:xfrm>
            <a:prstGeom prst="ellipse">
              <a:avLst/>
            </a:prstGeom>
            <a:solidFill>
              <a:srgbClr val="CC7B16"/>
            </a:solidFill>
            <a:ln>
              <a:solidFill>
                <a:srgbClr val="CC7B1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sz="1800"/>
            </a:p>
          </p:txBody>
        </p:sp>
        <p:cxnSp>
          <p:nvCxnSpPr>
            <p:cNvPr id="11" name="Straight Connector 10"/>
            <p:cNvCxnSpPr/>
            <p:nvPr/>
          </p:nvCxnSpPr>
          <p:spPr>
            <a:xfrm rot="10800000">
              <a:off x="1331885" y="5373630"/>
              <a:ext cx="1727140" cy="287352"/>
            </a:xfrm>
            <a:prstGeom prst="line">
              <a:avLst/>
            </a:prstGeom>
            <a:ln w="19050" cap="rnd">
              <a:solidFill>
                <a:srgbClr val="CC7B16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Oval 11"/>
            <p:cNvSpPr>
              <a:spLocks noChangeAspect="1"/>
            </p:cNvSpPr>
            <p:nvPr/>
          </p:nvSpPr>
          <p:spPr>
            <a:xfrm>
              <a:off x="539750" y="4797341"/>
              <a:ext cx="942942" cy="944607"/>
            </a:xfrm>
            <a:prstGeom prst="ellipse">
              <a:avLst/>
            </a:prstGeom>
            <a:solidFill>
              <a:srgbClr val="939598"/>
            </a:solidFill>
            <a:ln>
              <a:solidFill>
                <a:srgbClr val="93959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sz="1800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2659" y="1873579"/>
            <a:ext cx="7065576" cy="1470025"/>
          </a:xfrm>
          <a:ln w="6350"/>
        </p:spPr>
        <p:txBody>
          <a:bodyPr anchor="b">
            <a:normAutofit/>
          </a:bodyPr>
          <a:lstStyle>
            <a:lvl1pPr>
              <a:defRPr sz="3600" b="0"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3207" y="3463211"/>
            <a:ext cx="7055028" cy="1752600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rgbClr val="000000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14" name="Slide Number Placeholder 36"/>
          <p:cNvSpPr>
            <a:spLocks noGrp="1"/>
          </p:cNvSpPr>
          <p:nvPr>
            <p:ph type="sldNum" sz="quarter" idx="10"/>
          </p:nvPr>
        </p:nvSpPr>
        <p:spPr>
          <a:xfrm>
            <a:off x="10703985" y="6111875"/>
            <a:ext cx="527049" cy="412750"/>
          </a:xfrm>
        </p:spPr>
        <p:txBody>
          <a:bodyPr/>
          <a:lstStyle>
            <a:lvl1pPr>
              <a:defRPr/>
            </a:lvl1pPr>
          </a:lstStyle>
          <a:p>
            <a:fld id="{D7781C27-0046-481E-A78F-F949923B13A2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5" name="Footer Placeholder 37"/>
          <p:cNvSpPr>
            <a:spLocks noGrp="1"/>
          </p:cNvSpPr>
          <p:nvPr>
            <p:ph type="ftr" sz="quarter" idx="11"/>
          </p:nvPr>
        </p:nvSpPr>
        <p:spPr>
          <a:xfrm>
            <a:off x="552451" y="6323014"/>
            <a:ext cx="3911600" cy="365125"/>
          </a:xfrm>
        </p:spPr>
        <p:txBody>
          <a:bodyPr/>
          <a:lstStyle>
            <a:lvl1pPr>
              <a:defRPr smtClean="0"/>
            </a:lvl1pPr>
          </a:lstStyle>
          <a:p>
            <a:endParaRPr lang="en-GB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8896490" y="912415"/>
            <a:ext cx="6591021" cy="4943266"/>
          </a:xfrm>
          <a:prstGeom prst="ellipse">
            <a:avLst/>
          </a:prstGeom>
          <a:ln w="28575" cmpd="sng">
            <a:solidFill>
              <a:srgbClr val="0039A6"/>
            </a:solidFill>
          </a:ln>
        </p:spPr>
      </p:pic>
      <p:pic>
        <p:nvPicPr>
          <p:cNvPr id="5" name="Picture 4" descr="logo for powerpoint reduced size 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100" y="549275"/>
            <a:ext cx="2893568" cy="475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34778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ection Header - no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>
            <a:spLocks noChangeAspect="1"/>
          </p:cNvSpPr>
          <p:nvPr/>
        </p:nvSpPr>
        <p:spPr>
          <a:xfrm>
            <a:off x="10682817" y="6092826"/>
            <a:ext cx="624416" cy="468313"/>
          </a:xfrm>
          <a:prstGeom prst="ellipse">
            <a:avLst/>
          </a:prstGeom>
          <a:solidFill>
            <a:schemeClr val="bg1"/>
          </a:solidFill>
          <a:ln w="28575">
            <a:solidFill>
              <a:srgbClr val="7476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sz="1400">
              <a:latin typeface="Verdana" pitchFamily="34" charset="0"/>
            </a:endParaRPr>
          </a:p>
        </p:txBody>
      </p:sp>
      <p:grpSp>
        <p:nvGrpSpPr>
          <p:cNvPr id="5" name="Group 19"/>
          <p:cNvGrpSpPr>
            <a:grpSpLocks/>
          </p:cNvGrpSpPr>
          <p:nvPr/>
        </p:nvGrpSpPr>
        <p:grpSpPr bwMode="auto">
          <a:xfrm>
            <a:off x="719667" y="765176"/>
            <a:ext cx="11472333" cy="5743575"/>
            <a:chOff x="539750" y="836712"/>
            <a:chExt cx="8604250" cy="5743476"/>
          </a:xfrm>
        </p:grpSpPr>
        <p:cxnSp>
          <p:nvCxnSpPr>
            <p:cNvPr id="6" name="Straight Connector 5"/>
            <p:cNvCxnSpPr/>
            <p:nvPr/>
          </p:nvCxnSpPr>
          <p:spPr>
            <a:xfrm flipV="1">
              <a:off x="971550" y="3444930"/>
              <a:ext cx="5711825" cy="4762"/>
            </a:xfrm>
            <a:prstGeom prst="line">
              <a:avLst/>
            </a:prstGeom>
            <a:ln w="19050">
              <a:solidFill>
                <a:srgbClr val="747678"/>
              </a:solidFill>
              <a:prstDash val="sysDash"/>
              <a:beve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7" name="Picture 22" descr="Brown circle.jpg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88224" y="836712"/>
              <a:ext cx="2555776" cy="52120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8" name="Straight Connector 7"/>
            <p:cNvCxnSpPr/>
            <p:nvPr/>
          </p:nvCxnSpPr>
          <p:spPr>
            <a:xfrm rot="10800000" flipV="1">
              <a:off x="4643438" y="4508537"/>
              <a:ext cx="2305050" cy="1008045"/>
            </a:xfrm>
            <a:prstGeom prst="line">
              <a:avLst/>
            </a:prstGeom>
            <a:ln w="19050" cap="rnd">
              <a:solidFill>
                <a:srgbClr val="B34215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Oval 8"/>
            <p:cNvSpPr>
              <a:spLocks/>
            </p:cNvSpPr>
            <p:nvPr/>
          </p:nvSpPr>
          <p:spPr>
            <a:xfrm>
              <a:off x="3059113" y="4959379"/>
              <a:ext cx="1620837" cy="1620809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ED1C2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sz="1800"/>
            </a:p>
          </p:txBody>
        </p:sp>
        <p:sp>
          <p:nvSpPr>
            <p:cNvPr id="10" name="Oval 9"/>
            <p:cNvSpPr>
              <a:spLocks/>
            </p:cNvSpPr>
            <p:nvPr/>
          </p:nvSpPr>
          <p:spPr>
            <a:xfrm flipH="1">
              <a:off x="3151188" y="4908580"/>
              <a:ext cx="358775" cy="360356"/>
            </a:xfrm>
            <a:prstGeom prst="ellipse">
              <a:avLst/>
            </a:prstGeom>
            <a:solidFill>
              <a:srgbClr val="CC7B16"/>
            </a:solidFill>
            <a:ln>
              <a:solidFill>
                <a:srgbClr val="CC7B1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sz="1800"/>
            </a:p>
          </p:txBody>
        </p:sp>
        <p:cxnSp>
          <p:nvCxnSpPr>
            <p:cNvPr id="11" name="Straight Connector 10"/>
            <p:cNvCxnSpPr/>
            <p:nvPr/>
          </p:nvCxnSpPr>
          <p:spPr>
            <a:xfrm rot="10800000">
              <a:off x="1331913" y="5373709"/>
              <a:ext cx="1727200" cy="287333"/>
            </a:xfrm>
            <a:prstGeom prst="line">
              <a:avLst/>
            </a:prstGeom>
            <a:ln w="19050" cap="rnd">
              <a:solidFill>
                <a:srgbClr val="CC7B16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Oval 11"/>
            <p:cNvSpPr>
              <a:spLocks noChangeAspect="1"/>
            </p:cNvSpPr>
            <p:nvPr/>
          </p:nvSpPr>
          <p:spPr>
            <a:xfrm>
              <a:off x="539750" y="4797457"/>
              <a:ext cx="942975" cy="944546"/>
            </a:xfrm>
            <a:prstGeom prst="ellipse">
              <a:avLst/>
            </a:prstGeom>
            <a:solidFill>
              <a:srgbClr val="939598"/>
            </a:solidFill>
            <a:ln>
              <a:solidFill>
                <a:srgbClr val="93959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sz="1800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2659" y="1873579"/>
            <a:ext cx="7065576" cy="1470025"/>
          </a:xfrm>
          <a:ln w="6350"/>
        </p:spPr>
        <p:txBody>
          <a:bodyPr anchor="b">
            <a:normAutofit/>
          </a:bodyPr>
          <a:lstStyle>
            <a:lvl1pPr>
              <a:defRPr sz="3600" b="0"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3208" y="3463211"/>
            <a:ext cx="7055027" cy="1752600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rgbClr val="000000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14" name="Footer Placeholder 31"/>
          <p:cNvSpPr>
            <a:spLocks noGrp="1"/>
          </p:cNvSpPr>
          <p:nvPr>
            <p:ph type="ftr" sz="quarter" idx="10"/>
          </p:nvPr>
        </p:nvSpPr>
        <p:spPr>
          <a:xfrm>
            <a:off x="552451" y="6323014"/>
            <a:ext cx="3911600" cy="365125"/>
          </a:xfrm>
        </p:spPr>
        <p:txBody>
          <a:bodyPr/>
          <a:lstStyle>
            <a:lvl1pPr>
              <a:defRPr smtClean="0"/>
            </a:lvl1pPr>
          </a:lstStyle>
          <a:p>
            <a:endParaRPr lang="en-GB"/>
          </a:p>
        </p:txBody>
      </p:sp>
      <p:sp>
        <p:nvSpPr>
          <p:cNvPr id="15" name="Slide Number Placeholder 36"/>
          <p:cNvSpPr>
            <a:spLocks noGrp="1"/>
          </p:cNvSpPr>
          <p:nvPr>
            <p:ph type="sldNum" sz="quarter" idx="11"/>
          </p:nvPr>
        </p:nvSpPr>
        <p:spPr>
          <a:xfrm>
            <a:off x="10703985" y="6111875"/>
            <a:ext cx="527049" cy="412750"/>
          </a:xfrm>
        </p:spPr>
        <p:txBody>
          <a:bodyPr/>
          <a:lstStyle>
            <a:lvl1pPr>
              <a:defRPr/>
            </a:lvl1pPr>
          </a:lstStyle>
          <a:p>
            <a:fld id="{D7781C27-0046-481E-A78F-F949923B13A2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71209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Slide_UWL no cog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95936" y="2300355"/>
            <a:ext cx="7301160" cy="1470025"/>
          </a:xfrm>
        </p:spPr>
        <p:txBody>
          <a:bodyPr anchor="b"/>
          <a:lstStyle>
            <a:lvl1pPr>
              <a:defRPr sz="3600" b="0"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3"/>
          </p:nvPr>
        </p:nvSpPr>
        <p:spPr>
          <a:xfrm>
            <a:off x="1200150" y="3932088"/>
            <a:ext cx="7296116" cy="1081088"/>
          </a:xfrm>
        </p:spPr>
        <p:txBody>
          <a:bodyPr/>
          <a:lstStyle>
            <a:lvl1pPr marL="0" indent="0">
              <a:buNone/>
              <a:defRPr>
                <a:solidFill>
                  <a:srgbClr val="000000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17"/>
          <p:cNvSpPr>
            <a:spLocks noGrp="1"/>
          </p:cNvSpPr>
          <p:nvPr>
            <p:ph type="sldNum" sz="quarter" idx="14"/>
          </p:nvPr>
        </p:nvSpPr>
        <p:spPr>
          <a:xfrm>
            <a:off x="10703985" y="6111875"/>
            <a:ext cx="527049" cy="412750"/>
          </a:xfrm>
        </p:spPr>
        <p:txBody>
          <a:bodyPr/>
          <a:lstStyle>
            <a:lvl1pPr>
              <a:defRPr/>
            </a:lvl1pPr>
          </a:lstStyle>
          <a:p>
            <a:fld id="{D7781C27-0046-481E-A78F-F949923B13A2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6" name="Footer Placeholder 19"/>
          <p:cNvSpPr>
            <a:spLocks noGrp="1"/>
          </p:cNvSpPr>
          <p:nvPr>
            <p:ph type="ftr" sz="quarter" idx="15"/>
          </p:nvPr>
        </p:nvSpPr>
        <p:spPr>
          <a:xfrm>
            <a:off x="552451" y="6323014"/>
            <a:ext cx="4199467" cy="365125"/>
          </a:xfrm>
        </p:spPr>
        <p:txBody>
          <a:bodyPr/>
          <a:lstStyle>
            <a:lvl1pPr>
              <a:defRPr smtClean="0"/>
            </a:lvl1pPr>
          </a:lstStyle>
          <a:p>
            <a:endParaRPr lang="en-GB"/>
          </a:p>
        </p:txBody>
      </p:sp>
      <p:pic>
        <p:nvPicPr>
          <p:cNvPr id="3" name="Picture 2" descr="logo for powerpoint reduced size 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100" y="549275"/>
            <a:ext cx="2893568" cy="475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3845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1195936" y="2300355"/>
            <a:ext cx="7301160" cy="1470025"/>
          </a:xfrm>
        </p:spPr>
        <p:txBody>
          <a:bodyPr anchor="b"/>
          <a:lstStyle>
            <a:lvl1pPr>
              <a:defRPr sz="3600" b="0"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8" name="Text Placeholder 18"/>
          <p:cNvSpPr>
            <a:spLocks noGrp="1"/>
          </p:cNvSpPr>
          <p:nvPr>
            <p:ph type="body" sz="quarter" idx="13"/>
          </p:nvPr>
        </p:nvSpPr>
        <p:spPr>
          <a:xfrm>
            <a:off x="1200150" y="3932088"/>
            <a:ext cx="7296116" cy="1081088"/>
          </a:xfrm>
        </p:spPr>
        <p:txBody>
          <a:bodyPr/>
          <a:lstStyle>
            <a:lvl1pPr marL="0" indent="0">
              <a:buNone/>
              <a:defRPr>
                <a:solidFill>
                  <a:srgbClr val="000000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6"/>
          <p:cNvSpPr>
            <a:spLocks noGrp="1"/>
          </p:cNvSpPr>
          <p:nvPr>
            <p:ph type="sldNum" sz="quarter" idx="14"/>
          </p:nvPr>
        </p:nvSpPr>
        <p:spPr>
          <a:xfrm>
            <a:off x="10703985" y="6111875"/>
            <a:ext cx="527049" cy="412750"/>
          </a:xfrm>
        </p:spPr>
        <p:txBody>
          <a:bodyPr/>
          <a:lstStyle>
            <a:lvl1pPr>
              <a:defRPr/>
            </a:lvl1pPr>
          </a:lstStyle>
          <a:p>
            <a:fld id="{D7781C27-0046-481E-A78F-F949923B13A2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58485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/>
          <p:cNvCxnSpPr/>
          <p:nvPr/>
        </p:nvCxnSpPr>
        <p:spPr>
          <a:xfrm>
            <a:off x="624418" y="6326188"/>
            <a:ext cx="11567583" cy="0"/>
          </a:xfrm>
          <a:prstGeom prst="line">
            <a:avLst/>
          </a:prstGeom>
          <a:ln w="19050">
            <a:solidFill>
              <a:srgbClr val="747678"/>
            </a:solidFill>
            <a:prstDash val="sysDash"/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val 10"/>
          <p:cNvSpPr>
            <a:spLocks noChangeAspect="1"/>
          </p:cNvSpPr>
          <p:nvPr/>
        </p:nvSpPr>
        <p:spPr>
          <a:xfrm>
            <a:off x="10682817" y="6092826"/>
            <a:ext cx="624416" cy="468313"/>
          </a:xfrm>
          <a:prstGeom prst="ellipse">
            <a:avLst/>
          </a:prstGeom>
          <a:solidFill>
            <a:schemeClr val="bg1"/>
          </a:solidFill>
          <a:ln w="28575">
            <a:solidFill>
              <a:srgbClr val="6D6E7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sz="1400">
              <a:solidFill>
                <a:srgbClr val="747678"/>
              </a:solidFill>
              <a:latin typeface="Verdana" pitchFamily="34" charset="0"/>
            </a:endParaRPr>
          </a:p>
        </p:txBody>
      </p:sp>
      <p:sp>
        <p:nvSpPr>
          <p:cNvPr id="1028" name="Title Placeholder 1"/>
          <p:cNvSpPr>
            <a:spLocks noGrp="1"/>
          </p:cNvSpPr>
          <p:nvPr>
            <p:ph type="title"/>
          </p:nvPr>
        </p:nvSpPr>
        <p:spPr bwMode="auto">
          <a:xfrm>
            <a:off x="550334" y="558801"/>
            <a:ext cx="9287933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102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550333" y="1431925"/>
            <a:ext cx="10922000" cy="444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387" name="Rectangle 38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6350">
            <a:solidFill>
              <a:srgbClr val="7476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sz="1800"/>
          </a:p>
        </p:txBody>
      </p:sp>
      <p:cxnSp>
        <p:nvCxnSpPr>
          <p:cNvPr id="16" name="Straight Connector 15"/>
          <p:cNvCxnSpPr/>
          <p:nvPr/>
        </p:nvCxnSpPr>
        <p:spPr>
          <a:xfrm>
            <a:off x="624418" y="6326188"/>
            <a:ext cx="11567583" cy="0"/>
          </a:xfrm>
          <a:prstGeom prst="line">
            <a:avLst/>
          </a:prstGeom>
          <a:ln w="19050">
            <a:solidFill>
              <a:srgbClr val="6D6E71"/>
            </a:solidFill>
            <a:prstDash val="sysDash"/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Oval 17"/>
          <p:cNvSpPr>
            <a:spLocks noChangeAspect="1"/>
          </p:cNvSpPr>
          <p:nvPr/>
        </p:nvSpPr>
        <p:spPr>
          <a:xfrm>
            <a:off x="10682817" y="6092826"/>
            <a:ext cx="624416" cy="468313"/>
          </a:xfrm>
          <a:prstGeom prst="ellipse">
            <a:avLst/>
          </a:prstGeom>
          <a:solidFill>
            <a:schemeClr val="bg1"/>
          </a:solidFill>
          <a:ln w="28575">
            <a:solidFill>
              <a:srgbClr val="7476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sz="1400" dirty="0">
              <a:solidFill>
                <a:srgbClr val="747678"/>
              </a:solidFill>
              <a:latin typeface="Arial"/>
              <a:cs typeface="Arial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6350">
            <a:solidFill>
              <a:srgbClr val="7476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sz="180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50334" y="6332539"/>
            <a:ext cx="39137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smtClean="0"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61134" y="6146801"/>
            <a:ext cx="4953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781C27-0046-481E-A78F-F949923B13A2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624080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3600" kern="1200">
          <a:solidFill>
            <a:srgbClr val="0039A6"/>
          </a:solidFill>
          <a:latin typeface="Arial"/>
          <a:ea typeface="ＭＳ Ｐゴシック" charset="0"/>
          <a:cs typeface="Arial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0039A6"/>
          </a:solidFill>
          <a:latin typeface="Arial" charset="0"/>
          <a:ea typeface="ＭＳ Ｐゴシック" charset="0"/>
          <a:cs typeface="ＭＳ Ｐゴシック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0039A6"/>
          </a:solidFill>
          <a:latin typeface="Arial" charset="0"/>
          <a:ea typeface="ＭＳ Ｐゴシック" charset="0"/>
          <a:cs typeface="ＭＳ Ｐゴシック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0039A6"/>
          </a:solidFill>
          <a:latin typeface="Arial" charset="0"/>
          <a:ea typeface="ＭＳ Ｐゴシック" charset="0"/>
          <a:cs typeface="ＭＳ Ｐゴシック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0039A6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0039A6"/>
          </a:solidFill>
          <a:latin typeface="Trebuchet MS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0039A6"/>
          </a:solidFill>
          <a:latin typeface="Trebuchet MS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0039A6"/>
          </a:solidFill>
          <a:latin typeface="Trebuchet MS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0039A6"/>
          </a:solidFill>
          <a:latin typeface="Trebuchet MS" pitchFamily="34" charset="0"/>
        </a:defRPr>
      </a:lvl9pPr>
    </p:titleStyle>
    <p:bodyStyle>
      <a:lvl1pPr marL="187325" indent="-187325" algn="l" rtl="0" eaLnBrk="1" fontAlgn="base" hangingPunct="1">
        <a:spcBef>
          <a:spcPts val="600"/>
        </a:spcBef>
        <a:spcAft>
          <a:spcPts val="600"/>
        </a:spcAft>
        <a:buSzPct val="110000"/>
        <a:buFont typeface="Arial" charset="0"/>
        <a:buChar char="•"/>
        <a:defRPr sz="2600" kern="1200">
          <a:solidFill>
            <a:srgbClr val="000000"/>
          </a:solidFill>
          <a:latin typeface="Arial"/>
          <a:ea typeface="ＭＳ Ｐゴシック" charset="0"/>
          <a:cs typeface="Arial"/>
        </a:defRPr>
      </a:lvl1pPr>
      <a:lvl2pPr marL="627063" indent="-355600" algn="l" rtl="0" eaLnBrk="1" fontAlgn="base" hangingPunct="1">
        <a:spcBef>
          <a:spcPts val="600"/>
        </a:spcBef>
        <a:spcAft>
          <a:spcPts val="600"/>
        </a:spcAft>
        <a:buSzPct val="100000"/>
        <a:buFont typeface="Lucida Grande" charset="0"/>
        <a:buChar char="­"/>
        <a:defRPr sz="2400" kern="1200">
          <a:solidFill>
            <a:srgbClr val="000000"/>
          </a:solidFill>
          <a:latin typeface="Arial"/>
          <a:ea typeface="ＭＳ Ｐゴシック" charset="0"/>
          <a:cs typeface="Arial"/>
        </a:defRPr>
      </a:lvl2pPr>
      <a:lvl3pPr marL="1084263" indent="-373063" algn="l" rtl="0" eaLnBrk="1" fontAlgn="base" hangingPunct="1">
        <a:spcBef>
          <a:spcPts val="600"/>
        </a:spcBef>
        <a:spcAft>
          <a:spcPts val="600"/>
        </a:spcAft>
        <a:buSzPct val="100000"/>
        <a:buFont typeface="Lucida Grande" charset="0"/>
        <a:buChar char="­"/>
        <a:defRPr sz="2000" kern="1200">
          <a:solidFill>
            <a:srgbClr val="000000"/>
          </a:solidFill>
          <a:latin typeface="Arial"/>
          <a:ea typeface="ＭＳ Ｐゴシック" charset="0"/>
          <a:cs typeface="Arial"/>
        </a:defRPr>
      </a:lvl3pPr>
      <a:lvl4pPr marL="1338263" indent="-254000" algn="l" rtl="0" eaLnBrk="1" fontAlgn="base" hangingPunct="1">
        <a:spcBef>
          <a:spcPts val="600"/>
        </a:spcBef>
        <a:spcAft>
          <a:spcPts val="600"/>
        </a:spcAft>
        <a:buSzPct val="100000"/>
        <a:buFont typeface="Lucida Grande" charset="0"/>
        <a:buChar char="­"/>
        <a:defRPr sz="2000" kern="1200">
          <a:solidFill>
            <a:srgbClr val="000000"/>
          </a:solidFill>
          <a:latin typeface="Arial"/>
          <a:ea typeface="ＭＳ Ｐゴシック" charset="0"/>
          <a:cs typeface="Arial"/>
        </a:defRPr>
      </a:lvl4pPr>
      <a:lvl5pPr marL="1608138" indent="-269875" algn="l" rtl="0" eaLnBrk="1" fontAlgn="base" hangingPunct="1">
        <a:spcBef>
          <a:spcPts val="600"/>
        </a:spcBef>
        <a:spcAft>
          <a:spcPts val="600"/>
        </a:spcAft>
        <a:buSzPct val="100000"/>
        <a:buFont typeface="Lucida Grande" charset="0"/>
        <a:buChar char="­"/>
        <a:defRPr sz="2000" kern="1200">
          <a:solidFill>
            <a:srgbClr val="000000"/>
          </a:solidFill>
          <a:latin typeface="Arial"/>
          <a:ea typeface="ＭＳ Ｐゴシック" charset="0"/>
          <a:cs typeface="Arial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childrenssociety.org.uk/sites/default/files/the_good_childhood_report_2019.pdf" TargetMode="External"/><Relationship Id="rId3" Type="http://schemas.openxmlformats.org/officeDocument/2006/relationships/hyperlink" Target="https://dera.ioe.ac.uk/25515/1/Counselling_in_schools.pdf" TargetMode="External"/><Relationship Id="rId7" Type="http://schemas.openxmlformats.org/officeDocument/2006/relationships/hyperlink" Target="https://www.educationsupport.org.uk/resources/research-reports/teacher-wellbeing-index-2019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Relationship Id="rId6" Type="http://schemas.openxmlformats.org/officeDocument/2006/relationships/hyperlink" Target="https://assets.publishing.service.gov.uk/government/uploads/system/uploads/attachment_data/file/414024/Childrens_Mental_Health.pdf" TargetMode="External"/><Relationship Id="rId5" Type="http://schemas.openxmlformats.org/officeDocument/2006/relationships/hyperlink" Target="https://assets.publishing.service.gov.uk/government/uploads/system/uploads/attachment_data/file/664855/Transforming_children_and_young_people_s_mental_health_provision.pdf" TargetMode="External"/><Relationship Id="rId4" Type="http://schemas.openxmlformats.org/officeDocument/2006/relationships/hyperlink" Target="https://www.gov.uk/government/publications/mental-health-and-behaviour-in-schools--2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5" Type="http://schemas.openxmlformats.org/officeDocument/2006/relationships/hyperlink" Target="https://www.youtube.com/watch?v=ohzrCt3RjFI" TargetMode="External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8.emf"/><Relationship Id="rId4" Type="http://schemas.openxmlformats.org/officeDocument/2006/relationships/image" Target="../media/image27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CB40D8E-BCCA-4A52-A4FB-C3CBA06019AE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715500" y="4729669"/>
            <a:ext cx="2476500" cy="1847850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40757" y="1558381"/>
            <a:ext cx="8594144" cy="1470025"/>
          </a:xfrm>
        </p:spPr>
        <p:txBody>
          <a:bodyPr>
            <a:noAutofit/>
          </a:bodyPr>
          <a:lstStyle/>
          <a:p>
            <a:r>
              <a:rPr lang="en-GB" sz="3200" dirty="0"/>
              <a:t>Dealing Children a Helping Hand with ‘Book of Beasties’: The Mental Wellness Card Game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03E1C40-7B36-4088-B6DB-B38560C27C58}"/>
              </a:ext>
            </a:extLst>
          </p:cNvPr>
          <p:cNvSpPr txBox="1"/>
          <p:nvPr/>
        </p:nvSpPr>
        <p:spPr>
          <a:xfrm>
            <a:off x="632296" y="3597184"/>
            <a:ext cx="6744112" cy="9079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 Michelle </a:t>
            </a:r>
            <a:r>
              <a:rPr lang="en-US" sz="2400" dirty="0" err="1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Jayman</a:t>
            </a:r>
            <a:r>
              <a:rPr lang="en-US" sz="24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Dr </a:t>
            </a:r>
            <a:r>
              <a:rPr lang="en-US" sz="2400" dirty="0" err="1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Annita</a:t>
            </a:r>
            <a:r>
              <a:rPr lang="en-US" sz="24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Ventouris</a:t>
            </a:r>
            <a:endParaRPr lang="en-US" sz="2400" dirty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r>
              <a:rPr lang="en-US" sz="24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University of West London</a:t>
            </a:r>
            <a:endParaRPr lang="en-GB" sz="2400" dirty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304FA3B-BD94-43D8-AEE1-70CF556D7B21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578108" y="2189018"/>
            <a:ext cx="2540651" cy="254065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C3A0DAF-80CF-40E8-98EF-6B880D3CD105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602039">
            <a:off x="7612427" y="3958351"/>
            <a:ext cx="1695314" cy="2463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64876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046614-17C5-4472-9FEA-4EDE1EACD9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333" y="304669"/>
            <a:ext cx="9287933" cy="854075"/>
          </a:xfrm>
        </p:spPr>
        <p:txBody>
          <a:bodyPr/>
          <a:lstStyle/>
          <a:p>
            <a:r>
              <a:rPr lang="en-US" dirty="0"/>
              <a:t>Findings</a:t>
            </a:r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B5B7FDB-B8D3-4329-A83C-1EF87CB2F53E}"/>
              </a:ext>
            </a:extLst>
          </p:cNvPr>
          <p:cNvSpPr txBox="1"/>
          <p:nvPr/>
        </p:nvSpPr>
        <p:spPr>
          <a:xfrm>
            <a:off x="597412" y="1697182"/>
            <a:ext cx="9943012" cy="259558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eaLnBrk="1" hangingPunct="1"/>
            <a:r>
              <a:rPr lang="en-US" altLang="en-US" sz="2400" dirty="0"/>
              <a:t>Four </a:t>
            </a:r>
            <a:r>
              <a:rPr lang="en-US" altLang="en-US" sz="2400" dirty="0">
                <a:solidFill>
                  <a:srgbClr val="00B0F0"/>
                </a:solidFill>
              </a:rPr>
              <a:t>thematic categories </a:t>
            </a:r>
            <a:r>
              <a:rPr lang="en-US" altLang="en-US" sz="2400" dirty="0"/>
              <a:t>and eight</a:t>
            </a:r>
            <a:r>
              <a:rPr lang="en-US" altLang="en-US" sz="2400" dirty="0">
                <a:solidFill>
                  <a:srgbClr val="00B050"/>
                </a:solidFill>
              </a:rPr>
              <a:t> subthemes </a:t>
            </a:r>
            <a:r>
              <a:rPr lang="en-US" altLang="en-US" sz="2400" dirty="0"/>
              <a:t>were generated</a:t>
            </a:r>
          </a:p>
          <a:p>
            <a:pPr eaLnBrk="1" hangingPunct="1"/>
            <a:endParaRPr lang="en-US" altLang="en-US" sz="2400" dirty="0"/>
          </a:p>
          <a:p>
            <a:pPr>
              <a:lnSpc>
                <a:spcPct val="200000"/>
              </a:lnSpc>
              <a:spcAft>
                <a:spcPts val="800"/>
              </a:spcAft>
            </a:pPr>
            <a:r>
              <a:rPr lang="en-US" sz="2400" dirty="0"/>
              <a:t>1. </a:t>
            </a:r>
            <a:r>
              <a:rPr lang="en-US" sz="2400" dirty="0">
                <a:solidFill>
                  <a:srgbClr val="00B0F0"/>
                </a:solidFill>
              </a:rPr>
              <a:t>Making sense of </a:t>
            </a:r>
            <a:r>
              <a:rPr lang="en-US" sz="2400" dirty="0" err="1">
                <a:solidFill>
                  <a:srgbClr val="00B0F0"/>
                </a:solidFill>
              </a:rPr>
              <a:t>BoB</a:t>
            </a:r>
            <a:endParaRPr lang="en-US" sz="2400" dirty="0">
              <a:solidFill>
                <a:srgbClr val="00B0F0"/>
              </a:solidFill>
            </a:endParaRPr>
          </a:p>
          <a:p>
            <a:pPr marL="342900" indent="-342900">
              <a:spcAft>
                <a:spcPts val="0"/>
              </a:spcAft>
              <a:buFontTx/>
              <a:buChar char="-"/>
            </a:pPr>
            <a:r>
              <a:rPr lang="en-US" sz="2400" dirty="0">
                <a:solidFill>
                  <a:srgbClr val="00B050"/>
                </a:solidFill>
              </a:rPr>
              <a:t>Perceptions of purpose</a:t>
            </a:r>
          </a:p>
          <a:p>
            <a:pPr marL="342900" indent="-342900">
              <a:spcAft>
                <a:spcPts val="0"/>
              </a:spcAft>
              <a:buFontTx/>
              <a:buChar char="-"/>
            </a:pPr>
            <a:endParaRPr lang="en-US" sz="1200" dirty="0">
              <a:solidFill>
                <a:srgbClr val="00B050"/>
              </a:solidFill>
            </a:endParaRPr>
          </a:p>
          <a:p>
            <a:pPr marL="342900" indent="-342900">
              <a:spcAft>
                <a:spcPts val="0"/>
              </a:spcAft>
              <a:buFontTx/>
              <a:buChar char="-"/>
            </a:pPr>
            <a:r>
              <a:rPr lang="en-US" sz="2400" dirty="0">
                <a:solidFill>
                  <a:srgbClr val="00B050"/>
                </a:solidFill>
              </a:rPr>
              <a:t>Perceptions of play rules</a:t>
            </a:r>
            <a:endParaRPr lang="en-GB" sz="2400" dirty="0">
              <a:solidFill>
                <a:srgbClr val="00B050"/>
              </a:solidFill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C7FC5C74-71CB-43AF-A497-C635467E6B9B}"/>
              </a:ext>
            </a:extLst>
          </p:cNvPr>
          <p:cNvGrpSpPr/>
          <p:nvPr/>
        </p:nvGrpSpPr>
        <p:grpSpPr>
          <a:xfrm>
            <a:off x="5194300" y="2358902"/>
            <a:ext cx="3039291" cy="1985555"/>
            <a:chOff x="5194300" y="2358902"/>
            <a:chExt cx="3039291" cy="1985555"/>
          </a:xfrm>
        </p:grpSpPr>
        <p:sp>
          <p:nvSpPr>
            <p:cNvPr id="9" name="Speech Bubble: Rectangle with Corners Rounded 8">
              <a:extLst>
                <a:ext uri="{FF2B5EF4-FFF2-40B4-BE49-F238E27FC236}">
                  <a16:creationId xmlns:a16="http://schemas.microsoft.com/office/drawing/2014/main" id="{A2CF1F5A-92A1-4A07-81E6-6CE3114B57B1}"/>
                </a:ext>
              </a:extLst>
            </p:cNvPr>
            <p:cNvSpPr/>
            <p:nvPr/>
          </p:nvSpPr>
          <p:spPr>
            <a:xfrm>
              <a:off x="5194300" y="2358902"/>
              <a:ext cx="3039291" cy="1985555"/>
            </a:xfrm>
            <a:prstGeom prst="wedgeRoundRectCallout">
              <a:avLst/>
            </a:prstGeom>
            <a:no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6800" rIns="46800" rtlCol="0" anchor="ctr">
              <a:noAutofit/>
            </a:bodyPr>
            <a:lstStyle/>
            <a:p>
              <a:pPr algn="ctr"/>
              <a:endParaRPr lang="en-GB" sz="1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4B26E15F-4ED5-4F77-B4EF-17B411F63BA7}"/>
                </a:ext>
              </a:extLst>
            </p:cNvPr>
            <p:cNvSpPr txBox="1"/>
            <p:nvPr/>
          </p:nvSpPr>
          <p:spPr>
            <a:xfrm>
              <a:off x="5259613" y="2644170"/>
              <a:ext cx="2908664" cy="156966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>
                <a:spcAft>
                  <a:spcPts val="0"/>
                </a:spcAft>
              </a:pPr>
              <a:r>
                <a:rPr lang="en-US" sz="2400" dirty="0">
                  <a:effectLst/>
                  <a:latin typeface="Times New Roman" panose="02020603050405020304" pitchFamily="18" charset="0"/>
                  <a:ea typeface="Quattrocento Sans"/>
                </a:rPr>
                <a:t>‘You help her [</a:t>
              </a:r>
              <a:r>
                <a:rPr lang="en-US" sz="2400" dirty="0" err="1">
                  <a:effectLst/>
                  <a:latin typeface="Times New Roman" panose="02020603050405020304" pitchFamily="18" charset="0"/>
                  <a:ea typeface="Quattrocento Sans"/>
                </a:rPr>
                <a:t>Deki</a:t>
              </a:r>
              <a:r>
                <a:rPr lang="en-US" sz="2400" dirty="0">
                  <a:effectLst/>
                  <a:latin typeface="Times New Roman" panose="02020603050405020304" pitchFamily="18" charset="0"/>
                  <a:ea typeface="Quattrocento Sans"/>
                </a:rPr>
                <a:t> beastie] to know that she’s really beautiful [inside]’(Bea</a:t>
              </a:r>
              <a:r>
                <a:rPr lang="en-US" sz="2400" dirty="0">
                  <a:latin typeface="Times New Roman" panose="02020603050405020304" pitchFamily="18" charset="0"/>
                </a:rPr>
                <a:t>)</a:t>
              </a:r>
              <a:endParaRPr lang="en-GB" sz="2400" dirty="0"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CFD21F96-E570-47A4-AD59-6E5B5FA3FEB7}"/>
              </a:ext>
            </a:extLst>
          </p:cNvPr>
          <p:cNvGrpSpPr/>
          <p:nvPr/>
        </p:nvGrpSpPr>
        <p:grpSpPr>
          <a:xfrm>
            <a:off x="8592943" y="2132669"/>
            <a:ext cx="3468428" cy="2246813"/>
            <a:chOff x="8592943" y="2132669"/>
            <a:chExt cx="3468428" cy="2246813"/>
          </a:xfrm>
        </p:grpSpPr>
        <p:sp>
          <p:nvSpPr>
            <p:cNvPr id="14" name="Speech Bubble: Oval 13">
              <a:extLst>
                <a:ext uri="{FF2B5EF4-FFF2-40B4-BE49-F238E27FC236}">
                  <a16:creationId xmlns:a16="http://schemas.microsoft.com/office/drawing/2014/main" id="{E2A06067-6032-4660-BEDD-F2023E18C734}"/>
                </a:ext>
              </a:extLst>
            </p:cNvPr>
            <p:cNvSpPr/>
            <p:nvPr/>
          </p:nvSpPr>
          <p:spPr>
            <a:xfrm>
              <a:off x="8592943" y="2132669"/>
              <a:ext cx="3468428" cy="2246813"/>
            </a:xfrm>
            <a:prstGeom prst="wedgeEllipseCallout">
              <a:avLst/>
            </a:prstGeom>
            <a:no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6800" rIns="46800" rtlCol="0" anchor="ctr">
              <a:noAutofit/>
            </a:bodyPr>
            <a:lstStyle/>
            <a:p>
              <a:pPr algn="ctr"/>
              <a:endParaRPr lang="en-GB" sz="1800" dirty="0" err="1">
                <a:noFill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DE4E53AF-E4C3-4A74-8C7B-2899896AD74B}"/>
                </a:ext>
              </a:extLst>
            </p:cNvPr>
            <p:cNvSpPr txBox="1"/>
            <p:nvPr/>
          </p:nvSpPr>
          <p:spPr>
            <a:xfrm>
              <a:off x="8936448" y="2440467"/>
              <a:ext cx="2939626" cy="163121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r>
                <a:rPr lang="en-US" sz="20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‘I thought it would help him open up to us...he doesn’t like to talk a lot and he is always keeping things to himself’</a:t>
              </a:r>
              <a:r>
                <a:rPr lang="en-US" sz="20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(Parent)</a:t>
              </a:r>
              <a:endParaRPr lang="en-GB" sz="2000" dirty="0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83C264C9-9D3B-4932-98C4-40F8C5B8DCDC}"/>
              </a:ext>
            </a:extLst>
          </p:cNvPr>
          <p:cNvGrpSpPr/>
          <p:nvPr/>
        </p:nvGrpSpPr>
        <p:grpSpPr>
          <a:xfrm>
            <a:off x="6180670" y="4664750"/>
            <a:ext cx="3657595" cy="1461543"/>
            <a:chOff x="6200502" y="4664750"/>
            <a:chExt cx="3257006" cy="1461543"/>
          </a:xfrm>
        </p:grpSpPr>
        <p:sp>
          <p:nvSpPr>
            <p:cNvPr id="17" name="Speech Bubble: Rectangle 16">
              <a:extLst>
                <a:ext uri="{FF2B5EF4-FFF2-40B4-BE49-F238E27FC236}">
                  <a16:creationId xmlns:a16="http://schemas.microsoft.com/office/drawing/2014/main" id="{E9AC27C2-41E1-4E74-B094-18BA7AD2E721}"/>
                </a:ext>
              </a:extLst>
            </p:cNvPr>
            <p:cNvSpPr/>
            <p:nvPr/>
          </p:nvSpPr>
          <p:spPr>
            <a:xfrm>
              <a:off x="6200502" y="4664750"/>
              <a:ext cx="3257005" cy="1461543"/>
            </a:xfrm>
            <a:prstGeom prst="wedgeRectCallout">
              <a:avLst/>
            </a:prstGeom>
            <a:no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6800" rIns="46800" rtlCol="0" anchor="ctr">
              <a:noAutofit/>
            </a:bodyPr>
            <a:lstStyle/>
            <a:p>
              <a:pPr algn="ctr"/>
              <a:endParaRPr lang="en-GB" sz="1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F34DF0D3-523F-4C5A-8EE2-17C0565C66A3}"/>
                </a:ext>
              </a:extLst>
            </p:cNvPr>
            <p:cNvSpPr txBox="1"/>
            <p:nvPr/>
          </p:nvSpPr>
          <p:spPr>
            <a:xfrm>
              <a:off x="6200502" y="4725896"/>
              <a:ext cx="3257006" cy="132343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r>
                <a:rPr lang="en-US" sz="20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‘You really need to get your head around the cards first. It took me a couple of times before I felt confident</a:t>
              </a:r>
              <a:r>
                <a:rPr lang="en-US" sz="2000" dirty="0">
                  <a:latin typeface="Times New Roman" panose="02020603050405020304" pitchFamily="18" charset="0"/>
                </a:rPr>
                <a:t>’ (Staff)</a:t>
              </a:r>
              <a:endParaRPr lang="en-GB" sz="2000" dirty="0">
                <a:latin typeface="Times New Roman" panose="02020603050405020304" pitchFamily="18" charset="0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70FC3D71-40E3-4888-8390-8765369FA4C6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14400" y="4081615"/>
            <a:ext cx="3468428" cy="3039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5661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601E0C-E24D-4D50-9DA1-38C0CD1AF5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Findings</a:t>
            </a:r>
            <a:endParaRPr lang="en-GB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9B0FA85-FCC7-45B0-9E17-AB92E555ABF9}"/>
              </a:ext>
            </a:extLst>
          </p:cNvPr>
          <p:cNvSpPr txBox="1"/>
          <p:nvPr/>
        </p:nvSpPr>
        <p:spPr>
          <a:xfrm>
            <a:off x="550334" y="1569480"/>
            <a:ext cx="8638903" cy="243143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  <a:spcAft>
                <a:spcPts val="600"/>
              </a:spcAft>
            </a:pPr>
            <a:r>
              <a:rPr lang="en-US" sz="2400" dirty="0"/>
              <a:t>2. </a:t>
            </a:r>
            <a:r>
              <a:rPr lang="en-US" sz="2400" dirty="0">
                <a:solidFill>
                  <a:srgbClr val="00B0F0"/>
                </a:solidFill>
              </a:rPr>
              <a:t>Fantasy world component vs. real world component</a:t>
            </a:r>
          </a:p>
          <a:p>
            <a:pPr>
              <a:spcAft>
                <a:spcPts val="600"/>
              </a:spcAft>
            </a:pPr>
            <a:r>
              <a:rPr lang="en-US" sz="2400" dirty="0">
                <a:solidFill>
                  <a:srgbClr val="00B0F0"/>
                </a:solidFill>
              </a:rPr>
              <a:t> </a:t>
            </a:r>
            <a:r>
              <a:rPr lang="en-US" sz="2400" dirty="0">
                <a:solidFill>
                  <a:srgbClr val="00B050"/>
                </a:solidFill>
              </a:rPr>
              <a:t>- Pretend level engagement</a:t>
            </a:r>
          </a:p>
          <a:p>
            <a:pPr>
              <a:spcAft>
                <a:spcPts val="600"/>
              </a:spcAft>
            </a:pPr>
            <a:endParaRPr lang="en-US" sz="1200" dirty="0">
              <a:solidFill>
                <a:srgbClr val="00B050"/>
              </a:solidFill>
            </a:endParaRPr>
          </a:p>
          <a:p>
            <a:pPr>
              <a:spcAft>
                <a:spcPts val="600"/>
              </a:spcAft>
            </a:pPr>
            <a:r>
              <a:rPr lang="en-US" sz="2400" dirty="0">
                <a:solidFill>
                  <a:srgbClr val="00B050"/>
                </a:solidFill>
              </a:rPr>
              <a:t> - Literal level engagement</a:t>
            </a:r>
            <a:endParaRPr lang="en-GB" sz="2400" dirty="0">
              <a:solidFill>
                <a:srgbClr val="00B050"/>
              </a:solidFill>
            </a:endParaRPr>
          </a:p>
          <a:p>
            <a:pPr>
              <a:spcAft>
                <a:spcPts val="600"/>
              </a:spcAft>
            </a:pPr>
            <a:endParaRPr lang="en-GB" sz="2400" dirty="0">
              <a:solidFill>
                <a:srgbClr val="00B05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0043F74-7B9D-4A43-B101-8E97497C8570}"/>
              </a:ext>
            </a:extLst>
          </p:cNvPr>
          <p:cNvSpPr txBox="1"/>
          <p:nvPr/>
        </p:nvSpPr>
        <p:spPr>
          <a:xfrm>
            <a:off x="5194300" y="2330094"/>
            <a:ext cx="3039290" cy="193899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sz="2400" dirty="0">
                <a:effectLst/>
                <a:latin typeface="Times New Roman" panose="02020603050405020304" pitchFamily="18" charset="0"/>
                <a:ea typeface="Quattrocento Sans"/>
              </a:rPr>
              <a:t>‘He [Bronze Child beastie] is sometimes stressed … and I think it’s worth helping him’ (Dave)</a:t>
            </a:r>
            <a:endParaRPr lang="en-GB" sz="2400" dirty="0"/>
          </a:p>
        </p:txBody>
      </p:sp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E619B72A-814D-412B-9634-3B60AAB5282B}"/>
              </a:ext>
            </a:extLst>
          </p:cNvPr>
          <p:cNvSpPr/>
          <p:nvPr/>
        </p:nvSpPr>
        <p:spPr>
          <a:xfrm>
            <a:off x="5111355" y="2327185"/>
            <a:ext cx="3039291" cy="1985555"/>
          </a:xfrm>
          <a:prstGeom prst="wedgeRoundRectCallou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6800" rIns="46800" rtlCol="0" anchor="ctr">
            <a:noAutofit/>
          </a:bodyPr>
          <a:lstStyle/>
          <a:p>
            <a:pPr algn="ctr"/>
            <a:endParaRPr lang="en-GB" sz="1800" dirty="0" err="1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A9FE35B-DA4A-47EE-98EA-4559B32D8B86}"/>
              </a:ext>
            </a:extLst>
          </p:cNvPr>
          <p:cNvGrpSpPr/>
          <p:nvPr/>
        </p:nvGrpSpPr>
        <p:grpSpPr>
          <a:xfrm>
            <a:off x="8592943" y="2132669"/>
            <a:ext cx="3468428" cy="2246813"/>
            <a:chOff x="8592943" y="2132669"/>
            <a:chExt cx="3468428" cy="2246813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0A6A204-87D6-4D4A-B6AC-F40DD1A7763D}"/>
                </a:ext>
              </a:extLst>
            </p:cNvPr>
            <p:cNvSpPr txBox="1"/>
            <p:nvPr/>
          </p:nvSpPr>
          <p:spPr>
            <a:xfrm>
              <a:off x="9229453" y="2286579"/>
              <a:ext cx="2621491" cy="193899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r>
                <a:rPr lang="en-US" sz="2400" dirty="0">
                  <a:effectLst/>
                  <a:latin typeface="Times New Roman" panose="02020603050405020304" pitchFamily="18" charset="0"/>
                  <a:ea typeface="Quattrocento Sans"/>
                </a:rPr>
                <a:t>‘I feel it’s nice to help [the beasties], to encourage them to do something’ (Olivia) </a:t>
              </a:r>
              <a:endParaRPr lang="en-GB" sz="2400" dirty="0"/>
            </a:p>
          </p:txBody>
        </p:sp>
        <p:sp>
          <p:nvSpPr>
            <p:cNvPr id="9" name="Speech Bubble: Oval 8">
              <a:extLst>
                <a:ext uri="{FF2B5EF4-FFF2-40B4-BE49-F238E27FC236}">
                  <a16:creationId xmlns:a16="http://schemas.microsoft.com/office/drawing/2014/main" id="{29C5A8CE-6DB9-401D-A663-7E3AFDD9C771}"/>
                </a:ext>
              </a:extLst>
            </p:cNvPr>
            <p:cNvSpPr/>
            <p:nvPr/>
          </p:nvSpPr>
          <p:spPr>
            <a:xfrm>
              <a:off x="8592943" y="2132669"/>
              <a:ext cx="3468428" cy="2246813"/>
            </a:xfrm>
            <a:prstGeom prst="wedgeEllipseCallout">
              <a:avLst/>
            </a:prstGeom>
            <a:no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6800" rIns="46800" rtlCol="0" anchor="ctr">
              <a:noAutofit/>
            </a:bodyPr>
            <a:lstStyle/>
            <a:p>
              <a:pPr algn="ctr"/>
              <a:endParaRPr lang="en-GB" sz="1800" dirty="0" err="1">
                <a:noFill/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E32D33CD-02FA-401B-BCD1-A6273A42BCF1}"/>
              </a:ext>
            </a:extLst>
          </p:cNvPr>
          <p:cNvGrpSpPr/>
          <p:nvPr/>
        </p:nvGrpSpPr>
        <p:grpSpPr>
          <a:xfrm>
            <a:off x="6200502" y="4576457"/>
            <a:ext cx="3257005" cy="1569660"/>
            <a:chOff x="6200502" y="4576457"/>
            <a:chExt cx="3257005" cy="1569660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5091448-2F67-47B6-A359-E8C365812347}"/>
                </a:ext>
              </a:extLst>
            </p:cNvPr>
            <p:cNvSpPr txBox="1"/>
            <p:nvPr/>
          </p:nvSpPr>
          <p:spPr>
            <a:xfrm>
              <a:off x="6631001" y="4576457"/>
              <a:ext cx="2802618" cy="156966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r>
                <a:rPr lang="en-US" sz="2400" dirty="0">
                  <a:effectLst/>
                  <a:latin typeface="Times New Roman" panose="02020603050405020304" pitchFamily="18" charset="0"/>
                  <a:ea typeface="Quattrocento Sans"/>
                </a:rPr>
                <a:t>‘I kind of just find drawing really calming...it’s also really fun’ (Olivia</a:t>
              </a:r>
              <a:r>
                <a:rPr lang="en-US" sz="1800" dirty="0">
                  <a:effectLst/>
                  <a:latin typeface="Times New Roman" panose="02020603050405020304" pitchFamily="18" charset="0"/>
                  <a:ea typeface="Quattrocento Sans"/>
                </a:rPr>
                <a:t>)</a:t>
              </a:r>
              <a:endParaRPr lang="en-GB" dirty="0"/>
            </a:p>
          </p:txBody>
        </p:sp>
        <p:sp>
          <p:nvSpPr>
            <p:cNvPr id="11" name="Speech Bubble: Rectangle 10">
              <a:extLst>
                <a:ext uri="{FF2B5EF4-FFF2-40B4-BE49-F238E27FC236}">
                  <a16:creationId xmlns:a16="http://schemas.microsoft.com/office/drawing/2014/main" id="{E2270188-4960-4910-B483-5191CDF3CE84}"/>
                </a:ext>
              </a:extLst>
            </p:cNvPr>
            <p:cNvSpPr/>
            <p:nvPr/>
          </p:nvSpPr>
          <p:spPr>
            <a:xfrm>
              <a:off x="6200502" y="4664750"/>
              <a:ext cx="3257005" cy="1461543"/>
            </a:xfrm>
            <a:prstGeom prst="wedgeRectCallout">
              <a:avLst/>
            </a:prstGeom>
            <a:no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6800" rIns="46800" rtlCol="0" anchor="ctr">
              <a:noAutofit/>
            </a:bodyPr>
            <a:lstStyle/>
            <a:p>
              <a:pPr algn="ctr"/>
              <a:endParaRPr lang="en-GB" sz="1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68053482-8F76-4C00-ABE9-80648A54071A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4079550"/>
            <a:ext cx="4419467" cy="2772032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4206120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057442-852B-485C-9FE1-AAD1F81BC5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Findings</a:t>
            </a:r>
            <a:endParaRPr lang="en-GB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E60C8F7-02DF-4D94-87D2-A2C44BD987D1}"/>
              </a:ext>
            </a:extLst>
          </p:cNvPr>
          <p:cNvSpPr txBox="1"/>
          <p:nvPr/>
        </p:nvSpPr>
        <p:spPr>
          <a:xfrm>
            <a:off x="445638" y="1365540"/>
            <a:ext cx="9925595" cy="235449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  <a:spcAft>
                <a:spcPts val="600"/>
              </a:spcAft>
            </a:pPr>
            <a:r>
              <a:rPr lang="en-US" sz="2400" dirty="0"/>
              <a:t>3.</a:t>
            </a:r>
            <a:r>
              <a:rPr lang="en-US" sz="2400" dirty="0">
                <a:effectLst/>
                <a:latin typeface="Times New Roman" panose="02020603050405020304" pitchFamily="18" charset="0"/>
                <a:ea typeface="Quattrocento Sans"/>
              </a:rPr>
              <a:t> </a:t>
            </a:r>
            <a:r>
              <a:rPr lang="en-US" sz="2400" dirty="0">
                <a:solidFill>
                  <a:srgbClr val="00B0F0"/>
                </a:solidFill>
              </a:rPr>
              <a:t>Knowledge and application of socio-emotional literacy</a:t>
            </a:r>
          </a:p>
          <a:p>
            <a:pPr>
              <a:spcAft>
                <a:spcPts val="600"/>
              </a:spcAft>
            </a:pPr>
            <a:r>
              <a:rPr lang="en-US" sz="2400" dirty="0">
                <a:solidFill>
                  <a:srgbClr val="00B050"/>
                </a:solidFill>
              </a:rPr>
              <a:t>- Language and awareness</a:t>
            </a:r>
          </a:p>
          <a:p>
            <a:pPr>
              <a:spcAft>
                <a:spcPts val="600"/>
              </a:spcAft>
            </a:pPr>
            <a:endParaRPr lang="en-US" sz="1200" dirty="0">
              <a:solidFill>
                <a:srgbClr val="00B050"/>
              </a:solidFill>
            </a:endParaRPr>
          </a:p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solidFill>
                  <a:srgbClr val="00B050"/>
                </a:solidFill>
              </a:rPr>
              <a:t>- Strategies of support/coping </a:t>
            </a:r>
          </a:p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solidFill>
                  <a:srgbClr val="00B050"/>
                </a:solidFill>
              </a:rPr>
              <a:t>mechanisms for self and others</a:t>
            </a:r>
            <a:endParaRPr lang="en-GB" sz="2400" dirty="0">
              <a:solidFill>
                <a:srgbClr val="00B050"/>
              </a:solidFill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5A45F879-43DD-4C08-894E-0015B550F286}"/>
              </a:ext>
            </a:extLst>
          </p:cNvPr>
          <p:cNvGrpSpPr/>
          <p:nvPr/>
        </p:nvGrpSpPr>
        <p:grpSpPr>
          <a:xfrm>
            <a:off x="5460156" y="2129565"/>
            <a:ext cx="3124200" cy="1985555"/>
            <a:chOff x="5460156" y="2211727"/>
            <a:chExt cx="3124200" cy="1985555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9D6C7DCA-7889-4422-88D7-55FCCF8FFF08}"/>
                </a:ext>
              </a:extLst>
            </p:cNvPr>
            <p:cNvSpPr txBox="1"/>
            <p:nvPr/>
          </p:nvSpPr>
          <p:spPr>
            <a:xfrm>
              <a:off x="5460156" y="2542786"/>
              <a:ext cx="3124200" cy="132343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Quattrocento Sans"/>
                  <a:cs typeface="Times New Roman" panose="02020603050405020304" pitchFamily="18" charset="0"/>
                </a:rPr>
                <a:t>‘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His whole outlook on actions has changed, as has the way that he views those around him’ (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Quattrocento Sans"/>
                  <a:cs typeface="Times New Roman" panose="02020603050405020304" pitchFamily="18" charset="0"/>
                </a:rPr>
                <a:t>Parent)</a:t>
              </a:r>
              <a:endParaRPr lang="en-GB" sz="2000" dirty="0"/>
            </a:p>
          </p:txBody>
        </p:sp>
        <p:sp>
          <p:nvSpPr>
            <p:cNvPr id="8" name="Speech Bubble: Rectangle with Corners Rounded 7">
              <a:extLst>
                <a:ext uri="{FF2B5EF4-FFF2-40B4-BE49-F238E27FC236}">
                  <a16:creationId xmlns:a16="http://schemas.microsoft.com/office/drawing/2014/main" id="{57AA229E-A9A1-4D3B-A213-3978584FE92D}"/>
                </a:ext>
              </a:extLst>
            </p:cNvPr>
            <p:cNvSpPr/>
            <p:nvPr/>
          </p:nvSpPr>
          <p:spPr>
            <a:xfrm>
              <a:off x="5460156" y="2211727"/>
              <a:ext cx="3039291" cy="1985555"/>
            </a:xfrm>
            <a:prstGeom prst="wedgeRoundRectCallout">
              <a:avLst/>
            </a:prstGeom>
            <a:no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6800" rIns="46800" rtlCol="0" anchor="ctr">
              <a:noAutofit/>
            </a:bodyPr>
            <a:lstStyle/>
            <a:p>
              <a:pPr algn="ctr"/>
              <a:endParaRPr lang="en-GB" sz="1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528C0126-2F89-4562-8A73-CD52E71B2C7C}"/>
              </a:ext>
            </a:extLst>
          </p:cNvPr>
          <p:cNvGrpSpPr/>
          <p:nvPr/>
        </p:nvGrpSpPr>
        <p:grpSpPr>
          <a:xfrm>
            <a:off x="8584356" y="1925336"/>
            <a:ext cx="3505504" cy="2554445"/>
            <a:chOff x="8242705" y="2678596"/>
            <a:chExt cx="3505504" cy="2554445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5E79356-BCAE-4D4D-9A3C-1C45C71FE880}"/>
                </a:ext>
              </a:extLst>
            </p:cNvPr>
            <p:cNvSpPr txBox="1"/>
            <p:nvPr/>
          </p:nvSpPr>
          <p:spPr>
            <a:xfrm>
              <a:off x="8703390" y="2972888"/>
              <a:ext cx="2771866" cy="163121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r>
                <a:rPr lang="en-US" sz="2000" dirty="0">
                  <a:effectLst/>
                  <a:latin typeface="Times New Roman" panose="02020603050405020304" pitchFamily="18" charset="0"/>
                  <a:ea typeface="Quattrocento Sans"/>
                </a:rPr>
                <a:t>It’s kind of annoying that people try to change themselves to fit in….you should just stay who you are’ (Olivia) </a:t>
              </a:r>
              <a:endParaRPr lang="en-GB" sz="2000" dirty="0"/>
            </a:p>
          </p:txBody>
        </p: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77127E15-FEED-4905-9FAF-F1FB5188497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242705" y="2678596"/>
              <a:ext cx="3505504" cy="2554445"/>
            </a:xfrm>
            <a:prstGeom prst="rect">
              <a:avLst/>
            </a:prstGeom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7003CA7-8966-4E9F-B8B1-A3F0392F894D}"/>
              </a:ext>
            </a:extLst>
          </p:cNvPr>
          <p:cNvGrpSpPr/>
          <p:nvPr/>
        </p:nvGrpSpPr>
        <p:grpSpPr>
          <a:xfrm>
            <a:off x="6366864" y="4490358"/>
            <a:ext cx="4062429" cy="1696547"/>
            <a:chOff x="6366864" y="4490358"/>
            <a:chExt cx="4062429" cy="1696547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285716C3-A6AC-4C7A-8727-42444F182326}"/>
                </a:ext>
              </a:extLst>
            </p:cNvPr>
            <p:cNvSpPr txBox="1"/>
            <p:nvPr/>
          </p:nvSpPr>
          <p:spPr>
            <a:xfrm>
              <a:off x="6426577" y="4490358"/>
              <a:ext cx="4002716" cy="156966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r>
                <a:rPr lang="en-US" sz="24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‘She is going to use the breathing technique in class when she gets these feelings to help her calm down’ (Staff) </a:t>
              </a:r>
              <a:endParaRPr lang="en-GB" sz="2400" dirty="0"/>
            </a:p>
          </p:txBody>
        </p:sp>
        <p:sp>
          <p:nvSpPr>
            <p:cNvPr id="10" name="Speech Bubble: Rectangle 9">
              <a:extLst>
                <a:ext uri="{FF2B5EF4-FFF2-40B4-BE49-F238E27FC236}">
                  <a16:creationId xmlns:a16="http://schemas.microsoft.com/office/drawing/2014/main" id="{66008744-1778-4BFD-9D25-3F7FDD263300}"/>
                </a:ext>
              </a:extLst>
            </p:cNvPr>
            <p:cNvSpPr/>
            <p:nvPr/>
          </p:nvSpPr>
          <p:spPr>
            <a:xfrm>
              <a:off x="6366864" y="4510209"/>
              <a:ext cx="3970244" cy="1676696"/>
            </a:xfrm>
            <a:prstGeom prst="wedgeRectCallout">
              <a:avLst/>
            </a:prstGeom>
            <a:no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6800" rIns="46800" rtlCol="0" anchor="ctr">
              <a:noAutofit/>
            </a:bodyPr>
            <a:lstStyle/>
            <a:p>
              <a:pPr algn="ctr"/>
              <a:endParaRPr lang="en-GB" sz="1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7D9BB259-D5AB-4CB1-83A3-F0E0165F53D4}"/>
              </a:ext>
            </a:extLst>
          </p:cNvPr>
          <p:cNvGrpSpPr/>
          <p:nvPr/>
        </p:nvGrpSpPr>
        <p:grpSpPr>
          <a:xfrm>
            <a:off x="746262" y="4115120"/>
            <a:ext cx="3818292" cy="1657354"/>
            <a:chOff x="746262" y="4115120"/>
            <a:chExt cx="3818292" cy="1657354"/>
          </a:xfrm>
        </p:grpSpPr>
        <p:sp>
          <p:nvSpPr>
            <p:cNvPr id="12" name="Speech Bubble: Rectangle 11">
              <a:extLst>
                <a:ext uri="{FF2B5EF4-FFF2-40B4-BE49-F238E27FC236}">
                  <a16:creationId xmlns:a16="http://schemas.microsoft.com/office/drawing/2014/main" id="{380D148B-3D85-4505-85EE-C50560DE036C}"/>
                </a:ext>
              </a:extLst>
            </p:cNvPr>
            <p:cNvSpPr/>
            <p:nvPr/>
          </p:nvSpPr>
          <p:spPr>
            <a:xfrm>
              <a:off x="746262" y="4115120"/>
              <a:ext cx="3818292" cy="1657354"/>
            </a:xfrm>
            <a:prstGeom prst="wedgeRectCallout">
              <a:avLst/>
            </a:prstGeom>
            <a:no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6800" rIns="46800" rtlCol="0" anchor="ctr">
              <a:noAutofit/>
            </a:bodyPr>
            <a:lstStyle/>
            <a:p>
              <a:pPr algn="ctr"/>
              <a:endParaRPr lang="en-GB" sz="1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C2BC6823-712C-4E29-9EFC-1AE9134D78D3}"/>
                </a:ext>
              </a:extLst>
            </p:cNvPr>
            <p:cNvSpPr txBox="1"/>
            <p:nvPr/>
          </p:nvSpPr>
          <p:spPr>
            <a:xfrm>
              <a:off x="782527" y="4158967"/>
              <a:ext cx="3634149" cy="156966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Quattrocento Sans"/>
                  <a:cs typeface="Times New Roman" panose="02020603050405020304" pitchFamily="18" charset="0"/>
                </a:rPr>
                <a:t>‘I also sometimes have a foggy brain. I need to take a deep breath in and so does Populo [beastie]’ (Bea)</a:t>
              </a:r>
              <a:endPara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95992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D4949D-188A-4C27-A1C4-0E3F3311EF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Findings</a:t>
            </a:r>
            <a:endParaRPr lang="en-GB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F03D6BE-870E-4D10-ABDE-87DDA63AF8BB}"/>
              </a:ext>
            </a:extLst>
          </p:cNvPr>
          <p:cNvSpPr txBox="1"/>
          <p:nvPr/>
        </p:nvSpPr>
        <p:spPr>
          <a:xfrm>
            <a:off x="670532" y="1407019"/>
            <a:ext cx="10128068" cy="234134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  <a:spcAft>
                <a:spcPts val="600"/>
              </a:spcAft>
            </a:pPr>
            <a:r>
              <a:rPr lang="en-US" sz="2400" dirty="0"/>
              <a:t>4. </a:t>
            </a:r>
            <a:r>
              <a:rPr lang="en-US" sz="2400" dirty="0">
                <a:solidFill>
                  <a:srgbClr val="00B0F0"/>
                </a:solidFill>
              </a:rPr>
              <a:t>Assessment and development of </a:t>
            </a:r>
            <a:r>
              <a:rPr lang="en-US" sz="2400" dirty="0" err="1">
                <a:solidFill>
                  <a:srgbClr val="00B0F0"/>
                </a:solidFill>
              </a:rPr>
              <a:t>BoB</a:t>
            </a:r>
            <a:endParaRPr lang="en-US" sz="2400" dirty="0">
              <a:solidFill>
                <a:srgbClr val="00B0F0"/>
              </a:solidFill>
            </a:endParaRPr>
          </a:p>
          <a:p>
            <a:pPr>
              <a:lnSpc>
                <a:spcPct val="200000"/>
              </a:lnSpc>
              <a:spcAft>
                <a:spcPts val="600"/>
              </a:spcAft>
            </a:pPr>
            <a:r>
              <a:rPr lang="en-US" sz="2400" dirty="0">
                <a:solidFill>
                  <a:srgbClr val="00B050"/>
                </a:solidFill>
              </a:rPr>
              <a:t>- Perceptions of value and acceptance</a:t>
            </a:r>
          </a:p>
          <a:p>
            <a:pPr>
              <a:lnSpc>
                <a:spcPct val="200000"/>
              </a:lnSpc>
              <a:spcAft>
                <a:spcPts val="600"/>
              </a:spcAft>
            </a:pPr>
            <a:r>
              <a:rPr lang="en-US" sz="2400" dirty="0">
                <a:solidFill>
                  <a:srgbClr val="00B050"/>
                </a:solidFill>
              </a:rPr>
              <a:t>- Building a better </a:t>
            </a:r>
            <a:r>
              <a:rPr lang="en-US" sz="2400" dirty="0" err="1">
                <a:solidFill>
                  <a:srgbClr val="00B050"/>
                </a:solidFill>
              </a:rPr>
              <a:t>BoB</a:t>
            </a:r>
            <a:r>
              <a:rPr lang="en-US" sz="2400" dirty="0">
                <a:solidFill>
                  <a:srgbClr val="00B050"/>
                </a:solidFill>
              </a:rPr>
              <a:t> experience</a:t>
            </a:r>
            <a:endParaRPr lang="en-GB" sz="2400" dirty="0">
              <a:solidFill>
                <a:srgbClr val="00B050"/>
              </a:solidFill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2FD2EAC-8776-4AD8-9610-7835629D593D}"/>
              </a:ext>
            </a:extLst>
          </p:cNvPr>
          <p:cNvGrpSpPr/>
          <p:nvPr/>
        </p:nvGrpSpPr>
        <p:grpSpPr>
          <a:xfrm>
            <a:off x="1196824" y="3947927"/>
            <a:ext cx="3039291" cy="1985555"/>
            <a:chOff x="1196824" y="3947927"/>
            <a:chExt cx="3039291" cy="1985555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1CEF723-2811-4E7C-9D33-694DB522C935}"/>
                </a:ext>
              </a:extLst>
            </p:cNvPr>
            <p:cNvSpPr txBox="1"/>
            <p:nvPr/>
          </p:nvSpPr>
          <p:spPr>
            <a:xfrm>
              <a:off x="1266835" y="3971208"/>
              <a:ext cx="2899268" cy="193899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r>
                <a:rPr lang="en-US" sz="20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‘It was an effective intervention. [Children] wanted to come. There was a structure… which was easy for us to pick up every week’ (Staff</a:t>
              </a:r>
              <a:r>
                <a:rPr lang="en-US" sz="2000" dirty="0">
                  <a:latin typeface="Times New Roman" panose="02020603050405020304" pitchFamily="18" charset="0"/>
                </a:rPr>
                <a:t>)</a:t>
              </a:r>
              <a:endParaRPr lang="en-GB" sz="2000" dirty="0">
                <a:latin typeface="Times New Roman" panose="02020603050405020304" pitchFamily="18" charset="0"/>
              </a:endParaRPr>
            </a:p>
          </p:txBody>
        </p:sp>
        <p:sp>
          <p:nvSpPr>
            <p:cNvPr id="8" name="Speech Bubble: Rectangle with Corners Rounded 7">
              <a:extLst>
                <a:ext uri="{FF2B5EF4-FFF2-40B4-BE49-F238E27FC236}">
                  <a16:creationId xmlns:a16="http://schemas.microsoft.com/office/drawing/2014/main" id="{5FD5A65D-DA11-47BB-8318-CE97BFAB2364}"/>
                </a:ext>
              </a:extLst>
            </p:cNvPr>
            <p:cNvSpPr/>
            <p:nvPr/>
          </p:nvSpPr>
          <p:spPr>
            <a:xfrm>
              <a:off x="1196824" y="3947927"/>
              <a:ext cx="3039291" cy="1985555"/>
            </a:xfrm>
            <a:prstGeom prst="wedgeRoundRectCallout">
              <a:avLst/>
            </a:prstGeom>
            <a:no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6800" rIns="46800" rtlCol="0" anchor="ctr">
              <a:noAutofit/>
            </a:bodyPr>
            <a:lstStyle/>
            <a:p>
              <a:pPr algn="ctr"/>
              <a:endParaRPr lang="en-GB" sz="1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D6C34C60-C702-4A53-AD0C-04454366E486}"/>
              </a:ext>
            </a:extLst>
          </p:cNvPr>
          <p:cNvGrpSpPr/>
          <p:nvPr/>
        </p:nvGrpSpPr>
        <p:grpSpPr>
          <a:xfrm>
            <a:off x="8018174" y="1475498"/>
            <a:ext cx="3640186" cy="2652587"/>
            <a:chOff x="6887722" y="1744658"/>
            <a:chExt cx="3640186" cy="2652587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1BD5BE17-CA55-4DCE-BD37-71F347F35721}"/>
                </a:ext>
              </a:extLst>
            </p:cNvPr>
            <p:cNvSpPr txBox="1"/>
            <p:nvPr/>
          </p:nvSpPr>
          <p:spPr>
            <a:xfrm>
              <a:off x="7267869" y="2147892"/>
              <a:ext cx="2879891" cy="163121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>
                <a:spcAft>
                  <a:spcPts val="0"/>
                </a:spcAft>
              </a:pPr>
              <a:r>
                <a:rPr lang="en-US" sz="2000" dirty="0">
                  <a:effectLst/>
                  <a:latin typeface="Times New Roman" panose="02020603050405020304" pitchFamily="18" charset="0"/>
                  <a:ea typeface="Quattrocento Sans"/>
                  <a:cs typeface="Times New Roman" panose="02020603050405020304" pitchFamily="18" charset="0"/>
                </a:rPr>
                <a:t>‘Every time I get annoyed or when I couldn’t sleep, I took deep breaths and it really helped ‘cos it calmed me down’ (Olivia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  <a:endParaRPr lang="en-GB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F0998DEA-BC58-4285-AFD7-50C428594F2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887722" y="1744658"/>
              <a:ext cx="3640186" cy="2652587"/>
            </a:xfrm>
            <a:prstGeom prst="rect">
              <a:avLst/>
            </a:prstGeom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EF45F520-4A1F-4D02-9C7B-C53F5E26A079}"/>
              </a:ext>
            </a:extLst>
          </p:cNvPr>
          <p:cNvGrpSpPr/>
          <p:nvPr/>
        </p:nvGrpSpPr>
        <p:grpSpPr>
          <a:xfrm>
            <a:off x="8708994" y="4507804"/>
            <a:ext cx="3384822" cy="1461543"/>
            <a:chOff x="8708994" y="4507804"/>
            <a:chExt cx="3384822" cy="1461543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F812401-B13C-4B6F-874A-F56C2AB9A79E}"/>
                </a:ext>
              </a:extLst>
            </p:cNvPr>
            <p:cNvSpPr txBox="1"/>
            <p:nvPr/>
          </p:nvSpPr>
          <p:spPr>
            <a:xfrm>
              <a:off x="8836812" y="4802631"/>
              <a:ext cx="3257004" cy="101566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>
                <a:spcAft>
                  <a:spcPts val="0"/>
                </a:spcAft>
              </a:pPr>
              <a:r>
                <a:rPr lang="en-US" sz="2000" dirty="0">
                  <a:effectLst/>
                  <a:latin typeface="Times New Roman" panose="02020603050405020304" pitchFamily="18" charset="0"/>
                  <a:ea typeface="Quattrocento Sans"/>
                  <a:cs typeface="Times New Roman" panose="02020603050405020304" pitchFamily="18" charset="0"/>
                </a:rPr>
                <a:t>‘I think it helped her, but something like this needs to be ongoing’</a:t>
              </a:r>
              <a:r>
                <a:rPr lang="en-US" sz="2000" i="1" dirty="0">
                  <a:effectLst/>
                  <a:latin typeface="Times New Roman" panose="02020603050405020304" pitchFamily="18" charset="0"/>
                  <a:ea typeface="Quattrocento Sans"/>
                  <a:cs typeface="Times New Roman" panose="02020603050405020304" pitchFamily="18" charset="0"/>
                </a:rPr>
                <a:t> </a:t>
              </a:r>
              <a:r>
                <a:rPr lang="en-US" sz="2000" dirty="0">
                  <a:effectLst/>
                  <a:latin typeface="Times New Roman" panose="02020603050405020304" pitchFamily="18" charset="0"/>
                  <a:ea typeface="Quattrocento Sans"/>
                  <a:cs typeface="Times New Roman" panose="02020603050405020304" pitchFamily="18" charset="0"/>
                </a:rPr>
                <a:t>(Parent)</a:t>
              </a:r>
              <a:endParaRPr lang="en-GB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Speech Bubble: Rectangle 10">
              <a:extLst>
                <a:ext uri="{FF2B5EF4-FFF2-40B4-BE49-F238E27FC236}">
                  <a16:creationId xmlns:a16="http://schemas.microsoft.com/office/drawing/2014/main" id="{C1298467-E8D2-417F-B9E8-B4A69B003753}"/>
                </a:ext>
              </a:extLst>
            </p:cNvPr>
            <p:cNvSpPr/>
            <p:nvPr/>
          </p:nvSpPr>
          <p:spPr>
            <a:xfrm>
              <a:off x="8708994" y="4507804"/>
              <a:ext cx="3257005" cy="1461543"/>
            </a:xfrm>
            <a:prstGeom prst="wedgeRectCallout">
              <a:avLst/>
            </a:prstGeom>
            <a:no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6800" rIns="46800" rtlCol="0" anchor="ctr">
              <a:noAutofit/>
            </a:bodyPr>
            <a:lstStyle/>
            <a:p>
              <a:pPr algn="ctr"/>
              <a:endParaRPr lang="en-GB" sz="1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004CB69B-96DB-49C1-9214-8186D12BB41C}"/>
              </a:ext>
            </a:extLst>
          </p:cNvPr>
          <p:cNvGrpSpPr/>
          <p:nvPr/>
        </p:nvGrpSpPr>
        <p:grpSpPr>
          <a:xfrm>
            <a:off x="4887809" y="3947927"/>
            <a:ext cx="3602822" cy="1652773"/>
            <a:chOff x="4887809" y="3947927"/>
            <a:chExt cx="3602822" cy="1652773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469A5F94-FC5D-4107-A9BE-EE0C3664AFD3}"/>
                </a:ext>
              </a:extLst>
            </p:cNvPr>
            <p:cNvSpPr txBox="1"/>
            <p:nvPr/>
          </p:nvSpPr>
          <p:spPr>
            <a:xfrm>
              <a:off x="4902670" y="3969484"/>
              <a:ext cx="3587961" cy="163121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r>
                <a:rPr lang="en-US" sz="2000" dirty="0">
                  <a:effectLst/>
                  <a:latin typeface="Times New Roman" panose="02020603050405020304" pitchFamily="18" charset="0"/>
                  <a:ea typeface="Quattrocento Sans"/>
                </a:rPr>
                <a:t>‘My husband and I were not prepared for the dramatic [positive] transformation we saw in our son over the past few months’</a:t>
              </a:r>
              <a:r>
                <a:rPr lang="en-US" sz="2000" i="1" dirty="0">
                  <a:effectLst/>
                  <a:latin typeface="Times New Roman" panose="02020603050405020304" pitchFamily="18" charset="0"/>
                  <a:ea typeface="Quattrocento Sans"/>
                </a:rPr>
                <a:t> </a:t>
              </a:r>
              <a:r>
                <a:rPr lang="en-US" sz="2000" dirty="0">
                  <a:effectLst/>
                  <a:latin typeface="Times New Roman" panose="02020603050405020304" pitchFamily="18" charset="0"/>
                  <a:ea typeface="Quattrocento Sans"/>
                </a:rPr>
                <a:t>(Parent)</a:t>
              </a:r>
              <a:endParaRPr lang="en-GB" sz="2000" dirty="0"/>
            </a:p>
          </p:txBody>
        </p:sp>
        <p:sp>
          <p:nvSpPr>
            <p:cNvPr id="13" name="Speech Bubble: Rectangle 12">
              <a:extLst>
                <a:ext uri="{FF2B5EF4-FFF2-40B4-BE49-F238E27FC236}">
                  <a16:creationId xmlns:a16="http://schemas.microsoft.com/office/drawing/2014/main" id="{B45216EB-BF11-469D-A1B0-4712187EDD1A}"/>
                </a:ext>
              </a:extLst>
            </p:cNvPr>
            <p:cNvSpPr/>
            <p:nvPr/>
          </p:nvSpPr>
          <p:spPr>
            <a:xfrm>
              <a:off x="4887809" y="3947927"/>
              <a:ext cx="3538914" cy="1652773"/>
            </a:xfrm>
            <a:prstGeom prst="wedgeRectCallout">
              <a:avLst/>
            </a:prstGeom>
            <a:no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6800" rIns="46800" rtlCol="0" anchor="ctr">
              <a:noAutofit/>
            </a:bodyPr>
            <a:lstStyle/>
            <a:p>
              <a:pPr algn="ctr"/>
              <a:endParaRPr lang="en-GB" sz="1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17805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DB2AC6-78BC-4C48-8EC4-F19FC8AE5E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791" y="471716"/>
            <a:ext cx="9287933" cy="854075"/>
          </a:xfrm>
        </p:spPr>
        <p:txBody>
          <a:bodyPr/>
          <a:lstStyle/>
          <a:p>
            <a:r>
              <a:rPr lang="en-US" dirty="0"/>
              <a:t>Conclusions from the pilot research</a:t>
            </a:r>
            <a:endParaRPr lang="en-GB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3CFD9A0-89D6-4139-8AE8-FAAAC2273461}"/>
              </a:ext>
            </a:extLst>
          </p:cNvPr>
          <p:cNvSpPr txBox="1"/>
          <p:nvPr/>
        </p:nvSpPr>
        <p:spPr>
          <a:xfrm>
            <a:off x="506791" y="1444409"/>
            <a:ext cx="9189659" cy="520142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latin typeface="Verdana" panose="020B0604030504040204" pitchFamily="34" charset="0"/>
                <a:ea typeface="Verdana" panose="020B0604030504040204" pitchFamily="34" charset="0"/>
              </a:rPr>
              <a:t>F</a:t>
            </a:r>
            <a:r>
              <a:rPr lang="en-GB" sz="24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easibility of a full evaluation </a:t>
            </a:r>
            <a:r>
              <a:rPr lang="en-US" sz="24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of </a:t>
            </a:r>
            <a:r>
              <a:rPr lang="en-US" sz="240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BoB</a:t>
            </a:r>
            <a:r>
              <a:rPr lang="en-US" sz="24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supported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2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</a:rPr>
              <a:t>Evidence </a:t>
            </a:r>
            <a:r>
              <a:rPr lang="en-US" sz="2400" dirty="0" err="1">
                <a:latin typeface="Verdana" panose="020B0604030504040204" pitchFamily="34" charset="0"/>
                <a:ea typeface="Verdana" panose="020B0604030504040204" pitchFamily="34" charset="0"/>
              </a:rPr>
              <a:t>BoB</a:t>
            </a: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</a:rPr>
              <a:t> benefitted recipients: socio-emotional skills; subjective wellbeing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2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latin typeface="Verdana" panose="020B0604030504040204" pitchFamily="34" charset="0"/>
                <a:ea typeface="Verdana" panose="020B0604030504040204" pitchFamily="34" charset="0"/>
              </a:rPr>
              <a:t>Social validity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12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</a:rPr>
              <a:t>Potential underpinning mechanisms: reality inhibition associated with the fantasy element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2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</a:rPr>
              <a:t>Specific procedures: sensory-focused, therapeutic activities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2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 err="1">
                <a:latin typeface="Verdana" panose="020B0604030504040204" pitchFamily="34" charset="0"/>
                <a:ea typeface="Verdana" panose="020B0604030504040204" pitchFamily="34" charset="0"/>
              </a:rPr>
              <a:t>BoB</a:t>
            </a:r>
            <a:r>
              <a:rPr lang="en-GB" sz="2400" dirty="0">
                <a:latin typeface="Verdana" panose="020B0604030504040204" pitchFamily="34" charset="0"/>
                <a:ea typeface="Verdana" panose="020B0604030504040204" pitchFamily="34" charset="0"/>
              </a:rPr>
              <a:t> is a promising resource for primary schools and</a:t>
            </a:r>
          </a:p>
          <a:p>
            <a:r>
              <a:rPr lang="en-GB" sz="2400" dirty="0">
                <a:latin typeface="Verdana" panose="020B0604030504040204" pitchFamily="34" charset="0"/>
                <a:ea typeface="Verdana" panose="020B0604030504040204" pitchFamily="34" charset="0"/>
              </a:rPr>
              <a:t>   can be delivered by a range of practitioners</a:t>
            </a:r>
          </a:p>
          <a:p>
            <a:endParaRPr lang="en-GB" sz="20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9EE39E1-36B9-4487-A21A-5F9222220B42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872199">
            <a:off x="9566467" y="2487852"/>
            <a:ext cx="2259928" cy="300920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BA9B48D-682C-41BD-87C3-929D7B4B6B3B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602039">
            <a:off x="9682008" y="4205702"/>
            <a:ext cx="1310768" cy="1904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70988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9F0AC22-6DB9-4149-912E-5144983C1ABA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flipH="1">
            <a:off x="8521602" y="2429691"/>
            <a:ext cx="3602224" cy="3602224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116738" name="Content Placeholder 2">
            <a:extLst>
              <a:ext uri="{FF2B5EF4-FFF2-40B4-BE49-F238E27FC236}">
                <a16:creationId xmlns:a16="http://schemas.microsoft.com/office/drawing/2014/main" id="{D1132573-99DD-470D-B716-34C37BB0CC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9409" y="1508369"/>
            <a:ext cx="8708860" cy="4933950"/>
          </a:xfrm>
        </p:spPr>
        <p:txBody>
          <a:bodyPr>
            <a:normAutofit fontScale="925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Physical g</a:t>
            </a:r>
            <a:r>
              <a:rPr lang="en-US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ames</a:t>
            </a:r>
            <a:r>
              <a:rPr lang="en-US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: important pedagogical tools for SE development (</a:t>
            </a:r>
            <a:r>
              <a:rPr lang="en-GB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Lancy</a:t>
            </a:r>
            <a:r>
              <a:rPr lang="en-GB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2017</a:t>
            </a:r>
            <a:r>
              <a:rPr lang="en-GB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)</a:t>
            </a:r>
            <a:endParaRPr lang="en-GB" altLang="en-US" sz="16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342900" indent="-342900">
              <a:lnSpc>
                <a:spcPct val="150000"/>
              </a:lnSpc>
              <a:defRPr/>
            </a:pPr>
            <a:r>
              <a:rPr lang="en-GB" altLang="en-US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Embedding a school wide culture of supporting mental wellbeing for all: ‘low-level’, preventative approaches (Children’s Commissioner, 2019) </a:t>
            </a:r>
          </a:p>
          <a:p>
            <a:pPr marL="342900" indent="-342900">
              <a:lnSpc>
                <a:spcPct val="150000"/>
              </a:lnSpc>
              <a:defRPr/>
            </a:pPr>
            <a:r>
              <a:rPr lang="en-GB" altLang="en-US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Research to practice: supporting informed decision-making </a:t>
            </a:r>
          </a:p>
          <a:p>
            <a:pPr marL="342900" indent="-342900">
              <a:lnSpc>
                <a:spcPct val="150000"/>
              </a:lnSpc>
              <a:defRPr/>
            </a:pPr>
            <a:r>
              <a:rPr lang="en-GB" altLang="en-US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Adapting to change?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 - </a:t>
            </a:r>
            <a:r>
              <a:rPr lang="en-US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returning to school post-lockdown</a:t>
            </a:r>
            <a:endParaRPr lang="en-GB" altLang="en-US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342900" indent="-342900">
              <a:defRPr/>
            </a:pPr>
            <a:endParaRPr lang="en-GB" altLang="en-US" sz="2600" dirty="0">
              <a:ea typeface="ＭＳ Ｐゴシック" panose="020B0600070205080204" pitchFamily="34" charset="-128"/>
            </a:endParaRPr>
          </a:p>
          <a:p>
            <a:pPr marL="342900" indent="-342900">
              <a:defRPr/>
            </a:pPr>
            <a:endParaRPr lang="en-GB" altLang="en-US" sz="1800" dirty="0">
              <a:solidFill>
                <a:schemeClr val="tx1"/>
              </a:solidFill>
              <a:ea typeface="ＭＳ Ｐゴシック" panose="020B0600070205080204" pitchFamily="34" charset="-128"/>
            </a:endParaRPr>
          </a:p>
          <a:p>
            <a:pPr marL="342900" indent="-342900">
              <a:defRPr/>
            </a:pPr>
            <a:endParaRPr lang="en-GB" altLang="en-US" sz="1800" dirty="0">
              <a:solidFill>
                <a:schemeClr val="tx1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64515" name="Title 1">
            <a:extLst>
              <a:ext uri="{FF2B5EF4-FFF2-40B4-BE49-F238E27FC236}">
                <a16:creationId xmlns:a16="http://schemas.microsoft.com/office/drawing/2014/main" id="{05316E7C-3BE2-4CDA-AAEB-FF8B5E66CD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2146" y="415681"/>
            <a:ext cx="8546123" cy="854075"/>
          </a:xfrm>
        </p:spPr>
        <p:txBody>
          <a:bodyPr/>
          <a:lstStyle/>
          <a:p>
            <a:pPr eaLnBrk="1" hangingPunct="1"/>
            <a:r>
              <a:rPr lang="en-GB" altLang="en-US" dirty="0">
                <a:ea typeface="ＭＳ Ｐゴシック" panose="020B0600070205080204" pitchFamily="34" charset="-128"/>
              </a:rPr>
              <a:t>Next steps and the broader picture</a:t>
            </a:r>
          </a:p>
        </p:txBody>
      </p:sp>
    </p:spTree>
    <p:extLst>
      <p:ext uri="{BB962C8B-B14F-4D97-AF65-F5344CB8AC3E}">
        <p14:creationId xmlns:p14="http://schemas.microsoft.com/office/powerpoint/2010/main" val="3779618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D0059B-12D3-4863-8927-FA84D4C41A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239" y="532675"/>
            <a:ext cx="9287933" cy="854075"/>
          </a:xfrm>
        </p:spPr>
        <p:txBody>
          <a:bodyPr/>
          <a:lstStyle/>
          <a:p>
            <a:r>
              <a:rPr lang="en-US" dirty="0"/>
              <a:t>References</a:t>
            </a:r>
            <a:endParaRPr lang="en-GB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D71B6BB-EA22-487C-A5D3-715D10E6B33A}"/>
              </a:ext>
            </a:extLst>
          </p:cNvPr>
          <p:cNvSpPr/>
          <p:nvPr/>
        </p:nvSpPr>
        <p:spPr>
          <a:xfrm>
            <a:off x="485502" y="1317081"/>
            <a:ext cx="11220995" cy="6145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dirty="0"/>
              <a:t>Brown, R. (2018). </a:t>
            </a:r>
            <a:r>
              <a:rPr lang="en-US" sz="900" i="1" dirty="0"/>
              <a:t>Mental health and wellbeing provision in schools: Review of published policies and information.</a:t>
            </a:r>
          </a:p>
          <a:p>
            <a:r>
              <a:rPr lang="en-US" sz="900" i="1" dirty="0"/>
              <a:t> </a:t>
            </a:r>
          </a:p>
          <a:p>
            <a:pPr>
              <a:spcAft>
                <a:spcPts val="800"/>
              </a:spcAft>
            </a:pPr>
            <a:r>
              <a:rPr lang="en-US" sz="9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Braun, V. &amp; Clarke, V. (2013). </a:t>
            </a:r>
            <a:r>
              <a:rPr lang="en-US" sz="900" i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Successful qualitative research: A practical guide for beginners.</a:t>
            </a:r>
            <a:r>
              <a:rPr lang="en-US" sz="9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Sage</a:t>
            </a:r>
          </a:p>
          <a:p>
            <a:pPr>
              <a:spcAft>
                <a:spcPts val="800"/>
              </a:spcAft>
            </a:pPr>
            <a:r>
              <a:rPr lang="en-GB" sz="9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Children’s Commissioner (2019) </a:t>
            </a:r>
            <a:r>
              <a:rPr lang="en-GB" sz="900" i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Early access to mental health support</a:t>
            </a:r>
            <a:r>
              <a:rPr lang="en-GB" sz="9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. Children’s Commissioner.</a:t>
            </a:r>
            <a:endParaRPr lang="en-GB" sz="900" dirty="0"/>
          </a:p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Times New Roman" panose="02020603050405020304" pitchFamily="18" charset="0"/>
                <a:cs typeface="Times New Roman" panose="02020603050405020304" pitchFamily="18" charset="0"/>
              </a:rPr>
              <a:t>Department for Education (2016). </a:t>
            </a:r>
            <a:r>
              <a:rPr kumimoji="0" lang="en-GB" sz="9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Times New Roman" panose="02020603050405020304" pitchFamily="18" charset="0"/>
                <a:cs typeface="Times New Roman" panose="02020603050405020304" pitchFamily="18" charset="0"/>
              </a:rPr>
              <a:t>Counselling in schools: a blueprint for the future Departmental advice for school leaders and counsellors</a:t>
            </a:r>
            <a:r>
              <a:rPr kumimoji="0" lang="en-GB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kumimoji="0" lang="en-US" sz="900" b="0" i="0" u="sng" strike="noStrike" kern="1200" cap="none" spc="0" normalizeH="0" baseline="0" noProof="0" dirty="0">
                <a:ln>
                  <a:noFill/>
                </a:ln>
                <a:solidFill>
                  <a:srgbClr val="0563C1"/>
                </a:solidFill>
                <a:effectLst/>
                <a:uLnTx/>
                <a:uFillTx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https://dera.ioe.ac.uk/25515/1/Counselling_in_schools.pdf</a:t>
            </a:r>
            <a:endParaRPr lang="en-GB" sz="900" dirty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Times New Roman" panose="02020603050405020304" pitchFamily="18" charset="0"/>
                <a:cs typeface="Times New Roman" panose="02020603050405020304" pitchFamily="18" charset="0"/>
              </a:rPr>
              <a:t>Department for Education (2018). </a:t>
            </a:r>
            <a:r>
              <a:rPr kumimoji="0" lang="en-GB" sz="9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Times New Roman" panose="02020603050405020304" pitchFamily="18" charset="0"/>
                <a:cs typeface="Times New Roman" panose="02020603050405020304" pitchFamily="18" charset="0"/>
              </a:rPr>
              <a:t>Mental health and behaviour in schools.</a:t>
            </a:r>
            <a:r>
              <a:rPr kumimoji="0" lang="en-GB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900" b="0" i="0" u="sng" strike="noStrike" kern="1200" cap="none" spc="0" normalizeH="0" baseline="0" noProof="0" dirty="0">
                <a:ln>
                  <a:noFill/>
                </a:ln>
                <a:solidFill>
                  <a:srgbClr val="0563C1"/>
                </a:solidFill>
                <a:effectLst/>
                <a:uLnTx/>
                <a:uFillTx/>
                <a:ea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https://www.gov.uk/government/publications/mental-health-and-behaviour-in-schools--2</a:t>
            </a:r>
            <a:endParaRPr kumimoji="0" lang="en-US" sz="900" b="0" i="0" u="sng" strike="noStrike" kern="1200" cap="none" spc="0" normalizeH="0" baseline="0" noProof="0" dirty="0">
              <a:ln>
                <a:noFill/>
              </a:ln>
              <a:solidFill>
                <a:srgbClr val="0563C1"/>
              </a:solidFill>
              <a:effectLst/>
              <a:uLnTx/>
              <a:uFillTx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endParaRPr lang="en-GB" sz="900" dirty="0">
              <a:effectLst/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GB" sz="9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Department for Education (2019). </a:t>
            </a:r>
            <a:r>
              <a:rPr lang="en-GB" sz="900" i="1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Relationships education, relationships and sex education (RSE) </a:t>
            </a:r>
            <a:r>
              <a:rPr lang="en-US" sz="900" i="1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and health education</a:t>
            </a:r>
            <a:r>
              <a:rPr lang="en-US" sz="9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. </a:t>
            </a:r>
            <a:endParaRPr kumimoji="0" lang="en-GB" sz="9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9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Times New Roman" panose="02020603050405020304" pitchFamily="18" charset="0"/>
                <a:cs typeface="Times New Roman" panose="02020603050405020304" pitchFamily="18" charset="0"/>
              </a:rPr>
              <a:t>Department of Health </a:t>
            </a:r>
            <a:r>
              <a:rPr kumimoji="0" lang="en-GB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Times New Roman" panose="02020603050405020304" pitchFamily="18" charset="0"/>
                <a:cs typeface="Times New Roman" panose="02020603050405020304" pitchFamily="18" charset="0"/>
              </a:rPr>
              <a:t>&amp; Department for Education (2017). </a:t>
            </a:r>
            <a:r>
              <a:rPr kumimoji="0" lang="en-GB" sz="9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Times New Roman" panose="02020603050405020304" pitchFamily="18" charset="0"/>
                <a:cs typeface="Times New Roman" panose="02020603050405020304" pitchFamily="18" charset="0"/>
              </a:rPr>
              <a:t>Transforming children and young people’s mental health provision: A Green Paper.</a:t>
            </a:r>
            <a:r>
              <a:rPr kumimoji="0" lang="en-GB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900" b="0" i="0" u="sng" strike="noStrike" kern="1200" cap="none" spc="0" normalizeH="0" baseline="0" noProof="0" dirty="0">
                <a:ln>
                  <a:noFill/>
                </a:ln>
                <a:solidFill>
                  <a:srgbClr val="0563C1"/>
                </a:solidFill>
                <a:effectLst/>
                <a:uLnTx/>
                <a:uFillTx/>
                <a:latin typeface="Verdana"/>
                <a:ea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https://assets.publishing.service.gov.uk/government/uploads/system/uploads/attachment_data/file/664855/Transforming_children_and_young_people_s_mental_health_provision.pdf</a:t>
            </a:r>
            <a:endParaRPr kumimoji="0" lang="en-GB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sz="900" i="1" dirty="0"/>
              <a:t> </a:t>
            </a:r>
            <a:endParaRPr lang="en-GB" sz="900" i="1" dirty="0">
              <a:solidFill>
                <a:srgbClr val="000000"/>
              </a:solidFill>
              <a:ea typeface="ＭＳ Ｐゴシック" charset="0"/>
              <a:cs typeface="Arial"/>
            </a:endParaRPr>
          </a:p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Times New Roman" panose="02020603050405020304" pitchFamily="18" charset="0"/>
                <a:cs typeface="Times New Roman" panose="02020603050405020304" pitchFamily="18" charset="0"/>
              </a:rPr>
              <a:t>Department of Health and NHS England (2015). </a:t>
            </a:r>
            <a:r>
              <a:rPr kumimoji="0" lang="en-GB" sz="9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Times New Roman" panose="02020603050405020304" pitchFamily="18" charset="0"/>
                <a:cs typeface="Times New Roman" panose="02020603050405020304" pitchFamily="18" charset="0"/>
              </a:rPr>
              <a:t>Future in mind Promoting, protecting and improving our children and young people’s mental health and wellbeing</a:t>
            </a:r>
            <a:r>
              <a:rPr kumimoji="0" lang="en-GB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kumimoji="0" lang="en-US" sz="900" b="0" i="0" u="sng" strike="noStrike" kern="1200" cap="none" spc="0" normalizeH="0" baseline="0" noProof="0" dirty="0">
                <a:ln>
                  <a:noFill/>
                </a:ln>
                <a:solidFill>
                  <a:srgbClr val="0563C1"/>
                </a:solidFill>
                <a:effectLst/>
                <a:uLnTx/>
                <a:uFillTx/>
                <a:latin typeface="Verdana"/>
                <a:ea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https://assets.publishing.service.gov.uk/government/uploads/system/uploads/attachment_data/file/414024/Childrens_Mental_Health.pdf</a:t>
            </a:r>
            <a:endParaRPr kumimoji="0" lang="en-GB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GB" altLang="en-US" sz="900" dirty="0"/>
          </a:p>
          <a:p>
            <a:r>
              <a:rPr lang="en-GB" altLang="en-US" sz="900" dirty="0"/>
              <a:t>Education Support (2019). Teacher Wellbeing Index 2019. </a:t>
            </a:r>
            <a:r>
              <a:rPr lang="en-GB" sz="900" dirty="0">
                <a:hlinkClick r:id="rId7"/>
              </a:rPr>
              <a:t>https://www.educationsupport.org.uk/resources/research-reports/teacher-wellbeing-index-2019</a:t>
            </a:r>
            <a:endParaRPr lang="en-GB" sz="900" dirty="0"/>
          </a:p>
          <a:p>
            <a:endParaRPr lang="en-GB" altLang="en-US" sz="900" dirty="0"/>
          </a:p>
          <a:p>
            <a:r>
              <a:rPr lang="en-US" sz="9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Hirsh-</a:t>
            </a:r>
            <a:r>
              <a:rPr lang="en-US" sz="90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Pasek</a:t>
            </a:r>
            <a:r>
              <a:rPr lang="en-US" sz="9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, K. &amp; </a:t>
            </a:r>
            <a:r>
              <a:rPr lang="en-US" sz="90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Golinkoff</a:t>
            </a:r>
            <a:r>
              <a:rPr lang="en-US" sz="9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, R.M. (2003). </a:t>
            </a:r>
            <a:r>
              <a:rPr lang="en-US" sz="900" i="1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Einstein never used flash cards: How our children really learn and why they need to play more and memorize less</a:t>
            </a:r>
            <a:r>
              <a:rPr lang="en-US" sz="9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. Emmaus, PA </a:t>
            </a:r>
          </a:p>
          <a:p>
            <a:pPr>
              <a:spcAft>
                <a:spcPts val="800"/>
              </a:spcAft>
            </a:pPr>
            <a:endParaRPr lang="en-US" sz="9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spcAft>
                <a:spcPts val="800"/>
              </a:spcAft>
            </a:pPr>
            <a:r>
              <a:rPr lang="en-US" sz="900" dirty="0" err="1">
                <a:latin typeface="Verdana" panose="020B0604030504040204" pitchFamily="34" charset="0"/>
                <a:ea typeface="Verdana" panose="020B0604030504040204" pitchFamily="34" charset="0"/>
              </a:rPr>
              <a:t>Jayman</a:t>
            </a:r>
            <a:r>
              <a:rPr lang="en-US" sz="900" dirty="0">
                <a:latin typeface="Verdana" panose="020B0604030504040204" pitchFamily="34" charset="0"/>
                <a:ea typeface="Verdana" panose="020B0604030504040204" pitchFamily="34" charset="0"/>
              </a:rPr>
              <a:t>, M. &amp; </a:t>
            </a:r>
            <a:r>
              <a:rPr lang="en-US" sz="900" dirty="0" err="1">
                <a:latin typeface="Verdana" panose="020B0604030504040204" pitchFamily="34" charset="0"/>
                <a:ea typeface="Verdana" panose="020B0604030504040204" pitchFamily="34" charset="0"/>
              </a:rPr>
              <a:t>Ventouris</a:t>
            </a:r>
            <a:r>
              <a:rPr lang="en-US" sz="900" dirty="0">
                <a:latin typeface="Verdana" panose="020B0604030504040204" pitchFamily="34" charset="0"/>
                <a:ea typeface="Verdana" panose="020B0604030504040204" pitchFamily="34" charset="0"/>
              </a:rPr>
              <a:t>, A. (In press). Dealing children a helping hand with Book of Beasties the mental wellness card game. </a:t>
            </a:r>
            <a:r>
              <a:rPr lang="en-US" sz="900" i="1" dirty="0">
                <a:latin typeface="Verdana" panose="020B0604030504040204" pitchFamily="34" charset="0"/>
                <a:ea typeface="Verdana" panose="020B0604030504040204" pitchFamily="34" charset="0"/>
              </a:rPr>
              <a:t>Educational &amp; Child Psychology, 37</a:t>
            </a:r>
            <a:r>
              <a:rPr lang="en-US" sz="900" dirty="0">
                <a:latin typeface="Verdana" panose="020B0604030504040204" pitchFamily="34" charset="0"/>
                <a:ea typeface="Verdana" panose="020B0604030504040204" pitchFamily="34" charset="0"/>
              </a:rPr>
              <a:t>(3).</a:t>
            </a:r>
          </a:p>
          <a:p>
            <a:pPr>
              <a:spcAft>
                <a:spcPts val="800"/>
              </a:spcAft>
            </a:pPr>
            <a:r>
              <a:rPr lang="en-US" sz="9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Kabat-Zinn, J. (2003). Mindfulness-based interventions in context: Past, present, and future. </a:t>
            </a:r>
            <a:r>
              <a:rPr lang="en-US" sz="900" i="1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Clinical Psychology: Science and Practice, 10</a:t>
            </a:r>
            <a:r>
              <a:rPr lang="en-US" sz="9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(2), 144-156.</a:t>
            </a:r>
            <a:endParaRPr lang="en-GB" sz="900" dirty="0">
              <a:effectLst/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r>
              <a:rPr lang="en-US" sz="900" dirty="0" err="1">
                <a:effectLst/>
                <a:ea typeface="Calibri" panose="020F0502020204030204" pitchFamily="34" charset="0"/>
              </a:rPr>
              <a:t>Lancy</a:t>
            </a:r>
            <a:r>
              <a:rPr lang="en-US" sz="900" dirty="0">
                <a:effectLst/>
                <a:ea typeface="Calibri" panose="020F0502020204030204" pitchFamily="34" charset="0"/>
              </a:rPr>
              <a:t>, D.F. (2017). </a:t>
            </a:r>
            <a:r>
              <a:rPr lang="en-US" sz="900" i="1" dirty="0">
                <a:effectLst/>
                <a:ea typeface="Calibri" panose="020F0502020204030204" pitchFamily="34" charset="0"/>
              </a:rPr>
              <a:t>Raising children: Surprising insights from other cultures</a:t>
            </a:r>
            <a:r>
              <a:rPr lang="en-US" sz="900" dirty="0">
                <a:effectLst/>
                <a:ea typeface="Calibri" panose="020F0502020204030204" pitchFamily="34" charset="0"/>
              </a:rPr>
              <a:t>. Cambridge University Press.</a:t>
            </a:r>
            <a:endParaRPr lang="en-GB" sz="9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GB" sz="9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GB" sz="9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Sadler, K., Vizard, T., Ford, T. </a:t>
            </a:r>
            <a:r>
              <a:rPr lang="en-US" sz="9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et al.</a:t>
            </a:r>
            <a:r>
              <a:rPr lang="en-GB" sz="9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(2018).</a:t>
            </a:r>
            <a:r>
              <a:rPr lang="en-US" sz="900" i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Mental health of children and young people in England, 2017: Trends and characteristics</a:t>
            </a:r>
            <a:r>
              <a:rPr lang="en-US" sz="9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. NHS Digital.</a:t>
            </a:r>
            <a:endParaRPr lang="en-GB" sz="9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altLang="en-US" sz="900" dirty="0"/>
          </a:p>
          <a:p>
            <a:r>
              <a:rPr lang="en-US" altLang="en-US" sz="900" dirty="0"/>
              <a:t>The Children’s Society (2019). </a:t>
            </a:r>
            <a:r>
              <a:rPr lang="en-US" altLang="en-US" sz="900" i="1" dirty="0"/>
              <a:t>The good childhood report 2019. </a:t>
            </a:r>
            <a:r>
              <a:rPr lang="en-GB" sz="900" dirty="0">
                <a:hlinkClick r:id="rId8"/>
              </a:rPr>
              <a:t>https://www.childrenssociety.org.uk/sites/default/files/the_good_childhood_report_2019.pdf</a:t>
            </a:r>
            <a:endParaRPr lang="en-GB" sz="900" dirty="0"/>
          </a:p>
          <a:p>
            <a:endParaRPr lang="en-US" altLang="en-US" sz="900" dirty="0"/>
          </a:p>
          <a:p>
            <a:r>
              <a:rPr lang="en-US" sz="900" dirty="0">
                <a:effectLst/>
                <a:ea typeface="Calibri" panose="020F0502020204030204" pitchFamily="34" charset="0"/>
              </a:rPr>
              <a:t>Weisberg, D.S., Hirsh-</a:t>
            </a:r>
            <a:r>
              <a:rPr lang="en-US" sz="900" dirty="0" err="1">
                <a:effectLst/>
                <a:ea typeface="Calibri" panose="020F0502020204030204" pitchFamily="34" charset="0"/>
              </a:rPr>
              <a:t>Pasek</a:t>
            </a:r>
            <a:r>
              <a:rPr lang="en-US" sz="900" dirty="0">
                <a:effectLst/>
                <a:ea typeface="Calibri" panose="020F0502020204030204" pitchFamily="34" charset="0"/>
              </a:rPr>
              <a:t>, K. &amp; </a:t>
            </a:r>
            <a:r>
              <a:rPr lang="en-US" sz="900" dirty="0" err="1">
                <a:effectLst/>
                <a:ea typeface="Calibri" panose="020F0502020204030204" pitchFamily="34" charset="0"/>
              </a:rPr>
              <a:t>Golinkoff</a:t>
            </a:r>
            <a:r>
              <a:rPr lang="en-US" sz="900" dirty="0">
                <a:effectLst/>
                <a:ea typeface="Calibri" panose="020F0502020204030204" pitchFamily="34" charset="0"/>
              </a:rPr>
              <a:t>, R.M. (2013). Guided play: Where curricular goals meet a playful pedagogy. </a:t>
            </a:r>
            <a:r>
              <a:rPr lang="en-US" sz="900" i="1" dirty="0">
                <a:effectLst/>
                <a:ea typeface="Calibri" panose="020F0502020204030204" pitchFamily="34" charset="0"/>
              </a:rPr>
              <a:t>Mind, Brain, and Education</a:t>
            </a:r>
            <a:r>
              <a:rPr lang="en-US" sz="900" dirty="0">
                <a:effectLst/>
                <a:ea typeface="Calibri" panose="020F0502020204030204" pitchFamily="34" charset="0"/>
              </a:rPr>
              <a:t>, </a:t>
            </a:r>
            <a:r>
              <a:rPr lang="en-US" sz="900" i="1" dirty="0">
                <a:effectLst/>
                <a:ea typeface="Calibri" panose="020F0502020204030204" pitchFamily="34" charset="0"/>
              </a:rPr>
              <a:t>7</a:t>
            </a:r>
            <a:r>
              <a:rPr lang="en-US" sz="900" dirty="0">
                <a:effectLst/>
                <a:ea typeface="Calibri" panose="020F0502020204030204" pitchFamily="34" charset="0"/>
              </a:rPr>
              <a:t>, 104–112</a:t>
            </a:r>
            <a:endParaRPr lang="en-GB" sz="9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spcAft>
                <a:spcPct val="0"/>
              </a:spcAft>
            </a:pPr>
            <a:endParaRPr lang="en-US" altLang="en-US" sz="900" dirty="0">
              <a:solidFill>
                <a:srgbClr val="000000"/>
              </a:solidFill>
            </a:endParaRPr>
          </a:p>
          <a:p>
            <a:pPr>
              <a:spcBef>
                <a:spcPct val="0"/>
              </a:spcBef>
              <a:spcAft>
                <a:spcPct val="0"/>
              </a:spcAft>
            </a:pPr>
            <a:r>
              <a:rPr lang="en-US" altLang="en-US" sz="900" dirty="0">
                <a:solidFill>
                  <a:srgbClr val="000000"/>
                </a:solidFill>
              </a:rPr>
              <a:t>Thorley, C. (2016). </a:t>
            </a:r>
            <a:r>
              <a:rPr lang="en-US" altLang="en-US" sz="900" i="1" dirty="0">
                <a:solidFill>
                  <a:srgbClr val="000000"/>
                </a:solidFill>
              </a:rPr>
              <a:t>Education, education, mental health: Supporting secondary schools to play a central role in early intervention mental health services. </a:t>
            </a:r>
            <a:r>
              <a:rPr lang="en-US" altLang="en-US" sz="900" dirty="0">
                <a:solidFill>
                  <a:srgbClr val="000000"/>
                </a:solidFill>
              </a:rPr>
              <a:t>Institute for Public Policy Research.  </a:t>
            </a:r>
            <a:endParaRPr lang="en-GB" altLang="en-US" sz="900" dirty="0">
              <a:solidFill>
                <a:srgbClr val="000000"/>
              </a:solidFill>
            </a:endParaRP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201174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0A9EA6-0B3B-4132-96E8-477C89DC45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28665" y="2030550"/>
            <a:ext cx="9287933" cy="854075"/>
          </a:xfrm>
        </p:spPr>
        <p:txBody>
          <a:bodyPr/>
          <a:lstStyle/>
          <a:p>
            <a:r>
              <a:rPr lang="en-US" sz="4400" b="1" dirty="0">
                <a:solidFill>
                  <a:schemeClr val="accent3"/>
                </a:solidFill>
                <a:latin typeface="Bradley Hand ITC" pitchFamily="66" charset="0"/>
                <a:ea typeface="+mn-ea"/>
                <a:cs typeface="+mn-cs"/>
              </a:rPr>
              <a:t>Any questions?</a:t>
            </a:r>
            <a:endParaRPr lang="en-GB" sz="4400" b="1" dirty="0">
              <a:solidFill>
                <a:schemeClr val="accent3"/>
              </a:solidFill>
              <a:latin typeface="Bradley Hand ITC" pitchFamily="66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599F3E1-DF85-4A96-97CF-1AA1BB7CB8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5818" y="2994870"/>
            <a:ext cx="2054125" cy="3304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294488A-003A-47D6-ADC1-1D8EC80486C2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296050" y="254545"/>
            <a:ext cx="3310415" cy="1377815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DF365CDD-1739-47D2-B048-13C598286A08}"/>
              </a:ext>
            </a:extLst>
          </p:cNvPr>
          <p:cNvSpPr txBox="1">
            <a:spLocks/>
          </p:cNvSpPr>
          <p:nvPr/>
        </p:nvSpPr>
        <p:spPr bwMode="auto">
          <a:xfrm>
            <a:off x="384871" y="380096"/>
            <a:ext cx="9287933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600" kern="1200">
                <a:solidFill>
                  <a:srgbClr val="0039A6"/>
                </a:solidFill>
                <a:latin typeface="Arial"/>
                <a:ea typeface="ＭＳ Ｐゴシック" charset="0"/>
                <a:cs typeface="Arial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0039A6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0039A6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0039A6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0039A6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39A6"/>
                </a:solidFill>
                <a:latin typeface="Trebuchet MS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39A6"/>
                </a:solidFill>
                <a:latin typeface="Trebuchet MS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39A6"/>
                </a:solidFill>
                <a:latin typeface="Trebuchet MS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39A6"/>
                </a:solidFill>
                <a:latin typeface="Trebuchet MS" pitchFamily="34" charset="0"/>
              </a:defRPr>
            </a:lvl9pPr>
          </a:lstStyle>
          <a:p>
            <a:r>
              <a:rPr lang="en-GB"/>
              <a:t>Thank you!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30038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EAFE93-8397-4D66-969C-B6108BA31A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013" y="470121"/>
            <a:ext cx="9287933" cy="854075"/>
          </a:xfrm>
        </p:spPr>
        <p:txBody>
          <a:bodyPr/>
          <a:lstStyle/>
          <a:p>
            <a:r>
              <a:rPr lang="en-US" dirty="0"/>
              <a:t>Today’s talk</a:t>
            </a:r>
            <a:endParaRPr lang="en-GB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B6C4ABF-164B-4989-8318-772F202AFF97}"/>
              </a:ext>
            </a:extLst>
          </p:cNvPr>
          <p:cNvSpPr txBox="1"/>
          <p:nvPr/>
        </p:nvSpPr>
        <p:spPr>
          <a:xfrm>
            <a:off x="1095013" y="1611085"/>
            <a:ext cx="8926288" cy="400109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endParaRPr lang="en-US" sz="900" dirty="0"/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altLang="en-US" sz="2400" dirty="0"/>
              <a:t>Context: Children and young people’s mental health and wellbeing and t</a:t>
            </a:r>
            <a:r>
              <a:rPr lang="en-GB" sz="2400" dirty="0"/>
              <a:t>he role of schools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GB" sz="1400" dirty="0"/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Introducing ‘Book of Beasties’ (</a:t>
            </a:r>
            <a:r>
              <a:rPr lang="en-US" sz="2400" dirty="0" err="1"/>
              <a:t>BoB</a:t>
            </a:r>
            <a:r>
              <a:rPr lang="en-US" sz="2400" dirty="0"/>
              <a:t>)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400" dirty="0"/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The pilot study research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400" dirty="0"/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Key findings</a:t>
            </a:r>
            <a:endParaRPr lang="en-GB" sz="2400" dirty="0"/>
          </a:p>
          <a:p>
            <a:pPr>
              <a:spcAft>
                <a:spcPts val="600"/>
              </a:spcAft>
            </a:pPr>
            <a:endParaRPr lang="en-GB" sz="1400" dirty="0"/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400" dirty="0"/>
              <a:t>Conclusions and next steps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483FFA2-B547-4E09-ACFD-D3D2003BBF75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573892" y="4338370"/>
            <a:ext cx="3618108" cy="2275790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33270394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Content Placeholder 2">
            <a:extLst>
              <a:ext uri="{FF2B5EF4-FFF2-40B4-BE49-F238E27FC236}">
                <a16:creationId xmlns:a16="http://schemas.microsoft.com/office/drawing/2014/main" id="{3B2DE714-5062-4697-8D3D-2DE293E044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1886" y="1669994"/>
            <a:ext cx="8961120" cy="4933974"/>
          </a:xfrm>
        </p:spPr>
        <p:txBody>
          <a:bodyPr>
            <a:norm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SzTx/>
              <a:buFont typeface="Arial" charset="0"/>
              <a:buChar char="•"/>
              <a:defRPr/>
            </a:pPr>
            <a:r>
              <a:rPr lang="en-US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Increasing</a:t>
            </a:r>
            <a:r>
              <a:rPr lang="en-GB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numbers of children and young people are experiencing emotional difficulties (Sadler et al., 2018)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SzTx/>
              <a:buFont typeface="Arial" charset="0"/>
              <a:buChar char="•"/>
              <a:defRPr/>
            </a:pPr>
            <a:endParaRPr lang="en-GB" altLang="en-US" sz="16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SzTx/>
              <a:buFont typeface="Arial" charset="0"/>
              <a:buChar char="•"/>
              <a:defRPr/>
            </a:pPr>
            <a:r>
              <a:rPr lang="en-GB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Children’s happiness is in decline (The Children’s Society, 2019)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SzTx/>
              <a:buFont typeface="Arial" charset="0"/>
              <a:buChar char="•"/>
              <a:defRPr/>
            </a:pPr>
            <a:endParaRPr lang="en-GB" altLang="en-US" sz="16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SzTx/>
              <a:buFont typeface="Arial" charset="0"/>
              <a:buChar char="•"/>
              <a:defRPr/>
            </a:pPr>
            <a:r>
              <a:rPr lang="en-GB" altLang="en-US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Many CYP do not access timely and appropriate support (</a:t>
            </a:r>
            <a:r>
              <a:rPr lang="en-US" altLang="en-US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Thorley, 2016)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SzTx/>
              <a:buFont typeface="Arial" charset="0"/>
              <a:buChar char="•"/>
              <a:defRPr/>
            </a:pPr>
            <a:endParaRPr lang="en-US" altLang="en-US" sz="16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SzTx/>
              <a:buFont typeface="Arial" charset="0"/>
              <a:buChar char="•"/>
              <a:defRPr/>
            </a:pPr>
            <a:r>
              <a:rPr lang="en-US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Pivotal role of schools in supporting children’s mental wellbeing well documented (DfE 2016, 2018; </a:t>
            </a:r>
            <a:r>
              <a:rPr lang="en-US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DoH</a:t>
            </a:r>
            <a:r>
              <a:rPr lang="en-US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&amp; NHS England, 2015; </a:t>
            </a:r>
            <a:r>
              <a:rPr lang="en-US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DoH</a:t>
            </a:r>
            <a:r>
              <a:rPr lang="en-US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&amp; DfE, 2017)</a:t>
            </a:r>
            <a:endParaRPr lang="en-US" altLang="en-US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lvl="0" indent="0">
              <a:lnSpc>
                <a:spcPct val="110000"/>
              </a:lnSpc>
              <a:buNone/>
              <a:defRPr/>
            </a:pPr>
            <a:endParaRPr lang="en-US" altLang="en-US" sz="2200" dirty="0"/>
          </a:p>
          <a:p>
            <a:pPr eaLnBrk="1" hangingPunct="1">
              <a:spcBef>
                <a:spcPct val="0"/>
              </a:spcBef>
              <a:spcAft>
                <a:spcPct val="0"/>
              </a:spcAft>
              <a:buSzTx/>
              <a:defRPr/>
            </a:pPr>
            <a:endParaRPr lang="en-GB" altLang="en-US" sz="1600" dirty="0"/>
          </a:p>
        </p:txBody>
      </p:sp>
      <p:sp>
        <p:nvSpPr>
          <p:cNvPr id="25604" name="TextBox 1">
            <a:extLst>
              <a:ext uri="{FF2B5EF4-FFF2-40B4-BE49-F238E27FC236}">
                <a16:creationId xmlns:a16="http://schemas.microsoft.com/office/drawing/2014/main" id="{2DF8C4DC-1E53-4452-A2C7-74C3CC3E255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05348" y="592550"/>
            <a:ext cx="8847658" cy="646331"/>
          </a:xfrm>
          <a:noFill/>
          <a:ln>
            <a:solidFill>
              <a:schemeClr val="bg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GB" altLang="en-US" dirty="0"/>
              <a:t>Children’s mental wellbeing: a snapshot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D4548C1-83DB-4AC4-B1AF-5F6F9A8BF2EE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043414" y="1474624"/>
            <a:ext cx="2643238" cy="266235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62C80E5-34B2-4CD8-8C1A-41E1E792CD45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2079975">
            <a:off x="9154403" y="3925468"/>
            <a:ext cx="1937912" cy="251830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3F128D0-3BD1-4F7D-8111-4FBA5CC06D5C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707802">
            <a:off x="10236705" y="3909859"/>
            <a:ext cx="1615497" cy="2294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44442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Content Placeholder 1">
            <a:extLst>
              <a:ext uri="{FF2B5EF4-FFF2-40B4-BE49-F238E27FC236}">
                <a16:creationId xmlns:a16="http://schemas.microsoft.com/office/drawing/2014/main" id="{82063446-04E5-4710-A27B-33C56074D0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7504" y="1635083"/>
            <a:ext cx="8879341" cy="4592637"/>
          </a:xfrm>
        </p:spPr>
        <p:txBody>
          <a:bodyPr>
            <a:normAutofit fontScale="92500" lnSpcReduction="20000"/>
          </a:bodyPr>
          <a:lstStyle/>
          <a:p>
            <a:pPr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Tx/>
              <a:buFont typeface="Arial" panose="020B0604020202020204" pitchFamily="34" charset="0"/>
              <a:buChar char="•"/>
              <a:defRPr/>
            </a:pPr>
            <a:r>
              <a:rPr lang="en-US" altLang="en-US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Well placed to address school-related stressors?</a:t>
            </a:r>
          </a:p>
          <a:p>
            <a:pPr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Tx/>
              <a:buFont typeface="Arial" panose="020B0604020202020204" pitchFamily="34" charset="0"/>
              <a:buChar char="•"/>
              <a:defRPr/>
            </a:pPr>
            <a:endParaRPr lang="en-US" altLang="en-US" sz="15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indent="0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Tx/>
              <a:defRPr/>
            </a:pPr>
            <a:r>
              <a:rPr lang="en-US" altLang="en-US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Can ease the pressure on specialist CAMHS?</a:t>
            </a:r>
          </a:p>
          <a:p>
            <a:pPr marL="0" indent="0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Tx/>
              <a:defRPr/>
            </a:pPr>
            <a:endParaRPr lang="en-US" altLang="en-US" sz="15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indent="0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Tx/>
              <a:defRPr/>
            </a:pPr>
            <a:r>
              <a:rPr lang="en-US" altLang="en-US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Facilitates a wider culture within schools that values mental health? </a:t>
            </a:r>
            <a:r>
              <a:rPr lang="en-US" altLang="en-US" dirty="0">
                <a:solidFill>
                  <a:srgbClr val="0070C0"/>
                </a:solidFill>
                <a:latin typeface="+mn-lt"/>
                <a:ea typeface="+mn-ea"/>
                <a:cs typeface="+mn-cs"/>
              </a:rPr>
              <a:t>But…</a:t>
            </a:r>
          </a:p>
          <a:p>
            <a:pPr marL="0" indent="0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Tx/>
              <a:defRPr/>
            </a:pPr>
            <a:endParaRPr lang="en-US" altLang="en-US" sz="15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indent="0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Tx/>
              <a:defRPr/>
            </a:pPr>
            <a:r>
              <a:rPr lang="en-GB" altLang="en-US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Increasing demands, competing priorities; school staff ‘overwhelmed’ (Education Support, 2019)</a:t>
            </a:r>
          </a:p>
          <a:p>
            <a:pPr marL="0" indent="0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Tx/>
              <a:buNone/>
              <a:defRPr/>
            </a:pPr>
            <a:endParaRPr lang="en-GB" altLang="en-US" sz="15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indent="0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Tx/>
              <a:defRPr/>
            </a:pPr>
            <a:r>
              <a:rPr lang="en-GB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Relationships and health curriculum (DfE, 2019)</a:t>
            </a:r>
          </a:p>
          <a:p>
            <a:pPr marL="0" indent="0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Tx/>
              <a:defRPr/>
            </a:pPr>
            <a:endParaRPr lang="en-GB" sz="15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indent="0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Tx/>
              <a:defRPr/>
            </a:pPr>
            <a:r>
              <a:rPr lang="en-GB" altLang="en-US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School leaders need to be better supported to make informed commissioning decisions</a:t>
            </a:r>
          </a:p>
          <a:p>
            <a:pPr marL="0" indent="0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Tx/>
              <a:defRPr/>
            </a:pPr>
            <a:endParaRPr lang="en-GB" altLang="en-US" sz="17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indent="0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Tx/>
              <a:defRPr/>
            </a:pPr>
            <a:r>
              <a:rPr lang="en-GB" altLang="en-US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Case studies of good practice for schools to share</a:t>
            </a:r>
          </a:p>
          <a:p>
            <a:pPr marL="0" indent="0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Tx/>
              <a:buNone/>
              <a:defRPr/>
            </a:pPr>
            <a:r>
              <a:rPr lang="en-GB" altLang="en-US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(Brown, 2018)</a:t>
            </a:r>
          </a:p>
          <a:p>
            <a:pPr marL="0" indent="0">
              <a:lnSpc>
                <a:spcPct val="120000"/>
              </a:lnSpc>
            </a:pPr>
            <a:endParaRPr lang="en-GB" altLang="en-US" sz="20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indent="0">
              <a:lnSpc>
                <a:spcPct val="120000"/>
              </a:lnSpc>
              <a:buNone/>
            </a:pPr>
            <a:endParaRPr lang="en-US" altLang="en-US" sz="2600" dirty="0">
              <a:solidFill>
                <a:srgbClr val="0039A6"/>
              </a:solidFill>
            </a:endParaRPr>
          </a:p>
          <a:p>
            <a:pPr marL="0" indent="0">
              <a:lnSpc>
                <a:spcPct val="120000"/>
              </a:lnSpc>
            </a:pPr>
            <a:endParaRPr lang="en-GB" altLang="en-US" sz="2600" dirty="0">
              <a:solidFill>
                <a:srgbClr val="747678"/>
              </a:solidFill>
            </a:endParaRPr>
          </a:p>
          <a:p>
            <a:pPr marL="0" indent="0">
              <a:lnSpc>
                <a:spcPct val="120000"/>
              </a:lnSpc>
            </a:pPr>
            <a:endParaRPr lang="en-GB" altLang="en-US" sz="2600" dirty="0">
              <a:solidFill>
                <a:srgbClr val="525355"/>
              </a:solidFill>
            </a:endParaRPr>
          </a:p>
          <a:p>
            <a:pPr marL="0" indent="0">
              <a:lnSpc>
                <a:spcPct val="120000"/>
              </a:lnSpc>
            </a:pPr>
            <a:endParaRPr lang="en-GB" altLang="en-US" sz="2600" dirty="0">
              <a:solidFill>
                <a:srgbClr val="525355"/>
              </a:solidFill>
            </a:endParaRPr>
          </a:p>
          <a:p>
            <a:pPr marL="0" indent="0">
              <a:lnSpc>
                <a:spcPct val="120000"/>
              </a:lnSpc>
            </a:pPr>
            <a:endParaRPr lang="en-GB" altLang="en-US" sz="2600" dirty="0">
              <a:solidFill>
                <a:srgbClr val="525355"/>
              </a:solidFill>
            </a:endParaRPr>
          </a:p>
          <a:p>
            <a:pPr marL="0" indent="0">
              <a:lnSpc>
                <a:spcPct val="120000"/>
              </a:lnSpc>
            </a:pPr>
            <a:endParaRPr lang="en-GB" altLang="en-US" sz="2600" dirty="0">
              <a:solidFill>
                <a:srgbClr val="525355"/>
              </a:solidFill>
            </a:endParaRPr>
          </a:p>
        </p:txBody>
      </p:sp>
      <p:sp>
        <p:nvSpPr>
          <p:cNvPr id="27651" name="Title 2">
            <a:extLst>
              <a:ext uri="{FF2B5EF4-FFF2-40B4-BE49-F238E27FC236}">
                <a16:creationId xmlns:a16="http://schemas.microsoft.com/office/drawing/2014/main" id="{AD7D9372-8660-4203-AD81-37BD1ED95B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5585" y="245245"/>
            <a:ext cx="8027987" cy="854075"/>
          </a:xfrm>
        </p:spPr>
        <p:txBody>
          <a:bodyPr/>
          <a:lstStyle/>
          <a:p>
            <a:r>
              <a:rPr lang="en-GB" altLang="en-US" dirty="0"/>
              <a:t> </a:t>
            </a:r>
            <a:br>
              <a:rPr lang="en-GB" altLang="en-US" dirty="0"/>
            </a:br>
            <a:r>
              <a:rPr lang="en-GB" altLang="en-US" dirty="0"/>
              <a:t>The role of schools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0E3EE6A-F684-4D0B-84B2-2843493B40C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5924" y="79336"/>
            <a:ext cx="1526027" cy="1192115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41F5F54-0928-4A72-AD10-0325BC65F004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884924" y="3152503"/>
            <a:ext cx="4197028" cy="2996839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22738824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18807" y="2300643"/>
            <a:ext cx="2761129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1A20CD2-DEE6-4ECE-82B4-0642975D08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762" y="505826"/>
            <a:ext cx="8552331" cy="854075"/>
          </a:xfrm>
        </p:spPr>
        <p:txBody>
          <a:bodyPr wrap="square" anchor="ctr">
            <a:normAutofit/>
          </a:bodyPr>
          <a:lstStyle/>
          <a:p>
            <a:pPr algn="ctr"/>
            <a:r>
              <a:rPr lang="en-US" dirty="0"/>
              <a:t>Introducing ‘Book of Beasties’ (</a:t>
            </a:r>
            <a:r>
              <a:rPr lang="en-US" dirty="0" err="1"/>
              <a:t>BoB</a:t>
            </a:r>
            <a:r>
              <a:rPr lang="en-US" dirty="0"/>
              <a:t>)</a:t>
            </a:r>
            <a:endParaRPr lang="en-GB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AF76545-34A9-47C0-B921-1EA2B396A3B6}"/>
              </a:ext>
            </a:extLst>
          </p:cNvPr>
          <p:cNvSpPr txBox="1"/>
          <p:nvPr/>
        </p:nvSpPr>
        <p:spPr>
          <a:xfrm>
            <a:off x="323233" y="1776521"/>
            <a:ext cx="9204557" cy="378565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406908" marR="0" lvl="0" indent="-3429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2400" dirty="0"/>
              <a:t>Every child should have the </a:t>
            </a:r>
            <a:r>
              <a:rPr lang="en-GB" sz="2400" u="sng" dirty="0"/>
              <a:t>confidence to talk openly</a:t>
            </a:r>
            <a:r>
              <a:rPr lang="en-GB" sz="2400" dirty="0"/>
              <a:t> about their emotions and mental wellbeing</a:t>
            </a:r>
          </a:p>
          <a:p>
            <a:pPr marL="64008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600" dirty="0"/>
          </a:p>
          <a:p>
            <a:pPr marL="406908" marR="0" lvl="0" indent="-3429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2400" u="sng" dirty="0"/>
              <a:t>Aims:</a:t>
            </a:r>
            <a:r>
              <a:rPr lang="en-GB" sz="2400" dirty="0"/>
              <a:t> to de-stigmatise mental health, promote wellbeing and raise emotional literacy</a:t>
            </a:r>
          </a:p>
          <a:p>
            <a:pPr marL="64008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6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Centred around a traditional card game with linked, </a:t>
            </a:r>
            <a:r>
              <a:rPr lang="en-GB" sz="2400" u="sng" dirty="0"/>
              <a:t>sensory-focused</a:t>
            </a:r>
            <a:r>
              <a:rPr lang="en-GB" sz="2400" dirty="0"/>
              <a:t> activities embedded in play</a:t>
            </a:r>
          </a:p>
          <a:p>
            <a:endParaRPr lang="en-GB" sz="16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Guided learning, playful learning approach (</a:t>
            </a:r>
            <a:r>
              <a:rPr lang="en-US" sz="2400" dirty="0"/>
              <a:t>Weisberg et al., 2013</a:t>
            </a:r>
            <a:r>
              <a:rPr lang="en-GB" sz="2400" dirty="0"/>
              <a:t>; Hirsch-</a:t>
            </a:r>
            <a:r>
              <a:rPr lang="en-GB" sz="2400" dirty="0" err="1"/>
              <a:t>Pasek</a:t>
            </a:r>
            <a:r>
              <a:rPr lang="en-GB" sz="2400" dirty="0"/>
              <a:t> &amp; </a:t>
            </a:r>
            <a:r>
              <a:rPr lang="en-GB" sz="2400" dirty="0" err="1"/>
              <a:t>Golinkoff</a:t>
            </a:r>
            <a:r>
              <a:rPr lang="en-GB" sz="2400" dirty="0"/>
              <a:t>, 2003)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4AE5E0B-9826-4706-8C92-724ADD30139D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732060">
            <a:off x="9480826" y="4081722"/>
            <a:ext cx="1379827" cy="201640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ADBFAEF-E278-4713-83A5-3B6500FDFE66}"/>
              </a:ext>
            </a:extLst>
          </p:cNvPr>
          <p:cNvSpPr txBox="1"/>
          <p:nvPr/>
        </p:nvSpPr>
        <p:spPr>
          <a:xfrm>
            <a:off x="1875130" y="5667166"/>
            <a:ext cx="6100762" cy="36933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GB" dirty="0">
                <a:hlinkClick r:id="rId5"/>
              </a:rPr>
              <a:t>https://www.youtube.com/watch?v=ohzrCt3RjFI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639363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7193FF-4876-4AD2-B857-25C9424CDD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 of the game</a:t>
            </a:r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505C3CE-55B8-460B-BF51-9496976C9B8E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50334" y="4009331"/>
            <a:ext cx="4969695" cy="2184312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05EE3C20-6148-4C5D-9CBE-0CCC972218A8}"/>
              </a:ext>
            </a:extLst>
          </p:cNvPr>
          <p:cNvGrpSpPr/>
          <p:nvPr/>
        </p:nvGrpSpPr>
        <p:grpSpPr>
          <a:xfrm>
            <a:off x="75354" y="1463762"/>
            <a:ext cx="5919653" cy="2308324"/>
            <a:chOff x="57325" y="1470471"/>
            <a:chExt cx="5919653" cy="2308324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AE9D3A1-F8CB-4A37-A9C6-BCD67E6F0A0B}"/>
                </a:ext>
              </a:extLst>
            </p:cNvPr>
            <p:cNvSpPr txBox="1"/>
            <p:nvPr/>
          </p:nvSpPr>
          <p:spPr>
            <a:xfrm>
              <a:off x="57325" y="1470471"/>
              <a:ext cx="5919653" cy="2308324"/>
            </a:xfrm>
            <a:prstGeom prst="rect">
              <a:avLst/>
            </a:prstGeom>
            <a:noFill/>
            <a:ln w="28575">
              <a:solidFill>
                <a:srgbClr val="002060"/>
              </a:solidFill>
            </a:ln>
          </p:spPr>
          <p:txBody>
            <a:bodyPr wrap="square">
              <a:spAutoFit/>
            </a:bodyPr>
            <a:lstStyle/>
            <a:p>
              <a:pPr marL="406908" indent="-342900" eaLnBrk="1" fontAlgn="auto" hangingPunct="1">
                <a:spcAft>
                  <a:spcPts val="0"/>
                </a:spcAft>
                <a:buFont typeface="Arial" panose="020B0604020202020204" pitchFamily="34" charset="0"/>
                <a:buChar char="•"/>
                <a:defRPr/>
              </a:pPr>
              <a:r>
                <a:rPr lang="en-GB" sz="2000" dirty="0"/>
                <a:t>Manualised programme, one hourly sessions run over five consecutive weeks  </a:t>
              </a:r>
            </a:p>
            <a:p>
              <a:pPr marL="406908" indent="-342900" eaLnBrk="1" fontAlgn="auto" hangingPunct="1">
                <a:spcAft>
                  <a:spcPts val="0"/>
                </a:spcAft>
                <a:buFont typeface="Arial" panose="020B0604020202020204" pitchFamily="34" charset="0"/>
                <a:buChar char="•"/>
                <a:defRPr/>
              </a:pPr>
              <a:endParaRPr lang="en-GB" sz="1200" dirty="0"/>
            </a:p>
            <a:p>
              <a:pPr marL="406908" indent="-342900" eaLnBrk="1" fontAlgn="auto" hangingPunct="1">
                <a:spcAft>
                  <a:spcPts val="0"/>
                </a:spcAft>
                <a:buFont typeface="Arial" panose="020B0604020202020204" pitchFamily="34" charset="0"/>
                <a:buChar char="•"/>
                <a:defRPr/>
              </a:pPr>
              <a:r>
                <a:rPr lang="en-GB" sz="2000" dirty="0"/>
                <a:t>Facilitated by trained school staff to small groups of children</a:t>
              </a:r>
            </a:p>
            <a:p>
              <a:pPr marL="406908" indent="-342900" eaLnBrk="1" fontAlgn="auto" hangingPunct="1">
                <a:spcAft>
                  <a:spcPts val="0"/>
                </a:spcAft>
                <a:buFont typeface="Arial" panose="020B0604020202020204" pitchFamily="34" charset="0"/>
                <a:buChar char="•"/>
                <a:defRPr/>
              </a:pPr>
              <a:endParaRPr lang="en-GB" sz="1200" dirty="0"/>
            </a:p>
            <a:p>
              <a:pPr marL="406908" indent="-342900" eaLnBrk="1" fontAlgn="auto" hangingPunct="1">
                <a:spcAft>
                  <a:spcPts val="0"/>
                </a:spcAft>
                <a:buFont typeface="Arial" panose="020B0604020202020204" pitchFamily="34" charset="0"/>
                <a:buChar char="•"/>
                <a:defRPr/>
              </a:pPr>
              <a:r>
                <a:rPr lang="en-GB" sz="2000" dirty="0" err="1"/>
                <a:t>BoB</a:t>
              </a:r>
              <a:r>
                <a:rPr lang="en-GB" sz="2000" dirty="0"/>
                <a:t> is set in an imaginary world inhabited by ten ‘beasties’</a:t>
              </a: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A4245176-3F58-4BD7-B640-A959F8E4DA4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15025" y="1562305"/>
              <a:ext cx="276225" cy="276225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50BDCF53-35DE-4070-A652-BD2C724899E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90175" y="2348408"/>
              <a:ext cx="276225" cy="276225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1DF05C5D-67C9-454A-85D3-F143C15BAD4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16906" y="3134511"/>
              <a:ext cx="274344" cy="280440"/>
            </a:xfrm>
            <a:prstGeom prst="rect">
              <a:avLst/>
            </a:prstGeom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5B9C50DD-E727-4DDE-8322-59390D3815AF}"/>
              </a:ext>
            </a:extLst>
          </p:cNvPr>
          <p:cNvGrpSpPr/>
          <p:nvPr/>
        </p:nvGrpSpPr>
        <p:grpSpPr>
          <a:xfrm>
            <a:off x="6215023" y="1463762"/>
            <a:ext cx="5708979" cy="2616101"/>
            <a:chOff x="6215023" y="1463762"/>
            <a:chExt cx="5708979" cy="2616101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0F6B8BA-37A1-41DC-8C08-4530D410067F}"/>
                </a:ext>
              </a:extLst>
            </p:cNvPr>
            <p:cNvSpPr txBox="1"/>
            <p:nvPr/>
          </p:nvSpPr>
          <p:spPr>
            <a:xfrm>
              <a:off x="6215023" y="1463762"/>
              <a:ext cx="5708979" cy="2616101"/>
            </a:xfrm>
            <a:prstGeom prst="rect">
              <a:avLst/>
            </a:prstGeom>
            <a:noFill/>
            <a:ln w="28575">
              <a:solidFill>
                <a:srgbClr val="002060"/>
              </a:solidFill>
            </a:ln>
          </p:spPr>
          <p:txBody>
            <a:bodyPr wrap="square">
              <a:spAutoFit/>
            </a:bodyPr>
            <a:lstStyle/>
            <a:p>
              <a:pPr marL="406908" indent="-342900" eaLnBrk="1" fontAlgn="auto" hangingPunct="1">
                <a:spcAft>
                  <a:spcPts val="0"/>
                </a:spcAft>
                <a:buFont typeface="Arial" panose="020B0604020202020204" pitchFamily="34" charset="0"/>
                <a:buChar char="•"/>
                <a:defRPr/>
              </a:pPr>
              <a:r>
                <a:rPr lang="en-GB" sz="2000" dirty="0"/>
                <a:t>Each beastie has attributes (e.g. self- consciousness) associated with an emotional issue (e.g. anxiety)</a:t>
              </a:r>
            </a:p>
            <a:p>
              <a:pPr marL="406908" indent="-342900" eaLnBrk="1" fontAlgn="auto" hangingPunct="1">
                <a:spcAft>
                  <a:spcPts val="0"/>
                </a:spcAft>
                <a:buFont typeface="Arial" panose="020B0604020202020204" pitchFamily="34" charset="0"/>
                <a:buChar char="•"/>
                <a:defRPr/>
              </a:pPr>
              <a:endParaRPr lang="en-GB" sz="1200" dirty="0"/>
            </a:p>
            <a:p>
              <a:pPr marL="406908" indent="-342900" eaLnBrk="1" fontAlgn="auto" hangingPunct="1">
                <a:spcAft>
                  <a:spcPts val="0"/>
                </a:spcAft>
                <a:buFont typeface="Arial" panose="020B0604020202020204" pitchFamily="34" charset="0"/>
                <a:buChar char="•"/>
                <a:defRPr/>
              </a:pPr>
              <a:r>
                <a:rPr lang="en-GB" sz="2000" dirty="0"/>
                <a:t>The objective is for players to help as many beasties as possible</a:t>
              </a:r>
            </a:p>
            <a:p>
              <a:pPr marL="406908" indent="-342900" eaLnBrk="1" fontAlgn="auto" hangingPunct="1">
                <a:spcAft>
                  <a:spcPts val="0"/>
                </a:spcAft>
                <a:buFont typeface="Arial" panose="020B0604020202020204" pitchFamily="34" charset="0"/>
                <a:buChar char="•"/>
                <a:defRPr/>
              </a:pPr>
              <a:endParaRPr lang="en-GB" sz="1200" dirty="0"/>
            </a:p>
            <a:p>
              <a:pPr marL="406908" indent="-342900" eaLnBrk="1" fontAlgn="auto" hangingPunct="1">
                <a:spcAft>
                  <a:spcPts val="0"/>
                </a:spcAft>
                <a:buFont typeface="Arial" panose="020B0604020202020204" pitchFamily="34" charset="0"/>
                <a:buChar char="•"/>
                <a:defRPr/>
              </a:pPr>
              <a:r>
                <a:rPr lang="en-GB" sz="2000" dirty="0"/>
                <a:t>How: using ‘action’ cards and locating certain ‘item’ or ‘comfort’ cards </a:t>
              </a: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CF43AFE0-466C-4BD4-81C5-C51F47FB996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307171" y="1560198"/>
              <a:ext cx="274344" cy="280440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4A2185BB-BE04-48D3-9A61-EDD0E2C1F32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307171" y="2679810"/>
              <a:ext cx="274344" cy="280440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D2CB77FF-BAF8-4973-8541-31A236C72FA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298463" y="3455170"/>
              <a:ext cx="274344" cy="280440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079F91D9-7839-4EEE-A202-C4733C57958C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895822" y="4246414"/>
            <a:ext cx="1942445" cy="1947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26195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96960C-CFA2-46B2-BAA8-B2C64944D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334" y="480423"/>
            <a:ext cx="9287933" cy="854075"/>
          </a:xfrm>
        </p:spPr>
        <p:txBody>
          <a:bodyPr/>
          <a:lstStyle/>
          <a:p>
            <a:r>
              <a:rPr lang="en-US" dirty="0"/>
              <a:t>Meet Populo</a:t>
            </a:r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AA427CA-46A6-4159-B853-3000F6F72FEA}"/>
              </a:ext>
            </a:extLst>
          </p:cNvPr>
          <p:cNvSpPr txBox="1"/>
          <p:nvPr/>
        </p:nvSpPr>
        <p:spPr>
          <a:xfrm>
            <a:off x="428897" y="1646481"/>
            <a:ext cx="6100354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64008" eaLnBrk="1" fontAlgn="auto" hangingPunct="1">
              <a:spcAft>
                <a:spcPts val="0"/>
              </a:spcAft>
              <a:defRPr/>
            </a:pPr>
            <a:endParaRPr lang="en-US" dirty="0"/>
          </a:p>
          <a:p>
            <a:pPr marL="64008" eaLnBrk="1" fontAlgn="auto" hangingPunct="1">
              <a:spcAft>
                <a:spcPts val="0"/>
              </a:spcAft>
              <a:defRPr/>
            </a:pPr>
            <a:endParaRPr lang="en-US" sz="18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B15F4AC-6FBD-411C-8971-7AA2D6A2BB8C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768045" y="1559395"/>
            <a:ext cx="2436113" cy="3166947"/>
          </a:xfrm>
          <a:prstGeom prst="rect">
            <a:avLst/>
          </a:prstGeom>
          <a:ln w="76200">
            <a:solidFill>
              <a:srgbClr val="002060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E99650F-2B60-4AF5-8451-4637A0727725}"/>
              </a:ext>
            </a:extLst>
          </p:cNvPr>
          <p:cNvSpPr txBox="1"/>
          <p:nvPr/>
        </p:nvSpPr>
        <p:spPr>
          <a:xfrm>
            <a:off x="428897" y="1559395"/>
            <a:ext cx="6964680" cy="470898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GB" sz="2000" dirty="0">
                <a:solidFill>
                  <a:srgbClr val="0070C0"/>
                </a:solidFill>
              </a:rPr>
              <a:t>Character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GB" sz="2000" dirty="0">
                <a:solidFill>
                  <a:srgbClr val="0070C0"/>
                </a:solidFill>
              </a:rPr>
              <a:t>description: </a:t>
            </a:r>
            <a:r>
              <a:rPr lang="en-GB" sz="2000" dirty="0"/>
              <a:t>‘Everyone has a foggy brain sometimes, especially poor Populo who loses her puff and can’t bring herself to do anything’</a:t>
            </a:r>
          </a:p>
          <a:p>
            <a:pPr indent="-384048" fontAlgn="auto">
              <a:spcAft>
                <a:spcPts val="0"/>
              </a:spcAft>
              <a:buFont typeface="Wingdings 2" panose="05020102010507070707" pitchFamily="18" charset="2"/>
              <a:buNone/>
              <a:defRPr/>
            </a:pPr>
            <a:endParaRPr lang="en-GB" sz="2000" dirty="0"/>
          </a:p>
          <a:p>
            <a:pPr fontAlgn="auto">
              <a:spcAft>
                <a:spcPts val="0"/>
              </a:spcAft>
              <a:defRPr/>
            </a:pPr>
            <a:r>
              <a:rPr lang="en-GB" sz="2000" dirty="0">
                <a:solidFill>
                  <a:srgbClr val="0070C0"/>
                </a:solidFill>
              </a:rPr>
              <a:t>Characteristics associated with emotional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GB" sz="2000" dirty="0">
                <a:solidFill>
                  <a:srgbClr val="0070C0"/>
                </a:solidFill>
              </a:rPr>
              <a:t>difficulties: </a:t>
            </a:r>
            <a:r>
              <a:rPr lang="en-US" sz="2000" dirty="0"/>
              <a:t>low mood, loss of concentration</a:t>
            </a:r>
          </a:p>
          <a:p>
            <a:pPr eaLnBrk="1" hangingPunct="1"/>
            <a:endParaRPr lang="en-GB" altLang="en-US" sz="2000" dirty="0"/>
          </a:p>
          <a:p>
            <a:pPr eaLnBrk="1" hangingPunct="1"/>
            <a:r>
              <a:rPr lang="en-GB" altLang="en-US" sz="2000" dirty="0">
                <a:solidFill>
                  <a:srgbClr val="0070C0"/>
                </a:solidFill>
              </a:rPr>
              <a:t>‘Item’ card and brief descriptor: </a:t>
            </a:r>
            <a:r>
              <a:rPr lang="en-GB" altLang="en-US" sz="2000" dirty="0"/>
              <a:t>‘Bellows’:</a:t>
            </a:r>
            <a:r>
              <a:rPr lang="en-US" altLang="en-US" sz="2000" dirty="0"/>
              <a:t> </a:t>
            </a:r>
            <a:r>
              <a:rPr lang="en-GB" altLang="en-US" sz="2000" dirty="0"/>
              <a:t>‘Our breath has the power to calm us’</a:t>
            </a:r>
          </a:p>
          <a:p>
            <a:pPr eaLnBrk="1" hangingPunct="1">
              <a:buFont typeface="Wingdings 2" panose="05020102010507070707" pitchFamily="18" charset="2"/>
              <a:buNone/>
            </a:pPr>
            <a:endParaRPr lang="en-GB" altLang="en-US" sz="2000" dirty="0"/>
          </a:p>
          <a:p>
            <a:pPr eaLnBrk="1" hangingPunct="1"/>
            <a:r>
              <a:rPr lang="en-GB" altLang="en-US" sz="2000" dirty="0">
                <a:solidFill>
                  <a:srgbClr val="0070C0"/>
                </a:solidFill>
              </a:rPr>
              <a:t> ‘Action’ card activity: </a:t>
            </a:r>
            <a:r>
              <a:rPr lang="en-GB" altLang="en-US" sz="2000" dirty="0"/>
              <a:t>Make paper boats to race (practising deep breathing/relaxation)</a:t>
            </a:r>
          </a:p>
          <a:p>
            <a:pPr eaLnBrk="1" hangingPunct="1"/>
            <a:endParaRPr lang="en-GB" altLang="en-US" sz="2000" dirty="0"/>
          </a:p>
          <a:p>
            <a:pPr eaLnBrk="1" hangingPunct="1"/>
            <a:r>
              <a:rPr lang="en-GB" altLang="en-US" sz="2000" dirty="0"/>
              <a:t> </a:t>
            </a:r>
            <a:r>
              <a:rPr lang="en-GB" altLang="en-US" sz="2000" dirty="0">
                <a:solidFill>
                  <a:srgbClr val="0070C0"/>
                </a:solidFill>
              </a:rPr>
              <a:t>‘Comfort' card: </a:t>
            </a:r>
            <a:r>
              <a:rPr lang="en-GB" altLang="en-US" sz="2000" dirty="0"/>
              <a:t>‘French rabbit’ (a cuddly toy for physical comfort)</a:t>
            </a:r>
            <a:endParaRPr lang="en-GB" sz="20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31052E5-605A-4196-B514-2A2B49117E8A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605938">
            <a:off x="9159854" y="3158019"/>
            <a:ext cx="2969009" cy="2889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14956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59907E-252C-49C1-A6AB-58CEE59EFC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Helping </a:t>
            </a:r>
            <a:r>
              <a:rPr lang="en-US" dirty="0" err="1"/>
              <a:t>Gagatek</a:t>
            </a:r>
            <a:r>
              <a:rPr lang="en-US" dirty="0"/>
              <a:t> and benefitting yourself</a:t>
            </a:r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C5C9B5B-4279-4AE2-9BA6-8467385D9E2F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89654" y="1656545"/>
            <a:ext cx="2698376" cy="344453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AAF6358-649B-4DC0-A2C3-0F3C908F8BFD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433543" y="1498147"/>
            <a:ext cx="3091503" cy="451756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7148066-BE8C-4BA1-A510-24C7E8E72935}"/>
              </a:ext>
            </a:extLst>
          </p:cNvPr>
          <p:cNvSpPr txBox="1"/>
          <p:nvPr/>
        </p:nvSpPr>
        <p:spPr>
          <a:xfrm>
            <a:off x="7204363" y="1412876"/>
            <a:ext cx="4239491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 dirty="0"/>
              <a:t>Items that help </a:t>
            </a:r>
            <a:r>
              <a:rPr lang="en-US" sz="2400" dirty="0" err="1"/>
              <a:t>Gagatek</a:t>
            </a:r>
            <a:endParaRPr lang="en-GB" sz="24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082E6B5-8E78-493B-8289-161A0DCBA520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670559" y="2041236"/>
            <a:ext cx="4931787" cy="4257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5537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5BEA93-EAD6-417D-8486-D4F378819C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pilot study research</a:t>
            </a:r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F4C281D-F7E9-42CD-A9A4-DC506C69C50B}"/>
              </a:ext>
            </a:extLst>
          </p:cNvPr>
          <p:cNvSpPr txBox="1"/>
          <p:nvPr/>
        </p:nvSpPr>
        <p:spPr>
          <a:xfrm>
            <a:off x="724990" y="4204906"/>
            <a:ext cx="6100354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448056" indent="-384048" eaLnBrk="1" fontAlgn="auto" hangingPunct="1">
              <a:spcAft>
                <a:spcPts val="0"/>
              </a:spcAft>
              <a:buFont typeface="Wingdings 2" panose="05020102010507070707" pitchFamily="18" charset="2"/>
              <a:buNone/>
              <a:defRPr/>
            </a:pPr>
            <a:endParaRPr lang="en-GB" dirty="0"/>
          </a:p>
          <a:p>
            <a:pPr marL="448056" indent="-384048" eaLnBrk="1" fontAlgn="auto" hangingPunct="1">
              <a:spcAft>
                <a:spcPts val="0"/>
              </a:spcAft>
              <a:buFont typeface="Wingdings 2" panose="05020102010507070707" pitchFamily="18" charset="2"/>
              <a:buNone/>
              <a:defRPr/>
            </a:pPr>
            <a:endParaRPr lang="en-GB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15DD0B6-76FB-4007-83FD-25AC868F9331}"/>
              </a:ext>
            </a:extLst>
          </p:cNvPr>
          <p:cNvSpPr txBox="1"/>
          <p:nvPr/>
        </p:nvSpPr>
        <p:spPr>
          <a:xfrm>
            <a:off x="369563" y="1590218"/>
            <a:ext cx="11535053" cy="5416868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406908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2400" dirty="0"/>
              <a:t>The potential value of any new intervention should be tentatively established first (Kabat-Zinn, 2003) </a:t>
            </a: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1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Aims: To investigate key stakeholders’ (child recipients, staff (delivery agents) and parents/carers) perceptions and experiences of </a:t>
            </a:r>
            <a:r>
              <a:rPr lang="en-GB" sz="2400" dirty="0" err="1"/>
              <a:t>BoB</a:t>
            </a:r>
            <a:r>
              <a:rPr lang="en-GB" sz="2400" dirty="0"/>
              <a:t> and determine the feasibility of a full evaluation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1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Exploratory method - single case design comprising one west London primary school (four </a:t>
            </a:r>
            <a:r>
              <a:rPr lang="en-GB" sz="2400" dirty="0" err="1"/>
              <a:t>Yr</a:t>
            </a:r>
            <a:r>
              <a:rPr lang="en-GB" sz="2400" dirty="0"/>
              <a:t> 5 children, two staff, four parents)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1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Data from observations, focus group (children), interviews (adults) thematically analysed (Braun &amp; Clarke, 2013)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1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 err="1"/>
              <a:t>Jayman</a:t>
            </a:r>
            <a:r>
              <a:rPr lang="en-GB" sz="2400" dirty="0"/>
              <a:t> &amp; </a:t>
            </a:r>
            <a:r>
              <a:rPr lang="en-GB" sz="2400" dirty="0" err="1"/>
              <a:t>Ventouris</a:t>
            </a:r>
            <a:r>
              <a:rPr lang="en-GB" sz="2400" dirty="0"/>
              <a:t> (in press) Educational &amp; Child Psychology, 37(3)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1400" dirty="0"/>
          </a:p>
          <a:p>
            <a:endParaRPr lang="en-GB" dirty="0">
              <a:latin typeface="Times New Roman" panose="02020603050405020304" pitchFamily="18" charset="0"/>
            </a:endParaRPr>
          </a:p>
          <a:p>
            <a:endParaRPr lang="en-GB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B47D89D-9237-4DF6-A362-653CD18DCCEF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841040" y="76514"/>
            <a:ext cx="3610732" cy="1254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454663"/>
      </p:ext>
    </p:extLst>
  </p:cSld>
  <p:clrMapOvr>
    <a:masterClrMapping/>
  </p:clrMapOvr>
</p:sld>
</file>

<file path=ppt/theme/theme1.xml><?xml version="1.0" encoding="utf-8"?>
<a:theme xmlns:a="http://schemas.openxmlformats.org/drawingml/2006/main" name="1_UWL PPT_Template May 2013 (3)">
  <a:themeElements>
    <a:clrScheme name="University of West London 1">
      <a:dk1>
        <a:srgbClr val="000000"/>
      </a:dk1>
      <a:lt1>
        <a:sysClr val="window" lastClr="FFFFFF"/>
      </a:lt1>
      <a:dk2>
        <a:srgbClr val="939598"/>
      </a:dk2>
      <a:lt2>
        <a:srgbClr val="BCBEC0"/>
      </a:lt2>
      <a:accent1>
        <a:srgbClr val="BCBEC0"/>
      </a:accent1>
      <a:accent2>
        <a:srgbClr val="CC7B16"/>
      </a:accent2>
      <a:accent3>
        <a:srgbClr val="ED1C24"/>
      </a:accent3>
      <a:accent4>
        <a:srgbClr val="B34215"/>
      </a:accent4>
      <a:accent5>
        <a:srgbClr val="7B0A6B"/>
      </a:accent5>
      <a:accent6>
        <a:srgbClr val="0039A6"/>
      </a:accent6>
      <a:hlink>
        <a:srgbClr val="00AEEF"/>
      </a:hlink>
      <a:folHlink>
        <a:srgbClr val="45196F"/>
      </a:folHlink>
    </a:clrScheme>
    <a:fontScheme name="University of West London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>
            <a:lumMod val="75000"/>
          </a:schemeClr>
        </a:solidFill>
        <a:ln>
          <a:solidFill>
            <a:schemeClr val="bg1">
              <a:lumMod val="75000"/>
            </a:schemeClr>
          </a:solidFill>
        </a:ln>
      </a:spPr>
      <a:bodyPr lIns="46800" rIns="46800" rtlCol="0" anchor="ctr">
        <a:noAutofit/>
      </a:bodyPr>
      <a:lstStyle>
        <a:defPPr algn="ctr">
          <a:defRPr sz="1800" dirty="0" err="1" smtClean="0">
            <a:solidFill>
              <a:schemeClr val="tx1"/>
            </a:solidFill>
            <a:latin typeface="Arial" pitchFamily="34" charset="0"/>
            <a:cs typeface="Arial" pitchFamily="34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  <a:ln>
          <a:noFill/>
        </a:ln>
      </a:spPr>
      <a:bodyPr wrap="square" rtlCol="0">
        <a:spAutoFit/>
      </a:bodyPr>
      <a:lstStyle>
        <a:defPPr>
          <a:spcAft>
            <a:spcPts val="600"/>
          </a:spcAft>
          <a:defRPr sz="2000" dirty="0" smtClean="0"/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3021</TotalTime>
  <Words>1794</Words>
  <Application>Microsoft Office PowerPoint</Application>
  <PresentationFormat>Widescreen</PresentationFormat>
  <Paragraphs>185</Paragraphs>
  <Slides>17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6" baseType="lpstr">
      <vt:lpstr>Arial</vt:lpstr>
      <vt:lpstr>Bradley Hand ITC</vt:lpstr>
      <vt:lpstr>Calibri</vt:lpstr>
      <vt:lpstr>Lucida Grande</vt:lpstr>
      <vt:lpstr>Times New Roman</vt:lpstr>
      <vt:lpstr>Trebuchet MS</vt:lpstr>
      <vt:lpstr>Verdana</vt:lpstr>
      <vt:lpstr>Wingdings 2</vt:lpstr>
      <vt:lpstr>1_UWL PPT_Template May 2013 (3)</vt:lpstr>
      <vt:lpstr>Dealing Children a Helping Hand with ‘Book of Beasties’: The Mental Wellness Card Game</vt:lpstr>
      <vt:lpstr>Today’s talk</vt:lpstr>
      <vt:lpstr>Children’s mental wellbeing: a snapshot</vt:lpstr>
      <vt:lpstr>  The role of schools</vt:lpstr>
      <vt:lpstr>Introducing ‘Book of Beasties’ (BoB)</vt:lpstr>
      <vt:lpstr>Overview of the game</vt:lpstr>
      <vt:lpstr>Meet Populo</vt:lpstr>
      <vt:lpstr>Helping Gagatek and benefitting yourself</vt:lpstr>
      <vt:lpstr>The pilot study research</vt:lpstr>
      <vt:lpstr>Findings</vt:lpstr>
      <vt:lpstr>Findings</vt:lpstr>
      <vt:lpstr>Findings</vt:lpstr>
      <vt:lpstr>Findings</vt:lpstr>
      <vt:lpstr>Conclusions from the pilot research</vt:lpstr>
      <vt:lpstr>Next steps and the broader picture</vt:lpstr>
      <vt:lpstr>References</vt:lpstr>
      <vt:lpstr>Any 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Dealing Children a Helping Hand with ‘Book of Beasties’: The Mental Wellness Card Game</dc:title>
  <dc:creator>Marcus Ayliffe</dc:creator>
  <cp:lastModifiedBy>Marcus Ayliffe</cp:lastModifiedBy>
  <cp:revision>40</cp:revision>
  <dcterms:created xsi:type="dcterms:W3CDTF">2020-07-07T17:43:33Z</dcterms:created>
  <dcterms:modified xsi:type="dcterms:W3CDTF">2020-07-30T08:00:14Z</dcterms:modified>
</cp:coreProperties>
</file>