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2" r:id="rId2"/>
    <p:sldId id="283" r:id="rId3"/>
    <p:sldId id="277" r:id="rId4"/>
    <p:sldId id="307" r:id="rId5"/>
    <p:sldId id="309" r:id="rId6"/>
    <p:sldId id="293" r:id="rId7"/>
    <p:sldId id="308" r:id="rId8"/>
    <p:sldId id="310" r:id="rId9"/>
    <p:sldId id="278" r:id="rId10"/>
    <p:sldId id="305" r:id="rId11"/>
    <p:sldId id="294" r:id="rId12"/>
    <p:sldId id="306" r:id="rId13"/>
    <p:sldId id="295" r:id="rId14"/>
    <p:sldId id="303" r:id="rId15"/>
    <p:sldId id="301" r:id="rId16"/>
    <p:sldId id="300" r:id="rId17"/>
    <p:sldId id="304" r:id="rId18"/>
    <p:sldId id="297" r:id="rId19"/>
    <p:sldId id="302" r:id="rId20"/>
    <p:sldId id="312" r:id="rId21"/>
    <p:sldId id="311" r:id="rId22"/>
    <p:sldId id="299" r:id="rId23"/>
    <p:sldId id="289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jayman" initials="mj" lastIdx="2" clrIdx="0">
    <p:extLst>
      <p:ext uri="{19B8F6BF-5375-455C-9EA6-DF929625EA0E}">
        <p15:presenceInfo xmlns:p15="http://schemas.microsoft.com/office/powerpoint/2012/main" userId="1ab15de47347c0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3787" autoAdjust="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jayman" userId="1ab15de47347c06b" providerId="LiveId" clId="{4D77F598-2D0B-4FAE-BB38-4328F9EBB3B3}"/>
    <pc:docChg chg="modSld">
      <pc:chgData name="michelle jayman" userId="1ab15de47347c06b" providerId="LiveId" clId="{4D77F598-2D0B-4FAE-BB38-4328F9EBB3B3}" dt="2021-02-18T17:06:34.660" v="16" actId="20577"/>
      <pc:docMkLst>
        <pc:docMk/>
      </pc:docMkLst>
      <pc:sldChg chg="modNotes">
        <pc:chgData name="michelle jayman" userId="1ab15de47347c06b" providerId="LiveId" clId="{4D77F598-2D0B-4FAE-BB38-4328F9EBB3B3}" dt="2021-02-18T17:04:59.101" v="2" actId="20577"/>
        <pc:sldMkLst>
          <pc:docMk/>
          <pc:sldMk cId="3634444200" sldId="277"/>
        </pc:sldMkLst>
      </pc:sldChg>
      <pc:sldChg chg="modNotes">
        <pc:chgData name="michelle jayman" userId="1ab15de47347c06b" providerId="LiveId" clId="{4D77F598-2D0B-4FAE-BB38-4328F9EBB3B3}" dt="2021-02-18T17:05:42.074" v="10" actId="20577"/>
        <pc:sldMkLst>
          <pc:docMk/>
          <pc:sldMk cId="2273882492" sldId="278"/>
        </pc:sldMkLst>
      </pc:sldChg>
      <pc:sldChg chg="modNotes">
        <pc:chgData name="michelle jayman" userId="1ab15de47347c06b" providerId="LiveId" clId="{4D77F598-2D0B-4FAE-BB38-4328F9EBB3B3}" dt="2021-02-18T17:04:43.498" v="0" actId="20577"/>
        <pc:sldMkLst>
          <pc:docMk/>
          <pc:sldMk cId="2326487606" sldId="282"/>
        </pc:sldMkLst>
      </pc:sldChg>
      <pc:sldChg chg="modNotes">
        <pc:chgData name="michelle jayman" userId="1ab15de47347c06b" providerId="LiveId" clId="{4D77F598-2D0B-4FAE-BB38-4328F9EBB3B3}" dt="2021-02-18T17:04:51.087" v="1" actId="20577"/>
        <pc:sldMkLst>
          <pc:docMk/>
          <pc:sldMk cId="3327039476" sldId="283"/>
        </pc:sldMkLst>
      </pc:sldChg>
      <pc:sldChg chg="modNotes">
        <pc:chgData name="michelle jayman" userId="1ab15de47347c06b" providerId="LiveId" clId="{4D77F598-2D0B-4FAE-BB38-4328F9EBB3B3}" dt="2021-02-18T17:05:22.797" v="5" actId="20577"/>
        <pc:sldMkLst>
          <pc:docMk/>
          <pc:sldMk cId="1663936343" sldId="293"/>
        </pc:sldMkLst>
      </pc:sldChg>
      <pc:sldChg chg="modNotes">
        <pc:chgData name="michelle jayman" userId="1ab15de47347c06b" providerId="LiveId" clId="{4D77F598-2D0B-4FAE-BB38-4328F9EBB3B3}" dt="2021-02-18T17:05:54.580" v="12" actId="20577"/>
        <pc:sldMkLst>
          <pc:docMk/>
          <pc:sldMk cId="522619555" sldId="294"/>
        </pc:sldMkLst>
      </pc:sldChg>
      <pc:sldChg chg="modNotes">
        <pc:chgData name="michelle jayman" userId="1ab15de47347c06b" providerId="LiveId" clId="{4D77F598-2D0B-4FAE-BB38-4328F9EBB3B3}" dt="2021-02-18T17:06:08.479" v="14" actId="20577"/>
        <pc:sldMkLst>
          <pc:docMk/>
          <pc:sldMk cId="3361495627" sldId="295"/>
        </pc:sldMkLst>
      </pc:sldChg>
      <pc:sldChg chg="modSp mod">
        <pc:chgData name="michelle jayman" userId="1ab15de47347c06b" providerId="LiveId" clId="{4D77F598-2D0B-4FAE-BB38-4328F9EBB3B3}" dt="2021-02-18T17:06:34.660" v="16" actId="20577"/>
        <pc:sldMkLst>
          <pc:docMk/>
          <pc:sldMk cId="3417553712" sldId="301"/>
        </pc:sldMkLst>
        <pc:spChg chg="mod">
          <ac:chgData name="michelle jayman" userId="1ab15de47347c06b" providerId="LiveId" clId="{4D77F598-2D0B-4FAE-BB38-4328F9EBB3B3}" dt="2021-02-18T17:06:34.660" v="16" actId="20577"/>
          <ac:spMkLst>
            <pc:docMk/>
            <pc:sldMk cId="3417553712" sldId="301"/>
            <ac:spMk id="4" creationId="{F178B78D-A4C0-471A-9C49-8D5DEAD01707}"/>
          </ac:spMkLst>
        </pc:spChg>
      </pc:sldChg>
      <pc:sldChg chg="modNotes">
        <pc:chgData name="michelle jayman" userId="1ab15de47347c06b" providerId="LiveId" clId="{4D77F598-2D0B-4FAE-BB38-4328F9EBB3B3}" dt="2021-02-18T17:05:48.665" v="11" actId="20577"/>
        <pc:sldMkLst>
          <pc:docMk/>
          <pc:sldMk cId="3705949620" sldId="305"/>
        </pc:sldMkLst>
      </pc:sldChg>
      <pc:sldChg chg="modNotes">
        <pc:chgData name="michelle jayman" userId="1ab15de47347c06b" providerId="LiveId" clId="{4D77F598-2D0B-4FAE-BB38-4328F9EBB3B3}" dt="2021-02-18T17:06:02.014" v="13" actId="20577"/>
        <pc:sldMkLst>
          <pc:docMk/>
          <pc:sldMk cId="2115161274" sldId="306"/>
        </pc:sldMkLst>
      </pc:sldChg>
      <pc:sldChg chg="modNotes">
        <pc:chgData name="michelle jayman" userId="1ab15de47347c06b" providerId="LiveId" clId="{4D77F598-2D0B-4FAE-BB38-4328F9EBB3B3}" dt="2021-02-18T17:05:07.355" v="3" actId="20577"/>
        <pc:sldMkLst>
          <pc:docMk/>
          <pc:sldMk cId="3930546914" sldId="307"/>
        </pc:sldMkLst>
      </pc:sldChg>
      <pc:sldChg chg="modNotes">
        <pc:chgData name="michelle jayman" userId="1ab15de47347c06b" providerId="LiveId" clId="{4D77F598-2D0B-4FAE-BB38-4328F9EBB3B3}" dt="2021-02-18T17:05:30.761" v="6" actId="20577"/>
        <pc:sldMkLst>
          <pc:docMk/>
          <pc:sldMk cId="2228914163" sldId="308"/>
        </pc:sldMkLst>
      </pc:sldChg>
      <pc:sldChg chg="modNotes">
        <pc:chgData name="michelle jayman" userId="1ab15de47347c06b" providerId="LiveId" clId="{4D77F598-2D0B-4FAE-BB38-4328F9EBB3B3}" dt="2021-02-18T17:05:14.661" v="4" actId="20577"/>
        <pc:sldMkLst>
          <pc:docMk/>
          <pc:sldMk cId="3807635894" sldId="309"/>
        </pc:sldMkLst>
      </pc:sldChg>
      <pc:sldChg chg="modNotes">
        <pc:chgData name="michelle jayman" userId="1ab15de47347c06b" providerId="LiveId" clId="{4D77F598-2D0B-4FAE-BB38-4328F9EBB3B3}" dt="2021-02-18T17:05:37.943" v="9"/>
        <pc:sldMkLst>
          <pc:docMk/>
          <pc:sldMk cId="836055049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09639-C96E-44F1-ADB0-F1DF85C3483B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DE4E6-FFA5-4CA0-84EC-F66188043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0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3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10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2059E21-7187-4D35-A4BE-501F5DD19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8355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11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BDC9C5B-5F93-40D7-8CCB-1AE1AB2BE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728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5677" y="4400549"/>
            <a:ext cx="6025019" cy="4455351"/>
          </a:xfrm>
        </p:spPr>
        <p:txBody>
          <a:bodyPr/>
          <a:lstStyle/>
          <a:p>
            <a:endParaRPr lang="en-GB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78017-26B7-4AB2-ABF4-E8FC280509FD}"/>
              </a:ext>
            </a:extLst>
          </p:cNvPr>
          <p:cNvSpPr txBox="1"/>
          <p:nvPr/>
        </p:nvSpPr>
        <p:spPr>
          <a:xfrm>
            <a:off x="325678" y="4572000"/>
            <a:ext cx="6387686" cy="9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893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13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2059E21-7187-4D35-A4BE-501F5DD19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442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970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15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613E7A8-9D9B-48EA-BD5C-A0A9A672C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725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2FDD95-EB30-4F6B-8E76-E2652259F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08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2FDD95-EB30-4F6B-8E76-E2652259F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00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D1ECC7-2585-4EC2-9753-5273A2C23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0625" y="4400550"/>
            <a:ext cx="5871575" cy="4530508"/>
          </a:xfrm>
        </p:spPr>
        <p:txBody>
          <a:bodyPr/>
          <a:lstStyle/>
          <a:p>
            <a:endParaRPr lang="en-GB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26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19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F57349D-224F-44D2-B1EB-1DC24D836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6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87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20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F57349D-224F-44D2-B1EB-1DC24D836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163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21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F57349D-224F-44D2-B1EB-1DC24D836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013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22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1F2702D-511F-48AF-8E18-98B741201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651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74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5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1464785D-785A-4072-A25F-82DEB4690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F0D2E24-C459-4A8E-A990-680A832EB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6270" y="4251020"/>
            <a:ext cx="6455884" cy="476771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76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1464785D-785A-4072-A25F-82DEB4690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F0D2E24-C459-4A8E-A990-680A832EB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" y="4400550"/>
            <a:ext cx="5952995" cy="4517982"/>
          </a:xfrm>
        </p:spPr>
        <p:txBody>
          <a:bodyPr/>
          <a:lstStyle/>
          <a:p>
            <a:endParaRPr lang="en-GB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3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34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92968-9C54-4BB4-ABC8-6AFCB63F1E13}"/>
              </a:ext>
            </a:extLst>
          </p:cNvPr>
          <p:cNvSpPr txBox="1"/>
          <p:nvPr/>
        </p:nvSpPr>
        <p:spPr>
          <a:xfrm>
            <a:off x="300625" y="4737253"/>
            <a:ext cx="6413326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0D551-9C39-4C91-98A7-21D76791A055}"/>
              </a:ext>
            </a:extLst>
          </p:cNvPr>
          <p:cNvSpPr txBox="1"/>
          <p:nvPr/>
        </p:nvSpPr>
        <p:spPr>
          <a:xfrm>
            <a:off x="415661" y="4342686"/>
            <a:ext cx="5756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6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E4E6-FFA5-4CA0-84EC-F661880431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6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9159251-D19D-44D3-8143-F3522EE00B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7636905-4D73-44B8-AC98-BF536A1B4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5468" y="4400550"/>
            <a:ext cx="6075124" cy="4392721"/>
          </a:xfrm>
        </p:spPr>
        <p:txBody>
          <a:bodyPr/>
          <a:lstStyle/>
          <a:p>
            <a:endParaRPr lang="en-GB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10682817" y="6092826"/>
            <a:ext cx="624416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19667" y="765176"/>
            <a:ext cx="11472333" cy="5743575"/>
            <a:chOff x="539750" y="836613"/>
            <a:chExt cx="8604250" cy="5743575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971550" y="3444876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9" descr="Brown circ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613"/>
              <a:ext cx="2555776" cy="521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 rot="10800000" flipV="1">
              <a:off x="4643438" y="4508501"/>
              <a:ext cx="2305050" cy="1008062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/>
            </p:cNvSpPr>
            <p:nvPr/>
          </p:nvSpPr>
          <p:spPr bwMode="auto">
            <a:xfrm>
              <a:off x="3059113" y="4959351"/>
              <a:ext cx="1620837" cy="16208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1" name="Oval 10"/>
            <p:cNvSpPr>
              <a:spLocks/>
            </p:cNvSpPr>
            <p:nvPr/>
          </p:nvSpPr>
          <p:spPr bwMode="auto">
            <a:xfrm flipH="1">
              <a:off x="3151188" y="4908551"/>
              <a:ext cx="358775" cy="360362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10800000">
              <a:off x="1331913" y="5373688"/>
              <a:ext cx="1727200" cy="287338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539750" y="4797426"/>
              <a:ext cx="942975" cy="944562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59" y="1873579"/>
            <a:ext cx="7065576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207" y="3463211"/>
            <a:ext cx="7055028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552451" y="6323014"/>
            <a:ext cx="3911600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  <p:pic>
        <p:nvPicPr>
          <p:cNvPr id="5" name="Picture 4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549275"/>
            <a:ext cx="289356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1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41438"/>
            <a:ext cx="1127971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1341438"/>
            <a:ext cx="1127971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80" y="1428801"/>
            <a:ext cx="10923851" cy="44484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defRPr sz="24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 sz="24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–"/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52451" y="6323014"/>
            <a:ext cx="4199467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1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341438"/>
            <a:ext cx="1127971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41438"/>
            <a:ext cx="1127971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263" y="1431438"/>
            <a:ext cx="5253003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2455" y="1431438"/>
            <a:ext cx="5253003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552451" y="6323014"/>
            <a:ext cx="4199467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62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341438"/>
            <a:ext cx="1127971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341438"/>
            <a:ext cx="1127971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263" y="1378090"/>
            <a:ext cx="5470459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63" y="2282144"/>
            <a:ext cx="5470459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892" y="1378090"/>
            <a:ext cx="5472608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892" y="2282144"/>
            <a:ext cx="5472608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52451" y="6323014"/>
            <a:ext cx="4199467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314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41438"/>
            <a:ext cx="1127971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2451" y="6323014"/>
            <a:ext cx="4199467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2451" y="6323014"/>
            <a:ext cx="4199467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581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239" y="58600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373" y="586003"/>
            <a:ext cx="4106001" cy="57233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28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3239" y="1748053"/>
            <a:ext cx="4011084" cy="456126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52451" y="6323014"/>
            <a:ext cx="4199467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433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5081736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381" y="893911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381" y="5648474"/>
            <a:ext cx="7315200" cy="58883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52451" y="6323014"/>
            <a:ext cx="4199467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87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10682817" y="6092826"/>
            <a:ext cx="624416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19667" y="3373438"/>
            <a:ext cx="8544984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pic>
        <p:nvPicPr>
          <p:cNvPr id="13" name="Picture 12" descr="paragonUWL_CMYK_300dpi_BLOWUP_small.T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80310" y="908720"/>
            <a:ext cx="6651572" cy="4968552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59" y="1873579"/>
            <a:ext cx="7065576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207" y="3463211"/>
            <a:ext cx="7055028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AFF01-2CDB-4B15-808A-B58FA8A0CC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552451" y="6323014"/>
            <a:ext cx="3911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7" name="Picture 16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549275"/>
            <a:ext cx="2893568" cy="475488"/>
          </a:xfrm>
          <a:prstGeom prst="rect">
            <a:avLst/>
          </a:prstGeom>
        </p:spPr>
      </p:pic>
      <p:sp>
        <p:nvSpPr>
          <p:cNvPr id="16" name="Oval 15"/>
          <p:cNvSpPr>
            <a:spLocks noChangeAspect="1"/>
          </p:cNvSpPr>
          <p:nvPr userDrawn="1"/>
        </p:nvSpPr>
        <p:spPr>
          <a:xfrm>
            <a:off x="10682817" y="6092828"/>
            <a:ext cx="624416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50">
              <a:latin typeface="Verdana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295402" y="3444726"/>
            <a:ext cx="7616265" cy="4912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GB"/>
              <a:t>24 April 2015</a:t>
            </a:r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51937" y="1300668"/>
            <a:ext cx="13796993" cy="5224675"/>
            <a:chOff x="488951" y="1300668"/>
            <a:chExt cx="10347745" cy="5224675"/>
          </a:xfrm>
        </p:grpSpPr>
        <p:cxnSp>
          <p:nvCxnSpPr>
            <p:cNvPr id="21" name="Straight Connector 20"/>
            <p:cNvCxnSpPr/>
            <p:nvPr userDrawn="1"/>
          </p:nvCxnSpPr>
          <p:spPr>
            <a:xfrm rot="10800000" flipV="1">
              <a:off x="4572000" y="3501008"/>
              <a:ext cx="4032450" cy="2016224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>
              <a:spLocks/>
            </p:cNvSpPr>
            <p:nvPr userDrawn="1"/>
          </p:nvSpPr>
          <p:spPr>
            <a:xfrm>
              <a:off x="3167064" y="5120407"/>
              <a:ext cx="1404936" cy="14049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350"/>
            </a:p>
          </p:txBody>
        </p:sp>
        <p:sp>
          <p:nvSpPr>
            <p:cNvPr id="23" name="Oval 22"/>
            <p:cNvSpPr>
              <a:spLocks/>
            </p:cNvSpPr>
            <p:nvPr userDrawn="1"/>
          </p:nvSpPr>
          <p:spPr>
            <a:xfrm flipH="1">
              <a:off x="3205113" y="5156869"/>
              <a:ext cx="358775" cy="360363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350"/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 rot="10800000">
              <a:off x="1331641" y="5263108"/>
              <a:ext cx="1800202" cy="432050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488951" y="4716685"/>
              <a:ext cx="863898" cy="865353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6" name="Picture 25" descr="paragonUWL_CMYK_300dpi_BLOWUP_small.TIF"/>
            <p:cNvPicPr>
              <a:picLocks noChangeAspect="1"/>
            </p:cNvPicPr>
            <p:nvPr userDrawn="1"/>
          </p:nvPicPr>
          <p:blipFill>
            <a:blip r:embed="rId4" cstate="print"/>
            <a:srcRect l="16528" t="57749"/>
            <a:stretch>
              <a:fillRect/>
            </a:stretch>
          </p:blipFill>
          <p:spPr>
            <a:xfrm>
              <a:off x="6516216" y="1300668"/>
              <a:ext cx="4320480" cy="4303048"/>
            </a:xfrm>
            <a:prstGeom prst="ellipse">
              <a:avLst/>
            </a:prstGeom>
          </p:spPr>
        </p:pic>
      </p:grpSp>
      <p:pic>
        <p:nvPicPr>
          <p:cNvPr id="27" name="Picture 26" descr="logo for powerpoint reduced size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549275"/>
            <a:ext cx="289356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10682817" y="6092826"/>
            <a:ext cx="624416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19667" y="3373438"/>
            <a:ext cx="8544984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59" y="1873579"/>
            <a:ext cx="7065576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207" y="3463211"/>
            <a:ext cx="7055028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552451" y="6323014"/>
            <a:ext cx="3911600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  <p:pic>
        <p:nvPicPr>
          <p:cNvPr id="16" name="Picture 15" descr="_JWB2670_sized_CMYK copy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643" y="896962"/>
            <a:ext cx="6576000" cy="49443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549275"/>
            <a:ext cx="289356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5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10682817" y="6092826"/>
            <a:ext cx="624416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19667" y="3373438"/>
            <a:ext cx="8544984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59" y="1873579"/>
            <a:ext cx="7065576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207" y="3463211"/>
            <a:ext cx="7055028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552451" y="6323014"/>
            <a:ext cx="3911600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  <p:pic>
        <p:nvPicPr>
          <p:cNvPr id="16" name="Picture 15" descr="_JWB2509_cmyk_300_resized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3206" y="908720"/>
            <a:ext cx="6557588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549275"/>
            <a:ext cx="289356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7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_JWB0729_cmyk_300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0071" y="907260"/>
            <a:ext cx="6553617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10682817" y="6092826"/>
            <a:ext cx="624416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19667" y="3373438"/>
            <a:ext cx="8544984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59" y="1873579"/>
            <a:ext cx="7065576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207" y="3463211"/>
            <a:ext cx="7055028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552451" y="6323014"/>
            <a:ext cx="3911600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  <p:pic>
        <p:nvPicPr>
          <p:cNvPr id="5" name="Picture 4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549275"/>
            <a:ext cx="289356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8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10682817" y="6092826"/>
            <a:ext cx="624416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19667" y="3373438"/>
            <a:ext cx="8544984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59" y="1873579"/>
            <a:ext cx="7065576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207" y="3463211"/>
            <a:ext cx="7055028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552451" y="6323014"/>
            <a:ext cx="3911600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96490" y="912415"/>
            <a:ext cx="6591021" cy="4943266"/>
          </a:xfrm>
          <a:prstGeom prst="ellipse">
            <a:avLst/>
          </a:prstGeom>
          <a:ln w="28575" cmpd="sng">
            <a:solidFill>
              <a:srgbClr val="0039A6"/>
            </a:solidFill>
          </a:ln>
        </p:spPr>
      </p:pic>
      <p:pic>
        <p:nvPicPr>
          <p:cNvPr id="5" name="Picture 4" descr="logo for powerpoint reduced size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549275"/>
            <a:ext cx="289356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7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10682817" y="6092826"/>
            <a:ext cx="624416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19667" y="765176"/>
            <a:ext cx="11472333" cy="5743575"/>
            <a:chOff x="539750" y="836712"/>
            <a:chExt cx="8604250" cy="5743476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971550" y="3444930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2" descr="Brown circ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712"/>
              <a:ext cx="2555776" cy="521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rot="10800000" flipV="1">
              <a:off x="4643438" y="4508537"/>
              <a:ext cx="2305050" cy="1008045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113" y="4959379"/>
              <a:ext cx="1620837" cy="1620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188" y="4908580"/>
              <a:ext cx="358775" cy="360356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913" y="5373709"/>
              <a:ext cx="1727200" cy="287333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457"/>
              <a:ext cx="942975" cy="944546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59" y="1873579"/>
            <a:ext cx="7065576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208" y="3463211"/>
            <a:ext cx="7055027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Footer Placeholder 31"/>
          <p:cNvSpPr>
            <a:spLocks noGrp="1"/>
          </p:cNvSpPr>
          <p:nvPr>
            <p:ph type="ftr" sz="quarter" idx="10"/>
          </p:nvPr>
        </p:nvSpPr>
        <p:spPr>
          <a:xfrm>
            <a:off x="552451" y="6323014"/>
            <a:ext cx="3911600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  <p:sp>
        <p:nvSpPr>
          <p:cNvPr id="15" name="Slide Number Placeholder 36"/>
          <p:cNvSpPr>
            <a:spLocks noGrp="1"/>
          </p:cNvSpPr>
          <p:nvPr>
            <p:ph type="sldNum" sz="quarter" idx="11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2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UWL no co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936" y="2300355"/>
            <a:ext cx="730116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200150" y="3932088"/>
            <a:ext cx="7296116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4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15"/>
          </p:nvPr>
        </p:nvSpPr>
        <p:spPr>
          <a:xfrm>
            <a:off x="552451" y="6323014"/>
            <a:ext cx="4199467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  <p:pic>
        <p:nvPicPr>
          <p:cNvPr id="3" name="Picture 2" descr="logo for powerpoint reduced size 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549275"/>
            <a:ext cx="289356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8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95936" y="2300355"/>
            <a:ext cx="730116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200150" y="3932088"/>
            <a:ext cx="7296116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10703985" y="6111875"/>
            <a:ext cx="527049" cy="412750"/>
          </a:xfrm>
        </p:spPr>
        <p:txBody>
          <a:bodyPr/>
          <a:lstStyle>
            <a:lvl1pPr>
              <a:defRPr/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4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4418" y="6326188"/>
            <a:ext cx="11567583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10682817" y="6092826"/>
            <a:ext cx="624416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solidFill>
                <a:srgbClr val="747678"/>
              </a:solidFill>
              <a:latin typeface="Verdana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50334" y="558801"/>
            <a:ext cx="928793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0333" y="1431925"/>
            <a:ext cx="10922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7" name="Rectangle 38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24418" y="6326188"/>
            <a:ext cx="11567583" cy="0"/>
          </a:xfrm>
          <a:prstGeom prst="line">
            <a:avLst/>
          </a:prstGeom>
          <a:ln w="19050">
            <a:solidFill>
              <a:srgbClr val="6D6E71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10682817" y="6092826"/>
            <a:ext cx="624416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rgbClr val="747678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50334" y="6332539"/>
            <a:ext cx="3913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1134" y="6146801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1C27-0046-481E-A78F-F949923B1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0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9A6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9pPr>
    </p:titleStyle>
    <p:bodyStyle>
      <a:lvl1pPr marL="187325" indent="-187325" algn="l" rtl="0" eaLnBrk="1" fontAlgn="base" hangingPunct="1">
        <a:spcBef>
          <a:spcPts val="600"/>
        </a:spcBef>
        <a:spcAft>
          <a:spcPts val="600"/>
        </a:spcAft>
        <a:buSzPct val="110000"/>
        <a:buFont typeface="Arial" charset="0"/>
        <a:buChar char="•"/>
        <a:defRPr sz="26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627063" indent="-3556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4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084263" indent="-373063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1338263" indent="-2540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1608138" indent="-269875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7ACB18-0751-4BC5-B7C5-A96E4B04E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912" y="2863759"/>
            <a:ext cx="3849404" cy="25616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296" y="1558381"/>
            <a:ext cx="8273579" cy="1702435"/>
          </a:xfrm>
        </p:spPr>
        <p:txBody>
          <a:bodyPr>
            <a:noAutofit/>
          </a:bodyPr>
          <a:lstStyle/>
          <a:p>
            <a:r>
              <a:rPr lang="en-GB" sz="3200" dirty="0"/>
              <a:t>Stay calm and e-educate: Exploring HE staff experiences of online teaching and learning in the wake of Covid-19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E1C40-7B36-4088-B6DB-B38560C27C58}"/>
              </a:ext>
            </a:extLst>
          </p:cNvPr>
          <p:cNvSpPr txBox="1"/>
          <p:nvPr/>
        </p:nvSpPr>
        <p:spPr>
          <a:xfrm>
            <a:off x="632296" y="3597184"/>
            <a:ext cx="6744112" cy="9079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Michelle Jayman and Dr Siobhan Lynam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West London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D37EA-EEFC-ED40-BB67-D6F664479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48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6960C-CFA2-46B2-BAA8-B2C64944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4" y="480423"/>
            <a:ext cx="9287933" cy="854075"/>
          </a:xfrm>
        </p:spPr>
        <p:txBody>
          <a:bodyPr/>
          <a:lstStyle/>
          <a:p>
            <a:r>
              <a:rPr lang="en-US" dirty="0"/>
              <a:t>Higher Education: </a:t>
            </a:r>
            <a:r>
              <a:rPr lang="en-GB" dirty="0"/>
              <a:t>An ‘anxiety machine’?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427CA-46A6-4159-B853-3000F6F72FEA}"/>
              </a:ext>
            </a:extLst>
          </p:cNvPr>
          <p:cNvSpPr txBox="1"/>
          <p:nvPr/>
        </p:nvSpPr>
        <p:spPr>
          <a:xfrm>
            <a:off x="428897" y="1646481"/>
            <a:ext cx="610035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4008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64008" eaLnBrk="1" fontAlgn="auto" hangingPunct="1"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90874-1143-47C1-86E2-89A7DF805732}"/>
              </a:ext>
            </a:extLst>
          </p:cNvPr>
          <p:cNvSpPr txBox="1"/>
          <p:nvPr/>
        </p:nvSpPr>
        <p:spPr>
          <a:xfrm>
            <a:off x="428897" y="3258548"/>
            <a:ext cx="11134453" cy="7745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3FCD8-5CA7-45DA-9E0F-C8F8FF2D7399}"/>
              </a:ext>
            </a:extLst>
          </p:cNvPr>
          <p:cNvSpPr txBox="1"/>
          <p:nvPr/>
        </p:nvSpPr>
        <p:spPr>
          <a:xfrm>
            <a:off x="678656" y="1806183"/>
            <a:ext cx="10465594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Escalation of poor mental health among university staff from 2009 to 2016 (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Morrish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from 59 HE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 on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referrals to counselling and occupational health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Rises of 50% common, some universities as high as a 316% increase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1026" name="Picture 2" descr="Being Well in a Stressed-Out Society - Center for Healthy Minds">
            <a:extLst>
              <a:ext uri="{FF2B5EF4-FFF2-40B4-BE49-F238E27FC236}">
                <a16:creationId xmlns:a16="http://schemas.microsoft.com/office/drawing/2014/main" id="{428DA556-9031-4B97-8A75-B17774A4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34" y="3905250"/>
            <a:ext cx="2763365" cy="23653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59A1AE-148B-DB45-BBC9-8004C9CD9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10</a:t>
            </a:fld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DE0A7A-7F96-4030-9A77-298193CD632B}"/>
              </a:ext>
            </a:extLst>
          </p:cNvPr>
          <p:cNvGrpSpPr/>
          <p:nvPr/>
        </p:nvGrpSpPr>
        <p:grpSpPr>
          <a:xfrm>
            <a:off x="1106816" y="4246532"/>
            <a:ext cx="3407780" cy="925399"/>
            <a:chOff x="983289" y="4170583"/>
            <a:chExt cx="3407780" cy="9253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113379-5C4E-4C78-AC79-8A4954A9B2B9}"/>
                </a:ext>
              </a:extLst>
            </p:cNvPr>
            <p:cNvSpPr txBox="1"/>
            <p:nvPr/>
          </p:nvSpPr>
          <p:spPr>
            <a:xfrm>
              <a:off x="1119639" y="4284965"/>
              <a:ext cx="32714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Excessive workloads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838AB6-5159-48C1-8E90-91C6F033D853}"/>
                </a:ext>
              </a:extLst>
            </p:cNvPr>
            <p:cNvSpPr/>
            <p:nvPr/>
          </p:nvSpPr>
          <p:spPr>
            <a:xfrm>
              <a:off x="983289" y="4170583"/>
              <a:ext cx="3407779" cy="925399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134538-B53F-4ABF-9C6B-B47C137249FA}"/>
              </a:ext>
            </a:extLst>
          </p:cNvPr>
          <p:cNvGrpSpPr/>
          <p:nvPr/>
        </p:nvGrpSpPr>
        <p:grpSpPr>
          <a:xfrm>
            <a:off x="5388061" y="4205375"/>
            <a:ext cx="3621473" cy="914400"/>
            <a:chOff x="5496327" y="4180174"/>
            <a:chExt cx="3621473" cy="9144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B3852D-D851-4F52-882A-519A3D8A4E79}"/>
                </a:ext>
              </a:extLst>
            </p:cNvPr>
            <p:cNvSpPr txBox="1"/>
            <p:nvPr/>
          </p:nvSpPr>
          <p:spPr>
            <a:xfrm>
              <a:off x="5670611" y="4339582"/>
              <a:ext cx="320237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rgbClr val="FFC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GB" sz="2800" b="1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recarious contracts </a:t>
              </a:r>
              <a:endParaRPr lang="en-GB" sz="2800" b="1" dirty="0">
                <a:solidFill>
                  <a:srgbClr val="FFC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40A4C53-4EC7-4710-81CF-F5A0509127B4}"/>
                </a:ext>
              </a:extLst>
            </p:cNvPr>
            <p:cNvSpPr/>
            <p:nvPr/>
          </p:nvSpPr>
          <p:spPr>
            <a:xfrm>
              <a:off x="5496327" y="4180174"/>
              <a:ext cx="3621473" cy="9144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59EB0D-A16D-4958-8BD7-B626336A2348}"/>
              </a:ext>
            </a:extLst>
          </p:cNvPr>
          <p:cNvGrpSpPr/>
          <p:nvPr/>
        </p:nvGrpSpPr>
        <p:grpSpPr>
          <a:xfrm>
            <a:off x="1193226" y="5391640"/>
            <a:ext cx="3482940" cy="749671"/>
            <a:chOff x="1038435" y="5449575"/>
            <a:chExt cx="3482940" cy="7496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9AE983-07F3-4307-8F7A-8200883AE529}"/>
                </a:ext>
              </a:extLst>
            </p:cNvPr>
            <p:cNvSpPr txBox="1"/>
            <p:nvPr/>
          </p:nvSpPr>
          <p:spPr>
            <a:xfrm>
              <a:off x="1397286" y="5574343"/>
              <a:ext cx="287416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Audit and metrics </a:t>
              </a:r>
              <a:endParaRPr lang="en-GB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A908B7-E35A-440B-8A06-A95F6B80B15A}"/>
                </a:ext>
              </a:extLst>
            </p:cNvPr>
            <p:cNvSpPr/>
            <p:nvPr/>
          </p:nvSpPr>
          <p:spPr>
            <a:xfrm>
              <a:off x="1038435" y="5449575"/>
              <a:ext cx="3482940" cy="749671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577447-ACAE-4833-89D6-8A7B8ACB3414}"/>
              </a:ext>
            </a:extLst>
          </p:cNvPr>
          <p:cNvGrpSpPr/>
          <p:nvPr/>
        </p:nvGrpSpPr>
        <p:grpSpPr>
          <a:xfrm>
            <a:off x="4977722" y="5289989"/>
            <a:ext cx="5088588" cy="952975"/>
            <a:chOff x="5114960" y="5254525"/>
            <a:chExt cx="5088588" cy="9529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B41FBC-021E-42D5-B7C8-238A5B18C208}"/>
                </a:ext>
              </a:extLst>
            </p:cNvPr>
            <p:cNvSpPr txBox="1"/>
            <p:nvPr/>
          </p:nvSpPr>
          <p:spPr>
            <a:xfrm>
              <a:off x="5297390" y="5449575"/>
              <a:ext cx="49061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Performance management </a:t>
              </a:r>
              <a:endParaRPr lang="en-GB" sz="28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AD47986-7E0B-45D4-9888-D88EBD51481C}"/>
                </a:ext>
              </a:extLst>
            </p:cNvPr>
            <p:cNvSpPr/>
            <p:nvPr/>
          </p:nvSpPr>
          <p:spPr>
            <a:xfrm>
              <a:off x="5114960" y="5254525"/>
              <a:ext cx="4514991" cy="952975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94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93FF-4876-4AD2-B857-25C9424C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staff wellbeing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E0E52-20C3-4115-8B21-C0CFE3940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005" y="4167822"/>
            <a:ext cx="2419350" cy="18954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FAF29B-B971-4EAB-9296-37BA78F02D57}"/>
              </a:ext>
            </a:extLst>
          </p:cNvPr>
          <p:cNvSpPr txBox="1"/>
          <p:nvPr/>
        </p:nvSpPr>
        <p:spPr>
          <a:xfrm>
            <a:off x="865073" y="1919553"/>
            <a:ext cx="9092937" cy="36068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study for Education Support Partnership (O’Brien &amp; Guiney, 2018)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Conducted 25 in-depth, semi-structured interviews covering 25 HE institutions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key factors have a positive/ negative impact on HE staff wellbeing in the workplace?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wellbeing be improved in the workplace?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80230-1DC1-F04D-9054-AFC00F93B8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1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F3D4-208C-4E0A-AC7A-AB586577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558801"/>
            <a:ext cx="10895077" cy="854075"/>
          </a:xfrm>
        </p:spPr>
        <p:txBody>
          <a:bodyPr/>
          <a:lstStyle/>
          <a:p>
            <a:r>
              <a:rPr lang="en-US" dirty="0"/>
              <a:t>Factors influencing staff WB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(O’Brien &amp; Guiney, 2018)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C9B63-EFBE-4F94-BA42-713619C217CD}"/>
              </a:ext>
            </a:extLst>
          </p:cNvPr>
          <p:cNvSpPr txBox="1"/>
          <p:nvPr/>
        </p:nvSpPr>
        <p:spPr>
          <a:xfrm>
            <a:off x="703792" y="1876054"/>
            <a:ext cx="4943475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</a:rPr>
              <a:t>Positive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role/style of management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Relationships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acknowledgment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value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B6414-9FED-41D5-88BF-721F22DA7008}"/>
              </a:ext>
            </a:extLst>
          </p:cNvPr>
          <p:cNvSpPr txBox="1"/>
          <p:nvPr/>
        </p:nvSpPr>
        <p:spPr>
          <a:xfrm>
            <a:off x="7000874" y="1897811"/>
            <a:ext cx="4943475" cy="30623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</a:rPr>
              <a:t>Negative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A sense of isolation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A culture of bad management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The consumer model</a:t>
            </a:r>
          </a:p>
          <a:p>
            <a:pPr>
              <a:spcAft>
                <a:spcPts val="6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3BC89-4EDF-4CD8-8F4A-8351468F0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36" y="4015101"/>
            <a:ext cx="3362325" cy="2244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6E49D-8A1E-3141-A81A-228E89191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16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6960C-CFA2-46B2-BAA8-B2C64944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4" y="480423"/>
            <a:ext cx="9287933" cy="854075"/>
          </a:xfrm>
        </p:spPr>
        <p:txBody>
          <a:bodyPr/>
          <a:lstStyle/>
          <a:p>
            <a:r>
              <a:rPr lang="en-US" dirty="0"/>
              <a:t>HE academic staff said…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427CA-46A6-4159-B853-3000F6F72FEA}"/>
              </a:ext>
            </a:extLst>
          </p:cNvPr>
          <p:cNvSpPr txBox="1"/>
          <p:nvPr/>
        </p:nvSpPr>
        <p:spPr>
          <a:xfrm>
            <a:off x="428897" y="1646481"/>
            <a:ext cx="610035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4008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64008" eaLnBrk="1" fontAlgn="auto" hangingPunct="1"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6716F-9BBB-4896-875C-CF1DA4BA4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024" y="152216"/>
            <a:ext cx="3022072" cy="17718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95EA4A-9497-473A-A6DE-103EC8F7B536}"/>
              </a:ext>
            </a:extLst>
          </p:cNvPr>
          <p:cNvSpPr txBox="1"/>
          <p:nvPr/>
        </p:nvSpPr>
        <p:spPr>
          <a:xfrm>
            <a:off x="787490" y="2051393"/>
            <a:ext cx="9958071" cy="43261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ellbeing was widely perceived as achieving </a:t>
            </a:r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balance’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seen as e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ssential to “coping”, “surviving” and “not being dragged down” </a:t>
            </a:r>
          </a:p>
          <a:p>
            <a:endParaRPr lang="en-GB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workload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help me more than a group yoga session”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we do not take the wellbeing of staff seriously then Higher Education is not sustainable. 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after staff, value and trust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 or else the system will implode” </a:t>
            </a:r>
          </a:p>
          <a:p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70796-A3EB-3A4B-BE27-C7D046A95C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9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F3D4-208C-4E0A-AC7A-AB586577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83" y="1408911"/>
            <a:ext cx="9287933" cy="854075"/>
          </a:xfrm>
        </p:spPr>
        <p:txBody>
          <a:bodyPr/>
          <a:lstStyle/>
          <a:p>
            <a:r>
              <a:rPr lang="en-US" dirty="0"/>
              <a:t>Interactive slide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C9921-E1C4-4362-9583-BC61A475B470}"/>
              </a:ext>
            </a:extLst>
          </p:cNvPr>
          <p:cNvSpPr txBox="1"/>
          <p:nvPr/>
        </p:nvSpPr>
        <p:spPr>
          <a:xfrm>
            <a:off x="570883" y="1705451"/>
            <a:ext cx="9739072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3"/>
                </a:solidFill>
              </a:rPr>
              <a:t>Word cloud</a:t>
            </a:r>
          </a:p>
          <a:p>
            <a:pPr algn="ctr">
              <a:spcAft>
                <a:spcPts val="600"/>
              </a:spcAft>
            </a:pPr>
            <a:r>
              <a:rPr lang="en-US" sz="2800" dirty="0"/>
              <a:t>Name one thing that you believe would improve your wellbeing in the workplace </a:t>
            </a:r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C68A8-CAA4-5149-8272-BD6B2D1CE1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2" descr="mental health with technology">
            <a:extLst>
              <a:ext uri="{FF2B5EF4-FFF2-40B4-BE49-F238E27FC236}">
                <a16:creationId xmlns:a16="http://schemas.microsoft.com/office/drawing/2014/main" id="{467D9D24-3BB4-4C93-AE71-E65D4BF8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126" y="179378"/>
            <a:ext cx="2803171" cy="10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6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907E-252C-49C1-A6AB-58CEE59E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12" y="289840"/>
            <a:ext cx="9287933" cy="854075"/>
          </a:xfrm>
        </p:spPr>
        <p:txBody>
          <a:bodyPr/>
          <a:lstStyle/>
          <a:p>
            <a:r>
              <a:rPr lang="en-US" dirty="0"/>
              <a:t>Rationale for the exploratory study and RQ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8B78D-A4C0-471A-9C49-8D5DEAD01707}"/>
              </a:ext>
            </a:extLst>
          </p:cNvPr>
          <p:cNvSpPr txBox="1"/>
          <p:nvPr/>
        </p:nvSpPr>
        <p:spPr>
          <a:xfrm>
            <a:off x="421212" y="1603101"/>
            <a:ext cx="10942006" cy="6124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staff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often poorly prepared due to speed of transition to digital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igh sense of personal responsibility for students’ WB (O’Brien &amp; Guiney, 2018); intensified in current circumstances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WB among university academics in decline (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Morrish</a:t>
            </a:r>
            <a:r>
              <a:rPr lang="en-US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ajor adaptations to work routines, demanding workloads and competing priorities; increased risk to WB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ood relationships with students/colleagues important for maintaining positive wellbeing while feeling isolated linked to poor wellbeing </a:t>
            </a:r>
          </a:p>
          <a:p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RQ: 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is the experience for HE lecturers of adjusting to online teaching and blended learning models in the wake of the Covid-19 crisis?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050" name="Picture 2" descr="Guidance for British Luxury Businesses | Workplace mental health and  wellbeing during Coronavirus | Walpole">
            <a:extLst>
              <a:ext uri="{FF2B5EF4-FFF2-40B4-BE49-F238E27FC236}">
                <a16:creationId xmlns:a16="http://schemas.microsoft.com/office/drawing/2014/main" id="{1E947495-142A-42C3-A83F-DFB14B4C9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45" y="188086"/>
            <a:ext cx="2252073" cy="16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3C543E-03C2-8E4F-BAC4-3E9E467C6B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5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6614-17C5-4472-9FEA-4EDE1EAC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304669"/>
            <a:ext cx="9287933" cy="854075"/>
          </a:xfrm>
        </p:spPr>
        <p:txBody>
          <a:bodyPr/>
          <a:lstStyle/>
          <a:p>
            <a:r>
              <a:rPr lang="en-US" sz="4400" dirty="0"/>
              <a:t>Methodology</a:t>
            </a:r>
            <a:endParaRPr lang="en-GB"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BFBE3-5B3D-42C2-B0F9-F6ED472D7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81" y="145732"/>
            <a:ext cx="3546414" cy="23599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2AACCC-EE6C-44B2-AD5B-39DF9CACCEE7}"/>
              </a:ext>
            </a:extLst>
          </p:cNvPr>
          <p:cNvSpPr txBox="1"/>
          <p:nvPr/>
        </p:nvSpPr>
        <p:spPr>
          <a:xfrm>
            <a:off x="793114" y="1592563"/>
            <a:ext cx="9511865" cy="4806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Qualitative design;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solicited diary method </a:t>
            </a:r>
          </a:p>
          <a:p>
            <a:pPr lvl="0">
              <a:lnSpc>
                <a:spcPct val="107000"/>
              </a:lnSpc>
            </a:pPr>
            <a:endParaRPr lang="en-GB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Ecological validity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Particularly pertinent when attempting to gain intimate details of experiences (Polit &amp; Beck, 2010) </a:t>
            </a:r>
            <a:endParaRPr lang="en-GB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Allow for a contemporaneous insight into the lived experience of the participant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Suitable to address questions concerning process and change </a:t>
            </a:r>
            <a:endParaRPr lang="en-GB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6DB128-4A64-664A-89B7-9AD62DAF41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6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6614-17C5-4472-9FEA-4EDE1EAC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304669"/>
            <a:ext cx="9287933" cy="854075"/>
          </a:xfrm>
        </p:spPr>
        <p:txBody>
          <a:bodyPr/>
          <a:lstStyle/>
          <a:p>
            <a:r>
              <a:rPr lang="en-US" sz="4400" dirty="0"/>
              <a:t>Methodology</a:t>
            </a:r>
            <a:endParaRPr lang="en-GB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AACCC-EE6C-44B2-AD5B-39DF9CACCEE7}"/>
              </a:ext>
            </a:extLst>
          </p:cNvPr>
          <p:cNvSpPr txBox="1"/>
          <p:nvPr/>
        </p:nvSpPr>
        <p:spPr>
          <a:xfrm>
            <a:off x="637389" y="1648263"/>
            <a:ext cx="8550910" cy="54037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Convenience sample; 3 HE academics (lecturers) from UK universities (female; age range 2: 35-55, 1: 18-35)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Procedure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Solicited diary – completed daily for 4 working weeks; data uploaded to Qualtrics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Inductive Thematic Analysis (Braun &amp; Clarke, 2013)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 coders; cross-validation of themes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9866C-AE37-4770-862D-E2FEF20ED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607" y="2363190"/>
            <a:ext cx="2930392" cy="606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02419B-D62D-4B07-A2B8-34AEE7B43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972" y="3482941"/>
            <a:ext cx="1936028" cy="2548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4EA51F-410C-4C2C-B149-DDB5003D7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9013" y="2940286"/>
            <a:ext cx="2572987" cy="632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A79D47-89C1-4CDE-B2D3-81D3B34D9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736" y="1422562"/>
            <a:ext cx="3357264" cy="8540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B560D6-15BE-B14D-8FB9-586A02E11F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2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1E0C-E24D-4D50-9DA1-38C0CD1A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AA692-1642-4AF1-8B1D-21BA5AF10E47}"/>
              </a:ext>
            </a:extLst>
          </p:cNvPr>
          <p:cNvSpPr txBox="1"/>
          <p:nvPr/>
        </p:nvSpPr>
        <p:spPr>
          <a:xfrm>
            <a:off x="478464" y="1522433"/>
            <a:ext cx="4561021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‘A complete farce’-Dynamics of transition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Disorientation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Unique stressors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The consumer-model</a:t>
            </a:r>
            <a:endParaRPr lang="en-GB" sz="2400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6FDE4C-7DF0-46AB-A656-A8F4EC11E12F}"/>
              </a:ext>
            </a:extLst>
          </p:cNvPr>
          <p:cNvGrpSpPr/>
          <p:nvPr/>
        </p:nvGrpSpPr>
        <p:grpSpPr>
          <a:xfrm>
            <a:off x="4579068" y="1479715"/>
            <a:ext cx="3720345" cy="2255259"/>
            <a:chOff x="4819112" y="2017240"/>
            <a:chExt cx="3503245" cy="153505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E619B72A-814D-412B-9634-3B60AAB5282B}"/>
                </a:ext>
              </a:extLst>
            </p:cNvPr>
            <p:cNvSpPr/>
            <p:nvPr/>
          </p:nvSpPr>
          <p:spPr>
            <a:xfrm>
              <a:off x="4819112" y="2017240"/>
              <a:ext cx="3390760" cy="1535050"/>
            </a:xfrm>
            <a:prstGeom prst="wedgeRound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41F109-5A20-4A79-A4F2-148203D7FB07}"/>
                </a:ext>
              </a:extLst>
            </p:cNvPr>
            <p:cNvSpPr txBox="1"/>
            <p:nvPr/>
          </p:nvSpPr>
          <p:spPr>
            <a:xfrm>
              <a:off x="4839300" y="2118811"/>
              <a:ext cx="3483057" cy="13197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00B050"/>
                  </a:solidFill>
                </a:rPr>
                <a:t>‘It has been hard to process…none of it makes any sense…After a few weeks I </a:t>
              </a:r>
              <a:r>
                <a:rPr lang="en-US" sz="2000" dirty="0" err="1">
                  <a:solidFill>
                    <a:srgbClr val="00B050"/>
                  </a:solidFill>
                </a:rPr>
                <a:t>realised</a:t>
              </a:r>
              <a:r>
                <a:rPr lang="en-US" sz="2000" dirty="0">
                  <a:solidFill>
                    <a:srgbClr val="00B050"/>
                  </a:solidFill>
                </a:rPr>
                <a:t> there is no distinction between home and work’</a:t>
              </a:r>
              <a:r>
                <a:rPr lang="en-US" sz="2000" dirty="0"/>
                <a:t> (P1)</a:t>
              </a:r>
              <a:endParaRPr lang="en-GB" sz="20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38D8DE-BEEA-4B1A-804D-AA28DFFE404B}"/>
              </a:ext>
            </a:extLst>
          </p:cNvPr>
          <p:cNvGrpSpPr/>
          <p:nvPr/>
        </p:nvGrpSpPr>
        <p:grpSpPr>
          <a:xfrm>
            <a:off x="8179957" y="2605712"/>
            <a:ext cx="3874990" cy="2425566"/>
            <a:chOff x="8233591" y="1867302"/>
            <a:chExt cx="3874990" cy="2425566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29C5A8CE-6DB9-401D-A663-7E3AFDD9C771}"/>
                </a:ext>
              </a:extLst>
            </p:cNvPr>
            <p:cNvSpPr/>
            <p:nvPr/>
          </p:nvSpPr>
          <p:spPr>
            <a:xfrm>
              <a:off x="8233591" y="1867302"/>
              <a:ext cx="3874990" cy="2425566"/>
            </a:xfrm>
            <a:prstGeom prst="wedgeEllipse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noFill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B1B299-9575-4E50-9975-0B1A647FB621}"/>
                </a:ext>
              </a:extLst>
            </p:cNvPr>
            <p:cNvSpPr txBox="1"/>
            <p:nvPr/>
          </p:nvSpPr>
          <p:spPr>
            <a:xfrm>
              <a:off x="8812615" y="2131408"/>
              <a:ext cx="282905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7030A0"/>
                  </a:solidFill>
                </a:rPr>
                <a:t>‘I spend much more time on dealing with students concerns about learning, stress and mental health’ </a:t>
              </a:r>
              <a:r>
                <a:rPr lang="en-US" sz="2000" dirty="0"/>
                <a:t>(P2)</a:t>
              </a:r>
              <a:endParaRPr lang="en-GB" sz="2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688E64-5BF3-4624-8CA3-99E146D7149B}"/>
              </a:ext>
            </a:extLst>
          </p:cNvPr>
          <p:cNvGrpSpPr/>
          <p:nvPr/>
        </p:nvGrpSpPr>
        <p:grpSpPr>
          <a:xfrm>
            <a:off x="4981568" y="4422844"/>
            <a:ext cx="3266117" cy="1645920"/>
            <a:chOff x="4981568" y="4422844"/>
            <a:chExt cx="3266117" cy="1645920"/>
          </a:xfrm>
        </p:grpSpPr>
        <p:sp>
          <p:nvSpPr>
            <p:cNvPr id="11" name="Speech Bubble: Rectangle 10">
              <a:extLst>
                <a:ext uri="{FF2B5EF4-FFF2-40B4-BE49-F238E27FC236}">
                  <a16:creationId xmlns:a16="http://schemas.microsoft.com/office/drawing/2014/main" id="{E2270188-4960-4910-B483-5191CDF3CE84}"/>
                </a:ext>
              </a:extLst>
            </p:cNvPr>
            <p:cNvSpPr/>
            <p:nvPr/>
          </p:nvSpPr>
          <p:spPr>
            <a:xfrm>
              <a:off x="4981568" y="4422844"/>
              <a:ext cx="3214838" cy="1645920"/>
            </a:xfrm>
            <a:prstGeom prst="wedge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92EE48-0BC9-419B-8BB0-B69984D5A908}"/>
                </a:ext>
              </a:extLst>
            </p:cNvPr>
            <p:cNvSpPr txBox="1"/>
            <p:nvPr/>
          </p:nvSpPr>
          <p:spPr>
            <a:xfrm>
              <a:off x="5157974" y="4584084"/>
              <a:ext cx="3089711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FF0000"/>
                  </a:solidFill>
                </a:rPr>
                <a:t>‘We literally are not allowed to hold students to account or expect respect’ </a:t>
              </a:r>
              <a:r>
                <a:rPr lang="en-US" sz="2000" dirty="0"/>
                <a:t>(P1)</a:t>
              </a:r>
              <a:endParaRPr lang="en-GB" sz="20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5D6DAF-2E9A-4F7B-A0FD-682A8B6D2276}"/>
              </a:ext>
            </a:extLst>
          </p:cNvPr>
          <p:cNvGrpSpPr/>
          <p:nvPr/>
        </p:nvGrpSpPr>
        <p:grpSpPr>
          <a:xfrm>
            <a:off x="904006" y="3901372"/>
            <a:ext cx="3339966" cy="1733716"/>
            <a:chOff x="1160860" y="3891213"/>
            <a:chExt cx="3339966" cy="1733716"/>
          </a:xfrm>
        </p:grpSpPr>
        <p:sp>
          <p:nvSpPr>
            <p:cNvPr id="10" name="Speech Bubble: Rectangle 9">
              <a:extLst>
                <a:ext uri="{FF2B5EF4-FFF2-40B4-BE49-F238E27FC236}">
                  <a16:creationId xmlns:a16="http://schemas.microsoft.com/office/drawing/2014/main" id="{85BA4CB8-6E09-4AEB-BA5F-3BC8628D4F7F}"/>
                </a:ext>
              </a:extLst>
            </p:cNvPr>
            <p:cNvSpPr/>
            <p:nvPr/>
          </p:nvSpPr>
          <p:spPr>
            <a:xfrm>
              <a:off x="1160860" y="3891213"/>
              <a:ext cx="3339966" cy="1733716"/>
            </a:xfrm>
            <a:prstGeom prst="wedge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84C71E-4077-4CF4-860F-F07A99FB9320}"/>
                </a:ext>
              </a:extLst>
            </p:cNvPr>
            <p:cNvSpPr txBox="1"/>
            <p:nvPr/>
          </p:nvSpPr>
          <p:spPr>
            <a:xfrm>
              <a:off x="1235832" y="3954044"/>
              <a:ext cx="3166712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00B050"/>
                  </a:solidFill>
                </a:rPr>
                <a:t>‘I am snowed under with work and I cannot really reflect on what is going on around me’</a:t>
              </a:r>
              <a:r>
                <a:rPr lang="en-US" sz="2000" dirty="0"/>
                <a:t> (P3)</a:t>
              </a:r>
              <a:endParaRPr lang="en-GB" sz="2000" dirty="0"/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EFC9339-9E7E-3C44-9195-1FD7FB09D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2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949D-188A-4C27-A1C4-0E3F3311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79" y="421240"/>
            <a:ext cx="9287933" cy="854075"/>
          </a:xfrm>
        </p:spPr>
        <p:txBody>
          <a:bodyPr/>
          <a:lstStyle/>
          <a:p>
            <a:r>
              <a:rPr lang="en-US" dirty="0"/>
              <a:t>Findings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893DB-BE90-437D-9F4A-4321726558EA}"/>
              </a:ext>
            </a:extLst>
          </p:cNvPr>
          <p:cNvSpPr txBox="1"/>
          <p:nvPr/>
        </p:nvSpPr>
        <p:spPr>
          <a:xfrm>
            <a:off x="169414" y="1434053"/>
            <a:ext cx="5765533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‘I cried with her’-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Interpersonal Relationships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Sources of support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Sources of tension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Tutor-student alliance</a:t>
            </a:r>
            <a:endParaRPr lang="en-GB" sz="2400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C1FAD1-C300-446D-AADC-9615767FE149}"/>
              </a:ext>
            </a:extLst>
          </p:cNvPr>
          <p:cNvGrpSpPr/>
          <p:nvPr/>
        </p:nvGrpSpPr>
        <p:grpSpPr>
          <a:xfrm>
            <a:off x="5096348" y="1569368"/>
            <a:ext cx="2723950" cy="1808385"/>
            <a:chOff x="519236" y="3947927"/>
            <a:chExt cx="2723950" cy="1808385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5FD5A65D-DA11-47BB-8318-CE97BFAB2364}"/>
                </a:ext>
              </a:extLst>
            </p:cNvPr>
            <p:cNvSpPr/>
            <p:nvPr/>
          </p:nvSpPr>
          <p:spPr>
            <a:xfrm>
              <a:off x="519236" y="3947927"/>
              <a:ext cx="2605154" cy="1808385"/>
            </a:xfrm>
            <a:prstGeom prst="wedgeRound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2A0C9B-9CDD-40AF-92F4-A77D4DF8E004}"/>
                </a:ext>
              </a:extLst>
            </p:cNvPr>
            <p:cNvSpPr txBox="1"/>
            <p:nvPr/>
          </p:nvSpPr>
          <p:spPr>
            <a:xfrm>
              <a:off x="519237" y="4119346"/>
              <a:ext cx="2723949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00B050"/>
                  </a:solidFill>
                </a:rPr>
                <a:t>‘A meeting with my tutees and some lovely colleagues cheered me up’ </a:t>
              </a:r>
              <a:r>
                <a:rPr lang="en-US" sz="2000" dirty="0"/>
                <a:t>(P2)</a:t>
              </a:r>
              <a:endParaRPr lang="en-GB" sz="2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160A01-5B3A-483C-A0E5-95DF2C6FFD91}"/>
              </a:ext>
            </a:extLst>
          </p:cNvPr>
          <p:cNvGrpSpPr/>
          <p:nvPr/>
        </p:nvGrpSpPr>
        <p:grpSpPr>
          <a:xfrm>
            <a:off x="4104445" y="3743967"/>
            <a:ext cx="3599959" cy="1652773"/>
            <a:chOff x="3600066" y="4219279"/>
            <a:chExt cx="3599959" cy="1652773"/>
          </a:xfrm>
        </p:grpSpPr>
        <p:sp>
          <p:nvSpPr>
            <p:cNvPr id="13" name="Speech Bubble: Rectangle 12">
              <a:extLst>
                <a:ext uri="{FF2B5EF4-FFF2-40B4-BE49-F238E27FC236}">
                  <a16:creationId xmlns:a16="http://schemas.microsoft.com/office/drawing/2014/main" id="{B45216EB-BF11-469D-A1B0-4712187EDD1A}"/>
                </a:ext>
              </a:extLst>
            </p:cNvPr>
            <p:cNvSpPr/>
            <p:nvPr/>
          </p:nvSpPr>
          <p:spPr>
            <a:xfrm>
              <a:off x="3600066" y="4219279"/>
              <a:ext cx="3538914" cy="1652773"/>
            </a:xfrm>
            <a:prstGeom prst="wedge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92E144-F865-4F53-BAAA-23384C34CF6D}"/>
                </a:ext>
              </a:extLst>
            </p:cNvPr>
            <p:cNvSpPr txBox="1"/>
            <p:nvPr/>
          </p:nvSpPr>
          <p:spPr>
            <a:xfrm>
              <a:off x="3661112" y="4230058"/>
              <a:ext cx="3538913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00B050"/>
                  </a:solidFill>
                </a:rPr>
                <a:t>‘I need to feel supported and someone to tell me I’m not worthless…talking to my husband helped’ </a:t>
              </a:r>
              <a:r>
                <a:rPr lang="en-US" sz="2000" dirty="0"/>
                <a:t>(P3)</a:t>
              </a:r>
              <a:endParaRPr lang="en-GB" sz="2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3A16EB-4EC2-4275-A69B-8E96AC3DEE9B}"/>
              </a:ext>
            </a:extLst>
          </p:cNvPr>
          <p:cNvGrpSpPr/>
          <p:nvPr/>
        </p:nvGrpSpPr>
        <p:grpSpPr>
          <a:xfrm>
            <a:off x="7863091" y="3634706"/>
            <a:ext cx="4161445" cy="2356031"/>
            <a:chOff x="7919537" y="3639889"/>
            <a:chExt cx="4161445" cy="2356031"/>
          </a:xfrm>
        </p:grpSpPr>
        <p:sp>
          <p:nvSpPr>
            <p:cNvPr id="11" name="Speech Bubble: Rectangle 10">
              <a:extLst>
                <a:ext uri="{FF2B5EF4-FFF2-40B4-BE49-F238E27FC236}">
                  <a16:creationId xmlns:a16="http://schemas.microsoft.com/office/drawing/2014/main" id="{C1298467-E8D2-417F-B9E8-B4A69B003753}"/>
                </a:ext>
              </a:extLst>
            </p:cNvPr>
            <p:cNvSpPr/>
            <p:nvPr/>
          </p:nvSpPr>
          <p:spPr>
            <a:xfrm>
              <a:off x="7919537" y="3639889"/>
              <a:ext cx="4100400" cy="2356031"/>
            </a:xfrm>
            <a:prstGeom prst="wedgeRectCallout">
              <a:avLst>
                <a:gd name="adj1" fmla="val -19964"/>
                <a:gd name="adj2" fmla="val 58633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9012F7-8B97-4079-80A4-39378BF23122}"/>
                </a:ext>
              </a:extLst>
            </p:cNvPr>
            <p:cNvSpPr txBox="1"/>
            <p:nvPr/>
          </p:nvSpPr>
          <p:spPr>
            <a:xfrm>
              <a:off x="7980582" y="3749150"/>
              <a:ext cx="4100400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7030A0"/>
                  </a:solidFill>
                </a:rPr>
                <a:t>‘Those in leadership are so out of touch with what is happening on the ‘shop floor’…systems [for online teaching] made no sense…we need to work more hours because it ticks a box’ </a:t>
              </a:r>
              <a:r>
                <a:rPr lang="en-US" sz="2000" dirty="0"/>
                <a:t>(P1)</a:t>
              </a:r>
              <a:endParaRPr lang="en-GB" sz="2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571A6D-EEA2-4D62-90BC-BA954E8AF55D}"/>
              </a:ext>
            </a:extLst>
          </p:cNvPr>
          <p:cNvGrpSpPr/>
          <p:nvPr/>
        </p:nvGrpSpPr>
        <p:grpSpPr>
          <a:xfrm>
            <a:off x="7820298" y="1436455"/>
            <a:ext cx="4308075" cy="1873492"/>
            <a:chOff x="7362406" y="1507369"/>
            <a:chExt cx="4308075" cy="187349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2A82135D-4504-421E-BCE0-5159772BBBF6}"/>
                </a:ext>
              </a:extLst>
            </p:cNvPr>
            <p:cNvSpPr/>
            <p:nvPr/>
          </p:nvSpPr>
          <p:spPr>
            <a:xfrm>
              <a:off x="7362406" y="1507369"/>
              <a:ext cx="4295706" cy="1873492"/>
            </a:xfrm>
            <a:prstGeom prst="wedgeRound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848485-6C78-4670-973F-0CA3064A2DED}"/>
                </a:ext>
              </a:extLst>
            </p:cNvPr>
            <p:cNvSpPr txBox="1"/>
            <p:nvPr/>
          </p:nvSpPr>
          <p:spPr>
            <a:xfrm>
              <a:off x="7374775" y="1628507"/>
              <a:ext cx="4295706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7030A0"/>
                  </a:solidFill>
                </a:rPr>
                <a:t>‘There is an expectation [from managers] for us to attend all [online] meetings…I could skip some of them and use my time on a more productive task’ </a:t>
              </a:r>
              <a:r>
                <a:rPr lang="en-US" sz="2000" dirty="0"/>
                <a:t>(P2)</a:t>
              </a:r>
              <a:endParaRPr lang="en-GB" sz="2000" dirty="0"/>
            </a:p>
          </p:txBody>
        </p:sp>
      </p:grp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DE26945-4A17-4AAA-9C9B-271AC179EF8A}"/>
              </a:ext>
            </a:extLst>
          </p:cNvPr>
          <p:cNvSpPr/>
          <p:nvPr/>
        </p:nvSpPr>
        <p:spPr>
          <a:xfrm>
            <a:off x="232979" y="3749151"/>
            <a:ext cx="3654417" cy="2246769"/>
          </a:xfrm>
          <a:prstGeom prst="wedgeRoundRectCallou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endParaRPr lang="en-GB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20F14-5FEF-4C33-AD75-B80DE8453A9E}"/>
              </a:ext>
            </a:extLst>
          </p:cNvPr>
          <p:cNvSpPr txBox="1"/>
          <p:nvPr/>
        </p:nvSpPr>
        <p:spPr>
          <a:xfrm>
            <a:off x="406843" y="3749151"/>
            <a:ext cx="3562606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‘A student typed in the chat “You are doing great…”. I truly hate teaching online but somehow we have still become connected as a little community’ </a:t>
            </a:r>
            <a:r>
              <a:rPr lang="en-US" sz="2000" dirty="0"/>
              <a:t>(P1)</a:t>
            </a:r>
            <a:endParaRPr lang="en-GB" sz="20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C663F02-6E1D-EA4D-9FF1-2895FC71AD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0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6C4ABF-164B-4989-8318-772F202AFF97}"/>
              </a:ext>
            </a:extLst>
          </p:cNvPr>
          <p:cNvSpPr txBox="1"/>
          <p:nvPr/>
        </p:nvSpPr>
        <p:spPr bwMode="auto">
          <a:xfrm>
            <a:off x="550334" y="1604157"/>
            <a:ext cx="5253003" cy="421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Context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GB" sz="24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Rationale for the study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Preliminary findings</a:t>
            </a:r>
            <a:endParaRPr lang="en-GB" sz="24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GB" sz="24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Conclusions and next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9A7A9-A35D-49C9-AA57-1A72083E1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6" r="15842" b="2"/>
          <a:stretch/>
        </p:blipFill>
        <p:spPr>
          <a:xfrm>
            <a:off x="6096000" y="1717040"/>
            <a:ext cx="5112457" cy="410617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AFE93-8397-4D66-969C-B6108BA3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4" y="558801"/>
            <a:ext cx="9287933" cy="85407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Today’s talk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5C37D-33CB-2544-92DE-69C4F3C6C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39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949D-188A-4C27-A1C4-0E3F3311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54" y="530169"/>
            <a:ext cx="9287933" cy="854075"/>
          </a:xfrm>
        </p:spPr>
        <p:txBody>
          <a:bodyPr/>
          <a:lstStyle/>
          <a:p>
            <a:r>
              <a:rPr lang="en-US" dirty="0"/>
              <a:t>Findings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893DB-BE90-437D-9F4A-4321726558EA}"/>
              </a:ext>
            </a:extLst>
          </p:cNvPr>
          <p:cNvSpPr txBox="1"/>
          <p:nvPr/>
        </p:nvSpPr>
        <p:spPr>
          <a:xfrm>
            <a:off x="358344" y="1427015"/>
            <a:ext cx="5765533" cy="25391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‘My spirit is broken’-Professional identity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Sense of achievement/ satisfaction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Feeling acknowledged/valued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Agency and autonomy</a:t>
            </a:r>
            <a:endParaRPr lang="en-GB" sz="2400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3448BA-36B1-437A-B900-4751DA9A0021}"/>
              </a:ext>
            </a:extLst>
          </p:cNvPr>
          <p:cNvGrpSpPr/>
          <p:nvPr/>
        </p:nvGrpSpPr>
        <p:grpSpPr>
          <a:xfrm>
            <a:off x="4697127" y="1746376"/>
            <a:ext cx="3782729" cy="1108047"/>
            <a:chOff x="6939814" y="1448530"/>
            <a:chExt cx="3782729" cy="1108047"/>
          </a:xfrm>
        </p:grpSpPr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EF28BD1A-EACB-42A2-A12C-0F408CF9C146}"/>
                </a:ext>
              </a:extLst>
            </p:cNvPr>
            <p:cNvSpPr/>
            <p:nvPr/>
          </p:nvSpPr>
          <p:spPr>
            <a:xfrm>
              <a:off x="6939814" y="1448530"/>
              <a:ext cx="3397720" cy="1108047"/>
            </a:xfrm>
            <a:prstGeom prst="wedge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FBAA2E-D0F9-433E-8EF6-83F79A1CA08A}"/>
                </a:ext>
              </a:extLst>
            </p:cNvPr>
            <p:cNvSpPr txBox="1"/>
            <p:nvPr/>
          </p:nvSpPr>
          <p:spPr>
            <a:xfrm>
              <a:off x="6939815" y="1540914"/>
              <a:ext cx="378272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7030A0"/>
                  </a:solidFill>
                </a:rPr>
                <a:t>‘I feel trapped at a place where no-one </a:t>
              </a:r>
              <a:r>
                <a:rPr lang="en-US" sz="2000" dirty="0" err="1">
                  <a:solidFill>
                    <a:srgbClr val="7030A0"/>
                  </a:solidFill>
                </a:rPr>
                <a:t>recognises</a:t>
              </a:r>
              <a:r>
                <a:rPr lang="en-US" sz="2000" dirty="0">
                  <a:solidFill>
                    <a:srgbClr val="7030A0"/>
                  </a:solidFill>
                </a:rPr>
                <a:t> my efforts’ </a:t>
              </a:r>
              <a:r>
                <a:rPr lang="en-US" sz="2000" dirty="0"/>
                <a:t>(P3)</a:t>
              </a:r>
              <a:endParaRPr lang="en-GB" sz="2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77821A-EB5D-480B-B91F-F4E201FCFECB}"/>
              </a:ext>
            </a:extLst>
          </p:cNvPr>
          <p:cNvGrpSpPr/>
          <p:nvPr/>
        </p:nvGrpSpPr>
        <p:grpSpPr>
          <a:xfrm>
            <a:off x="4908946" y="3564657"/>
            <a:ext cx="3450461" cy="2275164"/>
            <a:chOff x="333657" y="4106627"/>
            <a:chExt cx="3450461" cy="227516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5FD5A65D-DA11-47BB-8318-CE97BFAB2364}"/>
                </a:ext>
              </a:extLst>
            </p:cNvPr>
            <p:cNvSpPr/>
            <p:nvPr/>
          </p:nvSpPr>
          <p:spPr>
            <a:xfrm>
              <a:off x="333657" y="4106627"/>
              <a:ext cx="3450461" cy="2248396"/>
            </a:xfrm>
            <a:prstGeom prst="wedgeRound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5BD77E-8413-47D8-8A9A-B50A15ADB7B2}"/>
                </a:ext>
              </a:extLst>
            </p:cNvPr>
            <p:cNvSpPr txBox="1"/>
            <p:nvPr/>
          </p:nvSpPr>
          <p:spPr>
            <a:xfrm>
              <a:off x="448593" y="4135022"/>
              <a:ext cx="3239829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00B050"/>
                  </a:solidFill>
                </a:rPr>
                <a:t>‘I feel like all the creativity that comes from F2F teaching has been taken away, and I barely feel a sense of purpose teaching online’ </a:t>
              </a:r>
              <a:r>
                <a:rPr lang="en-US" sz="2000" dirty="0"/>
                <a:t>(P1) </a:t>
              </a:r>
              <a:endParaRPr lang="en-GB" sz="2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33308B-4DBD-4335-B7EF-92F1CA8C33C0}"/>
              </a:ext>
            </a:extLst>
          </p:cNvPr>
          <p:cNvGrpSpPr/>
          <p:nvPr/>
        </p:nvGrpSpPr>
        <p:grpSpPr>
          <a:xfrm>
            <a:off x="919934" y="4031572"/>
            <a:ext cx="3494464" cy="1955341"/>
            <a:chOff x="590712" y="4097513"/>
            <a:chExt cx="3494464" cy="1955341"/>
          </a:xfrm>
        </p:grpSpPr>
        <p:sp>
          <p:nvSpPr>
            <p:cNvPr id="13" name="Speech Bubble: Rectangle 12">
              <a:extLst>
                <a:ext uri="{FF2B5EF4-FFF2-40B4-BE49-F238E27FC236}">
                  <a16:creationId xmlns:a16="http://schemas.microsoft.com/office/drawing/2014/main" id="{B45216EB-BF11-469D-A1B0-4712187EDD1A}"/>
                </a:ext>
              </a:extLst>
            </p:cNvPr>
            <p:cNvSpPr/>
            <p:nvPr/>
          </p:nvSpPr>
          <p:spPr>
            <a:xfrm>
              <a:off x="590713" y="4113862"/>
              <a:ext cx="3494463" cy="1938992"/>
            </a:xfrm>
            <a:prstGeom prst="wedge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0C92CA-2899-41C5-A416-832AEF48BBED}"/>
                </a:ext>
              </a:extLst>
            </p:cNvPr>
            <p:cNvSpPr txBox="1"/>
            <p:nvPr/>
          </p:nvSpPr>
          <p:spPr>
            <a:xfrm>
              <a:off x="590712" y="4097513"/>
              <a:ext cx="345046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00B050"/>
                  </a:solidFill>
                </a:rPr>
                <a:t>‘Feelings of tiredness and low satisfaction…caused by long procedures or tasks that I need to do in order to tick another box’ </a:t>
              </a:r>
              <a:r>
                <a:rPr lang="en-US" sz="2000" dirty="0"/>
                <a:t>(P2)</a:t>
              </a:r>
              <a:endParaRPr lang="en-GB" sz="2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0142A6-8F5C-42EB-902E-D9BC600B5BC1}"/>
              </a:ext>
            </a:extLst>
          </p:cNvPr>
          <p:cNvGrpSpPr/>
          <p:nvPr/>
        </p:nvGrpSpPr>
        <p:grpSpPr>
          <a:xfrm>
            <a:off x="8589395" y="3931462"/>
            <a:ext cx="3450462" cy="2071589"/>
            <a:chOff x="8593058" y="3915324"/>
            <a:chExt cx="3450462" cy="2071589"/>
          </a:xfrm>
        </p:grpSpPr>
        <p:sp>
          <p:nvSpPr>
            <p:cNvPr id="11" name="Speech Bubble: Rectangle 10">
              <a:extLst>
                <a:ext uri="{FF2B5EF4-FFF2-40B4-BE49-F238E27FC236}">
                  <a16:creationId xmlns:a16="http://schemas.microsoft.com/office/drawing/2014/main" id="{C1298467-E8D2-417F-B9E8-B4A69B003753}"/>
                </a:ext>
              </a:extLst>
            </p:cNvPr>
            <p:cNvSpPr/>
            <p:nvPr/>
          </p:nvSpPr>
          <p:spPr>
            <a:xfrm>
              <a:off x="8593058" y="3915324"/>
              <a:ext cx="3351893" cy="2071589"/>
            </a:xfrm>
            <a:prstGeom prst="wedge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C876AC-6C4E-4C31-AF76-F3D2EF3421A0}"/>
                </a:ext>
              </a:extLst>
            </p:cNvPr>
            <p:cNvSpPr txBox="1"/>
            <p:nvPr/>
          </p:nvSpPr>
          <p:spPr>
            <a:xfrm>
              <a:off x="8593059" y="3915325"/>
              <a:ext cx="3450461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7030A0"/>
                  </a:solidFill>
                </a:rPr>
                <a:t>‘I often think how it could have been if the powers that be had taken just a minute of their time to consult with staff and students’ </a:t>
              </a:r>
              <a:r>
                <a:rPr lang="en-US" sz="2000" dirty="0"/>
                <a:t>(P1)</a:t>
              </a:r>
              <a:endParaRPr lang="en-GB" sz="2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717B31-D982-4DAD-A8BC-1F10763D2075}"/>
              </a:ext>
            </a:extLst>
          </p:cNvPr>
          <p:cNvGrpSpPr/>
          <p:nvPr/>
        </p:nvGrpSpPr>
        <p:grpSpPr>
          <a:xfrm>
            <a:off x="8589395" y="1508113"/>
            <a:ext cx="3359217" cy="2056544"/>
            <a:chOff x="8393229" y="1412876"/>
            <a:chExt cx="3359217" cy="2056544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94590AD7-787B-4851-9C38-10FE3FFA459B}"/>
                </a:ext>
              </a:extLst>
            </p:cNvPr>
            <p:cNvSpPr/>
            <p:nvPr/>
          </p:nvSpPr>
          <p:spPr>
            <a:xfrm>
              <a:off x="8393229" y="1412876"/>
              <a:ext cx="3351893" cy="2056544"/>
            </a:xfrm>
            <a:prstGeom prst="wedgeRound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9B37D2-DFA7-4DB7-8B26-B2DA4C959D93}"/>
                </a:ext>
              </a:extLst>
            </p:cNvPr>
            <p:cNvSpPr txBox="1"/>
            <p:nvPr/>
          </p:nvSpPr>
          <p:spPr>
            <a:xfrm>
              <a:off x="8393229" y="1447425"/>
              <a:ext cx="335921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FF0000"/>
                  </a:solidFill>
                </a:rPr>
                <a:t>‘I managed to do quite a lot today, but not for my own research, this frustrates me…spent lots of time on a task that wasn’t worth it’ </a:t>
              </a:r>
              <a:r>
                <a:rPr lang="en-US" sz="2000" dirty="0"/>
                <a:t>(P3)</a:t>
              </a:r>
              <a:endParaRPr lang="en-GB" sz="2000" dirty="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42AD19C-7EDD-FF4E-AECA-B6ADB492E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35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949D-188A-4C27-A1C4-0E3F3311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893DB-BE90-437D-9F4A-4321726558EA}"/>
              </a:ext>
            </a:extLst>
          </p:cNvPr>
          <p:cNvSpPr txBox="1"/>
          <p:nvPr/>
        </p:nvSpPr>
        <p:spPr>
          <a:xfrm>
            <a:off x="482110" y="1503256"/>
            <a:ext cx="6361452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‘I’m drowning’-Wellbeing environment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Self-care and coping strategies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Responsibility for others’ wellbeing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Institution-wide culture of wellbeing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686449-AE9F-4D50-A455-163E0EBE46B7}"/>
              </a:ext>
            </a:extLst>
          </p:cNvPr>
          <p:cNvGrpSpPr/>
          <p:nvPr/>
        </p:nvGrpSpPr>
        <p:grpSpPr>
          <a:xfrm>
            <a:off x="6389201" y="1451386"/>
            <a:ext cx="3299738" cy="1800494"/>
            <a:chOff x="6672070" y="1518876"/>
            <a:chExt cx="3299738" cy="1800494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EB43F48E-4534-4C0B-A823-BAFC7F6723FA}"/>
                </a:ext>
              </a:extLst>
            </p:cNvPr>
            <p:cNvSpPr/>
            <p:nvPr/>
          </p:nvSpPr>
          <p:spPr>
            <a:xfrm>
              <a:off x="6672070" y="1518876"/>
              <a:ext cx="3128246" cy="1800494"/>
            </a:xfrm>
            <a:prstGeom prst="wedgeRound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F28139-FE28-4896-8252-BBC84272CAC8}"/>
                </a:ext>
              </a:extLst>
            </p:cNvPr>
            <p:cNvSpPr txBox="1"/>
            <p:nvPr/>
          </p:nvSpPr>
          <p:spPr>
            <a:xfrm>
              <a:off x="6843562" y="1582771"/>
              <a:ext cx="3128246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00B050"/>
                  </a:solidFill>
                </a:rPr>
                <a:t>‘Research is a break from the whole madness of this new way of working…I felt refreshed’ </a:t>
              </a:r>
              <a:r>
                <a:rPr lang="en-US" sz="2000" dirty="0"/>
                <a:t>(P2)</a:t>
              </a:r>
              <a:endParaRPr lang="en-GB" sz="2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D48797-470B-470E-80DF-F1F2BF2E807E}"/>
              </a:ext>
            </a:extLst>
          </p:cNvPr>
          <p:cNvGrpSpPr/>
          <p:nvPr/>
        </p:nvGrpSpPr>
        <p:grpSpPr>
          <a:xfrm>
            <a:off x="850425" y="3821228"/>
            <a:ext cx="3012707" cy="2112253"/>
            <a:chOff x="720767" y="3763461"/>
            <a:chExt cx="3012707" cy="2112253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5FD5A65D-DA11-47BB-8318-CE97BFAB2364}"/>
                </a:ext>
              </a:extLst>
            </p:cNvPr>
            <p:cNvSpPr/>
            <p:nvPr/>
          </p:nvSpPr>
          <p:spPr>
            <a:xfrm>
              <a:off x="720767" y="3763461"/>
              <a:ext cx="3012707" cy="2112253"/>
            </a:xfrm>
            <a:prstGeom prst="wedgeRound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400225-F90B-4E83-8FBF-CFA6F9D47161}"/>
                </a:ext>
              </a:extLst>
            </p:cNvPr>
            <p:cNvSpPr txBox="1"/>
            <p:nvPr/>
          </p:nvSpPr>
          <p:spPr>
            <a:xfrm>
              <a:off x="805700" y="3875180"/>
              <a:ext cx="279132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00B050"/>
                  </a:solidFill>
                </a:rPr>
                <a:t>‘It is 9 in the evening now and I’m not even done with work’…I am drowning, and I feel helpless </a:t>
              </a:r>
              <a:r>
                <a:rPr lang="en-US" sz="2000" dirty="0"/>
                <a:t>(P3)</a:t>
              </a:r>
              <a:endParaRPr lang="en-GB" sz="2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245369-F28C-4305-BFC8-93709ACEC96F}"/>
              </a:ext>
            </a:extLst>
          </p:cNvPr>
          <p:cNvGrpSpPr/>
          <p:nvPr/>
        </p:nvGrpSpPr>
        <p:grpSpPr>
          <a:xfrm>
            <a:off x="4167379" y="3763461"/>
            <a:ext cx="3474787" cy="2112253"/>
            <a:chOff x="4131922" y="3846316"/>
            <a:chExt cx="3474787" cy="2112253"/>
          </a:xfrm>
        </p:grpSpPr>
        <p:sp>
          <p:nvSpPr>
            <p:cNvPr id="13" name="Speech Bubble: Rectangle 12">
              <a:extLst>
                <a:ext uri="{FF2B5EF4-FFF2-40B4-BE49-F238E27FC236}">
                  <a16:creationId xmlns:a16="http://schemas.microsoft.com/office/drawing/2014/main" id="{B45216EB-BF11-469D-A1B0-4712187EDD1A}"/>
                </a:ext>
              </a:extLst>
            </p:cNvPr>
            <p:cNvSpPr/>
            <p:nvPr/>
          </p:nvSpPr>
          <p:spPr>
            <a:xfrm>
              <a:off x="4131922" y="3846316"/>
              <a:ext cx="3377621" cy="2112253"/>
            </a:xfrm>
            <a:prstGeom prst="wedge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D63A33-471E-406D-935A-D461867DD04F}"/>
                </a:ext>
              </a:extLst>
            </p:cNvPr>
            <p:cNvSpPr txBox="1"/>
            <p:nvPr/>
          </p:nvSpPr>
          <p:spPr>
            <a:xfrm>
              <a:off x="4229089" y="3890194"/>
              <a:ext cx="3377620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7030A0"/>
                  </a:solidFill>
                </a:rPr>
                <a:t>‘Covid-19 has exacerbated mental health issues in our students and we are not trained to deal with all these challenges’ </a:t>
              </a:r>
              <a:r>
                <a:rPr lang="en-US" sz="2000" dirty="0"/>
                <a:t>(P2)</a:t>
              </a:r>
              <a:endParaRPr lang="en-GB" sz="20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195-463E-4C48-8BDE-21BA0138962A}"/>
              </a:ext>
            </a:extLst>
          </p:cNvPr>
          <p:cNvGrpSpPr/>
          <p:nvPr/>
        </p:nvGrpSpPr>
        <p:grpSpPr>
          <a:xfrm>
            <a:off x="7767479" y="3431628"/>
            <a:ext cx="3865475" cy="1047279"/>
            <a:chOff x="8039070" y="3368411"/>
            <a:chExt cx="3865475" cy="1047279"/>
          </a:xfrm>
        </p:grpSpPr>
        <p:sp>
          <p:nvSpPr>
            <p:cNvPr id="11" name="Speech Bubble: Rectangle 10">
              <a:extLst>
                <a:ext uri="{FF2B5EF4-FFF2-40B4-BE49-F238E27FC236}">
                  <a16:creationId xmlns:a16="http://schemas.microsoft.com/office/drawing/2014/main" id="{C1298467-E8D2-417F-B9E8-B4A69B003753}"/>
                </a:ext>
              </a:extLst>
            </p:cNvPr>
            <p:cNvSpPr/>
            <p:nvPr/>
          </p:nvSpPr>
          <p:spPr>
            <a:xfrm>
              <a:off x="8039070" y="3368411"/>
              <a:ext cx="3865475" cy="1047279"/>
            </a:xfrm>
            <a:prstGeom prst="wedge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09A2A-A416-462D-BDEA-701CD158C1D9}"/>
                </a:ext>
              </a:extLst>
            </p:cNvPr>
            <p:cNvSpPr txBox="1"/>
            <p:nvPr/>
          </p:nvSpPr>
          <p:spPr>
            <a:xfrm>
              <a:off x="8039070" y="3400027"/>
              <a:ext cx="386547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chemeClr val="accent3"/>
                  </a:solidFill>
                </a:rPr>
                <a:t>‘Wellbeing is so far down the list of [my </a:t>
              </a:r>
              <a:r>
                <a:rPr lang="en-US" sz="2000" dirty="0" err="1">
                  <a:solidFill>
                    <a:schemeClr val="accent3"/>
                  </a:solidFill>
                </a:rPr>
                <a:t>insititution’s</a:t>
              </a:r>
              <a:r>
                <a:rPr lang="en-US" sz="2000" dirty="0">
                  <a:solidFill>
                    <a:schemeClr val="accent3"/>
                  </a:solidFill>
                </a:rPr>
                <a:t> ] priorities’ </a:t>
              </a:r>
              <a:r>
                <a:rPr lang="en-US" sz="2000" dirty="0"/>
                <a:t>(P1)</a:t>
              </a:r>
              <a:endParaRPr lang="en-GB" sz="2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C00092-EF09-4165-914C-E11A4F83A333}"/>
              </a:ext>
            </a:extLst>
          </p:cNvPr>
          <p:cNvGrpSpPr/>
          <p:nvPr/>
        </p:nvGrpSpPr>
        <p:grpSpPr>
          <a:xfrm>
            <a:off x="8258331" y="4718867"/>
            <a:ext cx="3686541" cy="1393008"/>
            <a:chOff x="7946413" y="4730433"/>
            <a:chExt cx="3686541" cy="1393008"/>
          </a:xfrm>
        </p:grpSpPr>
        <p:sp>
          <p:nvSpPr>
            <p:cNvPr id="14" name="Speech Bubble: Rectangle 13">
              <a:extLst>
                <a:ext uri="{FF2B5EF4-FFF2-40B4-BE49-F238E27FC236}">
                  <a16:creationId xmlns:a16="http://schemas.microsoft.com/office/drawing/2014/main" id="{FC426EF6-F78A-4BB4-A801-86F80865E251}"/>
                </a:ext>
              </a:extLst>
            </p:cNvPr>
            <p:cNvSpPr/>
            <p:nvPr/>
          </p:nvSpPr>
          <p:spPr>
            <a:xfrm>
              <a:off x="7946413" y="4730433"/>
              <a:ext cx="3621001" cy="1376411"/>
            </a:xfrm>
            <a:prstGeom prst="wedgeRectCallou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>
              <a:noAutofit/>
            </a:bodyPr>
            <a:lstStyle/>
            <a:p>
              <a:pPr algn="ctr"/>
              <a:endParaRPr lang="en-GB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213411-7D75-4B24-B36E-687D0EF1F45D}"/>
                </a:ext>
              </a:extLst>
            </p:cNvPr>
            <p:cNvSpPr txBox="1"/>
            <p:nvPr/>
          </p:nvSpPr>
          <p:spPr>
            <a:xfrm>
              <a:off x="8043579" y="4800002"/>
              <a:ext cx="3589375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FF0000"/>
                  </a:solidFill>
                </a:rPr>
                <a:t>‘Everyone demands something from me…there is no support, no leadership’ </a:t>
              </a:r>
              <a:r>
                <a:rPr lang="en-US" sz="2000" dirty="0"/>
                <a:t>(P3)</a:t>
              </a:r>
              <a:endParaRPr lang="en-GB" sz="2000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4F513-4285-C64A-A2E1-C22198375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9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2AC6-78BC-4C48-8EC4-F19FC8AE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91" y="471716"/>
            <a:ext cx="9287933" cy="854075"/>
          </a:xfrm>
        </p:spPr>
        <p:txBody>
          <a:bodyPr/>
          <a:lstStyle/>
          <a:p>
            <a:r>
              <a:rPr lang="en-US" dirty="0"/>
              <a:t>Conclusions from the study and next steps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ABF5E-F041-490F-9FE1-DB7120700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662" y="302123"/>
            <a:ext cx="1533525" cy="20473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D76210-38D3-4B0D-8F9D-6B8536C49C24}"/>
              </a:ext>
            </a:extLst>
          </p:cNvPr>
          <p:cNvSpPr txBox="1"/>
          <p:nvPr/>
        </p:nvSpPr>
        <p:spPr>
          <a:xfrm>
            <a:off x="376748" y="1477248"/>
            <a:ext cx="11051636" cy="49090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Over-reliance on staff to ‘stay calm and e-educate’ but not sustainable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 staff - elevated risk of poor wellbeing and burnout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Current situation </a:t>
            </a:r>
            <a:r>
              <a:rPr lang="en-US" sz="2400" dirty="0" err="1"/>
              <a:t>characterised</a:t>
            </a:r>
            <a:r>
              <a:rPr lang="en-US" sz="2400" dirty="0"/>
              <a:t> by unique stressors, lack of strategic direction, absence of professional acknowledgement/value (no consultation); inadequate (appropriate) training; low agency; no-buy-in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Involving all stakeholders is imperative for managing effective transitions and evaluating T &amp; L models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More qualitative research to unpick important process issues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Shift from models of individual resilience to models of collective resilience needed</a:t>
            </a:r>
            <a:endParaRPr lang="en-GB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544363-1055-41BC-8A7A-09E956ADCBAB}"/>
              </a:ext>
            </a:extLst>
          </p:cNvPr>
          <p:cNvCxnSpPr/>
          <p:nvPr/>
        </p:nvCxnSpPr>
        <p:spPr>
          <a:xfrm>
            <a:off x="10164187" y="302123"/>
            <a:ext cx="1836000" cy="2168742"/>
          </a:xfrm>
          <a:prstGeom prst="line">
            <a:avLst/>
          </a:prstGeom>
          <a:ln w="412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D7B5BB-072F-4EA5-B31E-47AF5C3FD3F9}"/>
              </a:ext>
            </a:extLst>
          </p:cNvPr>
          <p:cNvCxnSpPr>
            <a:cxnSpLocks/>
          </p:cNvCxnSpPr>
          <p:nvPr/>
        </p:nvCxnSpPr>
        <p:spPr>
          <a:xfrm flipH="1">
            <a:off x="10164187" y="302123"/>
            <a:ext cx="2027813" cy="2047335"/>
          </a:xfrm>
          <a:prstGeom prst="line">
            <a:avLst/>
          </a:prstGeom>
          <a:ln w="412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826-4804-DC4C-8E2A-ADB00E50D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098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059B-12D3-4863-8927-FA84D4C4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9" y="532675"/>
            <a:ext cx="9287933" cy="854075"/>
          </a:xfrm>
        </p:spPr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3B0E7-A3C9-477B-924E-9DDE4C2C268C}"/>
              </a:ext>
            </a:extLst>
          </p:cNvPr>
          <p:cNvSpPr txBox="1"/>
          <p:nvPr/>
        </p:nvSpPr>
        <p:spPr>
          <a:xfrm>
            <a:off x="510237" y="1530588"/>
            <a:ext cx="11171526" cy="46474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Bokolo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GB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Kamaludin</a:t>
            </a:r>
            <a:r>
              <a:rPr lang="en-GB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A., </a:t>
            </a:r>
            <a:r>
              <a:rPr lang="en-GB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Romli</a:t>
            </a:r>
            <a:r>
              <a:rPr lang="en-GB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GB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Rafei</a:t>
            </a:r>
            <a:r>
              <a:rPr lang="en-GB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A., Eh </a:t>
            </a:r>
            <a:r>
              <a:rPr lang="en-GB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Phon</a:t>
            </a:r>
            <a:r>
              <a:rPr lang="en-GB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D. N., Abdullah, A., &amp; Ming, G. L. (2020). 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Blended Learning Adoption and Implementation in Higher Education: A Theoretical and Systematic Review. </a:t>
            </a:r>
            <a:r>
              <a:rPr lang="en-GB" sz="1200" i="1" dirty="0">
                <a:latin typeface="Calibri" panose="020F0502020204030204" pitchFamily="34" charset="0"/>
                <a:cs typeface="Times New Roman" panose="02020603050405020304" pitchFamily="18" charset="0"/>
              </a:rPr>
              <a:t>Technology, Knowledge and Learning. 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-apple-system"/>
              </a:rPr>
              <a:t>https://doi.org/10.1007/s10758-020-09477-z</a:t>
            </a:r>
            <a:endParaRPr lang="en-GB" sz="12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Boelens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R., Van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Laer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S., De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Wever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B., &amp; </a:t>
            </a:r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Elen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J. (2015). </a:t>
            </a:r>
            <a:r>
              <a:rPr lang="en-US" sz="1200" i="1" dirty="0">
                <a:latin typeface="Calibri" panose="020F0502020204030204" pitchFamily="34" charset="0"/>
                <a:cs typeface="Times New Roman" panose="02020603050405020304" pitchFamily="18" charset="0"/>
              </a:rPr>
              <a:t>Blended learning in adult education: towards a definition of blended learning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https://biblio.ugent.be/publication/6905076</a:t>
            </a:r>
            <a:endParaRPr lang="en-GB" alt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Bowyer, J. &amp; Chambers, L. (2017). 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Evaluating blended learning: Bringing the elements together. </a:t>
            </a:r>
            <a:r>
              <a:rPr lang="en-US" sz="1200" i="1" dirty="0">
                <a:latin typeface="Calibri" panose="020F0502020204030204" pitchFamily="34" charset="0"/>
                <a:cs typeface="Times New Roman" panose="02020603050405020304" pitchFamily="18" charset="0"/>
              </a:rPr>
              <a:t>Research Matters: A Cambridge Assessment publication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http://www.cambridgeassessment.org.uk/research-matters/</a:t>
            </a:r>
          </a:p>
          <a:p>
            <a:endParaRPr 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Clarke, V. and Braun, V. (2013). </a:t>
            </a:r>
            <a:r>
              <a:rPr lang="en-US" sz="1200" i="1" dirty="0">
                <a:latin typeface="Calibri" panose="020F0502020204030204" pitchFamily="34" charset="0"/>
                <a:cs typeface="Times New Roman" panose="02020603050405020304" pitchFamily="18" charset="0"/>
              </a:rPr>
              <a:t>Successful qualitative research: A practical guide for beginners. 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Sage.</a:t>
            </a:r>
          </a:p>
          <a:p>
            <a:endParaRPr lang="en-US" sz="800" dirty="0"/>
          </a:p>
          <a:p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Graham, C. R. (2013). Emerging practice and research in blended learning. In M. G. Moore (Ed.), </a:t>
            </a:r>
            <a:r>
              <a:rPr lang="en-US" sz="1200" i="1" dirty="0">
                <a:latin typeface="Calibri" panose="020F0502020204030204" pitchFamily="34" charset="0"/>
                <a:cs typeface="Times New Roman" panose="02020603050405020304" pitchFamily="18" charset="0"/>
              </a:rPr>
              <a:t>Handbook of distance education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(3rd ed., pp. 333–350). Routledge.</a:t>
            </a:r>
          </a:p>
          <a:p>
            <a:endParaRPr 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Higher Education Policy Institute (HEPI) (2020). </a:t>
            </a:r>
            <a:r>
              <a:rPr lang="en-US" sz="1200" i="1" dirty="0">
                <a:latin typeface="Calibri" panose="020F0502020204030204" pitchFamily="34" charset="0"/>
                <a:cs typeface="Times New Roman" panose="02020603050405020304" pitchFamily="18" charset="0"/>
              </a:rPr>
              <a:t>Timeline of online learning in Higher Education.</a:t>
            </a:r>
          </a:p>
          <a:p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https://www.hepi.ac.uk/2020/05/13/online-learning-are-we-asking-the-right-questions/</a:t>
            </a:r>
          </a:p>
          <a:p>
            <a:endParaRPr 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Morrish</a:t>
            </a:r>
            <a:r>
              <a:rPr lang="en-GB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L. (2019).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cs typeface="Times New Roman" panose="02020603050405020304" pitchFamily="18" charset="0"/>
              </a:rPr>
              <a:t>Pressure Vessels: The epidemic of poor mental health among higher education staff.</a:t>
            </a:r>
            <a:r>
              <a:rPr lang="en-GB" sz="1200" i="1" dirty="0">
                <a:latin typeface="Calibri" panose="020F0502020204030204" pitchFamily="34" charset="0"/>
                <a:cs typeface="Times New Roman" panose="02020603050405020304" pitchFamily="18" charset="0"/>
              </a:rPr>
              <a:t> HEPI Occasional Paper 20. </a:t>
            </a:r>
            <a:r>
              <a:rPr lang="en-GB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HEPI.</a:t>
            </a:r>
          </a:p>
          <a:p>
            <a:endParaRPr lang="en-GB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Moskal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Dziuban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C., &amp; Hartman, J. (2013). Blended learning: A dangerous idea?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Internet and Higher Education, 18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15–23.</a:t>
            </a:r>
          </a:p>
          <a:p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O’Brien, T. &amp; Guiney, D. (2018). </a:t>
            </a:r>
            <a:r>
              <a:rPr lang="en-US" sz="1200" i="1" dirty="0">
                <a:latin typeface="Calibri" panose="020F0502020204030204" pitchFamily="34" charset="0"/>
                <a:cs typeface="Times New Roman" panose="02020603050405020304" pitchFamily="18" charset="0"/>
              </a:rPr>
              <a:t>Staff Wellbeing in Higher Education. A research study for Education Support Partnership. </a:t>
            </a:r>
            <a:r>
              <a:rPr lang="en-GB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Education Support Partnership.</a:t>
            </a:r>
            <a:endParaRPr 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8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Polit, D. &amp; Beck, C. (2010). </a:t>
            </a:r>
            <a:r>
              <a:rPr lang="en-US" sz="1200" i="1" dirty="0">
                <a:latin typeface="Calibri" panose="020F0502020204030204" pitchFamily="34" charset="0"/>
                <a:cs typeface="Times New Roman" panose="02020603050405020304" pitchFamily="18" charset="0"/>
              </a:rPr>
              <a:t>Essentials of Nursing Research: Appraising Evidence for Nursing Practice 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(7th ed.). Lippincott Williams &amp; Wilkins.</a:t>
            </a:r>
          </a:p>
          <a:p>
            <a:endParaRPr lang="en-US" sz="800" b="1" i="0" dirty="0">
              <a:solidFill>
                <a:srgbClr val="5F6368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Rovai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A. P. &amp; Downey, </a:t>
            </a:r>
            <a:r>
              <a:rPr lang="en-US" sz="1200">
                <a:latin typeface="Calibri" panose="020F0502020204030204" pitchFamily="34" charset="0"/>
                <a:cs typeface="Times New Roman" panose="02020603050405020304" pitchFamily="18" charset="0"/>
              </a:rPr>
              <a:t>J. 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(2010). Why some distance education programs fail while others succeed in a global environment. </a:t>
            </a:r>
            <a:r>
              <a:rPr lang="en-US" sz="1200" i="1" dirty="0">
                <a:latin typeface="Calibri" panose="020F0502020204030204" pitchFamily="34" charset="0"/>
                <a:cs typeface="Times New Roman" panose="02020603050405020304" pitchFamily="18" charset="0"/>
              </a:rPr>
              <a:t>Internet and Higher Education, 13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(3).</a:t>
            </a:r>
          </a:p>
          <a:p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(2020, March 18).</a:t>
            </a:r>
            <a:r>
              <a:rPr lang="en-US" sz="1200" b="1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cs typeface="Times New Roman" panose="02020603050405020304" pitchFamily="18" charset="0"/>
              </a:rPr>
              <a:t>WHO Director-General's opening remarks at the media briefing on COVID-19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https://www.who.int/director-general/speeches/detail/who-director-general-s-opening-remarks-at-the-media-briefing-on-covid-19---16-march-2020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29C76-9E78-E34E-819E-357DB3F33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1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9EA6-0B3B-4132-96E8-477C89DC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665" y="2030550"/>
            <a:ext cx="9287933" cy="854075"/>
          </a:xfrm>
        </p:spPr>
        <p:txBody>
          <a:bodyPr/>
          <a:lstStyle/>
          <a:p>
            <a:r>
              <a:rPr lang="en-US" sz="4400" b="1" dirty="0">
                <a:solidFill>
                  <a:schemeClr val="accent3"/>
                </a:solidFill>
                <a:latin typeface="Bradley Hand ITC" pitchFamily="66" charset="0"/>
                <a:ea typeface="+mn-ea"/>
                <a:cs typeface="+mn-cs"/>
              </a:rPr>
              <a:t>Any questions?</a:t>
            </a:r>
            <a:endParaRPr lang="en-GB" sz="4400" b="1" dirty="0">
              <a:solidFill>
                <a:schemeClr val="accent3"/>
              </a:solidFill>
              <a:latin typeface="Bradley Hand ITC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9F3E1-DF85-4A96-97CF-1AA1BB7C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18" y="2994870"/>
            <a:ext cx="2054125" cy="330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F365CDD-1739-47D2-B048-13C598286A08}"/>
              </a:ext>
            </a:extLst>
          </p:cNvPr>
          <p:cNvSpPr txBox="1">
            <a:spLocks/>
          </p:cNvSpPr>
          <p:nvPr/>
        </p:nvSpPr>
        <p:spPr bwMode="auto">
          <a:xfrm>
            <a:off x="384871" y="380096"/>
            <a:ext cx="928793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39A6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9A6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9A6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9A6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9A6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9A6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9A6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9A6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9A6"/>
                </a:solidFill>
                <a:latin typeface="Trebuchet MS" pitchFamily="34" charset="0"/>
              </a:defRPr>
            </a:lvl9pPr>
          </a:lstStyle>
          <a:p>
            <a:r>
              <a:rPr lang="en-GB"/>
              <a:t>Thank you!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5A8C3-1F12-2A4B-898A-B69E9D642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>
            <a:extLst>
              <a:ext uri="{FF2B5EF4-FFF2-40B4-BE49-F238E27FC236}">
                <a16:creationId xmlns:a16="http://schemas.microsoft.com/office/drawing/2014/main" id="{3B2DE714-5062-4697-8D3D-2DE293E0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669994"/>
            <a:ext cx="8961120" cy="4933974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  <a:defRPr/>
            </a:pPr>
            <a:endParaRPr lang="en-US" altLang="en-US" sz="22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defRPr/>
            </a:pPr>
            <a:endParaRPr lang="en-GB" altLang="en-US" sz="1600" dirty="0"/>
          </a:p>
        </p:txBody>
      </p:sp>
      <p:sp>
        <p:nvSpPr>
          <p:cNvPr id="25604" name="TextBox 1">
            <a:extLst>
              <a:ext uri="{FF2B5EF4-FFF2-40B4-BE49-F238E27FC236}">
                <a16:creationId xmlns:a16="http://schemas.microsoft.com/office/drawing/2014/main" id="{2DF8C4DC-1E53-4452-A2C7-74C3CC3E2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347" y="592550"/>
            <a:ext cx="9429227" cy="646331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altLang="en-US" dirty="0"/>
              <a:t>A global pandemic and a MH crisis</a:t>
            </a:r>
          </a:p>
        </p:txBody>
      </p:sp>
      <p:pic>
        <p:nvPicPr>
          <p:cNvPr id="1026" name="Picture 2" descr="Teacher wellbeing: Covid threatens to leave legacy of anxiety, stress,  depression and burn-out">
            <a:extLst>
              <a:ext uri="{FF2B5EF4-FFF2-40B4-BE49-F238E27FC236}">
                <a16:creationId xmlns:a16="http://schemas.microsoft.com/office/drawing/2014/main" id="{503EA8EA-C882-4C07-AFBF-C92DC3CA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43" y="2226612"/>
            <a:ext cx="3948526" cy="29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3148B3-943E-4A05-9E03-F335786BA672}"/>
              </a:ext>
            </a:extLst>
          </p:cNvPr>
          <p:cNvSpPr txBox="1"/>
          <p:nvPr/>
        </p:nvSpPr>
        <p:spPr>
          <a:xfrm>
            <a:off x="644336" y="1429872"/>
            <a:ext cx="7174707" cy="4955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Covid-19 pandemic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defining global health crisis of our time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(WHO, 2020)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Dramatic acceleration in the adoption of learning technologies for teaching within universities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HE staff working in uncertain, rapidly changing and worrying times; Wellbeing (WB) is at risk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New working regimes; huge </a:t>
            </a: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cultural shift for teaching staff and students</a:t>
            </a:r>
            <a:endParaRPr lang="en-GB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3E4C2-09FD-BF4E-A226-39A8F8AA9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4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>
            <a:extLst>
              <a:ext uri="{FF2B5EF4-FFF2-40B4-BE49-F238E27FC236}">
                <a16:creationId xmlns:a16="http://schemas.microsoft.com/office/drawing/2014/main" id="{3B2DE714-5062-4697-8D3D-2DE293E0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14" y="1552270"/>
            <a:ext cx="7943327" cy="49339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Benefits: access, flexibility, differentiation of   learning etc.</a:t>
            </a:r>
            <a:endParaRPr lang="en-GB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With physical classroom removed, unique challenges are introduced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Engagement, resources, assessment &amp; accountability, and supports (</a:t>
            </a:r>
            <a:r>
              <a:rPr lang="en-GB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Rovai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&amp; Downey, 2010)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2020/1 balance of F2F vs online learning shifted rapidly and significantly towards digital formats</a:t>
            </a:r>
            <a:endParaRPr lang="en-GB" alt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4" name="TextBox 1">
            <a:extLst>
              <a:ext uri="{FF2B5EF4-FFF2-40B4-BE49-F238E27FC236}">
                <a16:creationId xmlns:a16="http://schemas.microsoft.com/office/drawing/2014/main" id="{2DF8C4DC-1E53-4452-A2C7-74C3CC3E2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348" y="592550"/>
            <a:ext cx="8847658" cy="646331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altLang="en-US" dirty="0"/>
              <a:t>The rise of learning technologies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5D2BA-2DED-490F-9F38-BFB464B7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023" y="2590800"/>
            <a:ext cx="4231652" cy="23697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D5CE3-F568-4747-8803-E1E06CF4E1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4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FD90-FF96-4485-B189-3E0CA82A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54" y="284481"/>
            <a:ext cx="9287933" cy="854075"/>
          </a:xfrm>
        </p:spPr>
        <p:txBody>
          <a:bodyPr/>
          <a:lstStyle/>
          <a:p>
            <a:r>
              <a:rPr lang="en-GB" altLang="en-US" dirty="0"/>
              <a:t>The rise of learning technologies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031476-1B94-46AB-9B91-303B403D7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762" y="1509585"/>
            <a:ext cx="7784358" cy="4728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74B4FF-C202-4AD7-9151-BEA67A42BEBB}"/>
              </a:ext>
            </a:extLst>
          </p:cNvPr>
          <p:cNvSpPr txBox="1"/>
          <p:nvPr/>
        </p:nvSpPr>
        <p:spPr>
          <a:xfrm>
            <a:off x="3505199" y="6400800"/>
            <a:ext cx="75152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Figure 1: Higher Education Policy Institute (HEPI) (2020)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0BA652-47CB-1C4D-8D47-09A518183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63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0CD2-DEE6-4ECE-82B4-0642975D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62" y="505826"/>
            <a:ext cx="8552331" cy="854075"/>
          </a:xfrm>
        </p:spPr>
        <p:txBody>
          <a:bodyPr wrap="square" anchor="ctr">
            <a:normAutofit/>
          </a:bodyPr>
          <a:lstStyle/>
          <a:p>
            <a:r>
              <a:rPr lang="en-US" sz="4400" dirty="0"/>
              <a:t>Blended Learning</a:t>
            </a:r>
            <a:endParaRPr lang="en-GB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27E6E-15FE-4B4E-AC01-5C20ADC092B3}"/>
              </a:ext>
            </a:extLst>
          </p:cNvPr>
          <p:cNvSpPr txBox="1"/>
          <p:nvPr/>
        </p:nvSpPr>
        <p:spPr>
          <a:xfrm>
            <a:off x="600692" y="1444437"/>
            <a:ext cx="1099061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earning that happens in an instructional context which is characterised by a deliberate combination of online and classroom-based interventions to instigate and support learning” </a:t>
            </a: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Boelens</a:t>
            </a: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et al.,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2015, p.5)</a:t>
            </a:r>
            <a:endParaRPr lang="en-GB" sz="2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49FBBF-AD3F-4ED2-BDDF-D3F79DBF543E}"/>
              </a:ext>
            </a:extLst>
          </p:cNvPr>
          <p:cNvSpPr/>
          <p:nvPr/>
        </p:nvSpPr>
        <p:spPr>
          <a:xfrm>
            <a:off x="1368364" y="2365230"/>
            <a:ext cx="3648076" cy="220295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Face-to-Face Activities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Classroom lectures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 discussions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 activities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Presentations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Student-student interaction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Student-lecturer interaction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ssessment &amp; feedback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D70A18D-3245-4AEE-B1C8-1B7FD7D48AB9}"/>
              </a:ext>
            </a:extLst>
          </p:cNvPr>
          <p:cNvSpPr/>
          <p:nvPr/>
        </p:nvSpPr>
        <p:spPr>
          <a:xfrm>
            <a:off x="7345316" y="2319090"/>
            <a:ext cx="3498142" cy="220295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Online Activities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Individual learning activities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Collaborative learning activities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Online tutorial/blog/chat rooms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Discussion board activities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Synchronous/recorded lectures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Online assessment and feedback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CACBFE-58A6-4793-980A-054D80A922B5}"/>
              </a:ext>
            </a:extLst>
          </p:cNvPr>
          <p:cNvSpPr/>
          <p:nvPr/>
        </p:nvSpPr>
        <p:spPr>
          <a:xfrm>
            <a:off x="4424927" y="4675237"/>
            <a:ext cx="2962275" cy="144580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Blended Learning</a:t>
            </a:r>
            <a:endParaRPr lang="en-GB" sz="18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A2BB6F2-3194-45BA-B093-64439FD4D8B6}"/>
              </a:ext>
            </a:extLst>
          </p:cNvPr>
          <p:cNvSpPr/>
          <p:nvPr/>
        </p:nvSpPr>
        <p:spPr>
          <a:xfrm rot="19232679">
            <a:off x="3698252" y="4576893"/>
            <a:ext cx="463883" cy="1016939"/>
          </a:xfrm>
          <a:prstGeom prst="downArrow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endParaRPr lang="en-GB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8AB58BE-900C-4727-98D0-ADF0D0B162B8}"/>
              </a:ext>
            </a:extLst>
          </p:cNvPr>
          <p:cNvSpPr/>
          <p:nvPr/>
        </p:nvSpPr>
        <p:spPr>
          <a:xfrm rot="2274077">
            <a:off x="7673546" y="4539593"/>
            <a:ext cx="463883" cy="10915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endParaRPr lang="en-GB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FC0085-9745-41F3-9E05-804DDBFE6B9C}"/>
              </a:ext>
            </a:extLst>
          </p:cNvPr>
          <p:cNvSpPr txBox="1"/>
          <p:nvPr/>
        </p:nvSpPr>
        <p:spPr>
          <a:xfrm>
            <a:off x="1711421" y="4830009"/>
            <a:ext cx="21768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Person mediated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5E525B-8B22-472D-B435-7FF75F960660}"/>
              </a:ext>
            </a:extLst>
          </p:cNvPr>
          <p:cNvSpPr txBox="1"/>
          <p:nvPr/>
        </p:nvSpPr>
        <p:spPr>
          <a:xfrm>
            <a:off x="8138445" y="4830010"/>
            <a:ext cx="21768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Technology mediated</a:t>
            </a:r>
            <a:endParaRPr lang="en-GB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1A88EA-1B0F-4AD2-9AA1-0EC7AC85E348}"/>
              </a:ext>
            </a:extLst>
          </p:cNvPr>
          <p:cNvSpPr txBox="1"/>
          <p:nvPr/>
        </p:nvSpPr>
        <p:spPr>
          <a:xfrm>
            <a:off x="2895600" y="6382868"/>
            <a:ext cx="69246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Figure 2: Key aspects of Blended Learning (Graham, 2013; </a:t>
            </a:r>
            <a:r>
              <a:rPr lang="en-US" sz="1200" dirty="0" err="1"/>
              <a:t>Moskal</a:t>
            </a:r>
            <a:r>
              <a:rPr lang="en-US" sz="1200" dirty="0"/>
              <a:t>; et al., 2013)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0F5CA4-D673-0049-BE2E-A25B8557D7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3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D571-BF28-430E-94EE-A247C96D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Evaluating blended learning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D5337-D9B1-4391-B26B-8F515E1D343A}"/>
              </a:ext>
            </a:extLst>
          </p:cNvPr>
          <p:cNvSpPr txBox="1"/>
          <p:nvPr/>
        </p:nvSpPr>
        <p:spPr>
          <a:xfrm>
            <a:off x="678655" y="1668949"/>
            <a:ext cx="10398920" cy="49392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 review (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Bokolo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2020): 94 studies 2004-2020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valuation criteria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 on course outcomes (attendance, retention and students’ marks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etc.)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easures of student satisfaction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 of student engagement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Data collection methods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Mainly 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uthor-designed questionnaires and course outcomes data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1B2A5-6F98-455F-ADD5-0BB61EB1D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982" y="3337560"/>
            <a:ext cx="2235315" cy="21972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85D50-86E7-7842-A8B3-35B70434D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1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524D-F3BA-4787-8419-9C41AF82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09" y="434976"/>
            <a:ext cx="10070041" cy="854075"/>
          </a:xfrm>
        </p:spPr>
        <p:txBody>
          <a:bodyPr/>
          <a:lstStyle/>
          <a:p>
            <a:r>
              <a:rPr lang="en-GB" altLang="en-US" dirty="0"/>
              <a:t>Evaluating blended learning (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Bokolo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2020)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14AE19-1ADF-4035-B924-188834E79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696030"/>
            <a:ext cx="10207821" cy="43796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E021B-93B7-7041-B83A-5239F06894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5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>
            <a:extLst>
              <a:ext uri="{FF2B5EF4-FFF2-40B4-BE49-F238E27FC236}">
                <a16:creationId xmlns:a16="http://schemas.microsoft.com/office/drawing/2014/main" id="{AD7D9372-8660-4203-AD81-37BD1ED9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4" y="226211"/>
            <a:ext cx="9648826" cy="854075"/>
          </a:xfrm>
        </p:spPr>
        <p:txBody>
          <a:bodyPr/>
          <a:lstStyle/>
          <a:p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dirty="0"/>
              <a:t>Evaluating BL (Bowyer &amp; Chambers, 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2C123-583E-48BC-BE77-FF0E846F3D18}"/>
              </a:ext>
            </a:extLst>
          </p:cNvPr>
          <p:cNvSpPr txBox="1"/>
          <p:nvPr/>
        </p:nvSpPr>
        <p:spPr>
          <a:xfrm>
            <a:off x="647699" y="1612781"/>
            <a:ext cx="10601326" cy="50924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erspectives of 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 need to be taken into account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effective transition from teaching in a face-to-face classroom to an online environment requires 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planning, resources, time, and training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critical in universities where lecturers are responsible for curriculum and assessment design in addition to implementing blended learning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success of blended learning programmes inevitably relies on 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equitable access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technology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6D0D2-DE8E-A149-A1F7-8449E6A20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1C27-0046-481E-A78F-F949923B13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82492"/>
      </p:ext>
    </p:extLst>
  </p:cSld>
  <p:clrMapOvr>
    <a:masterClrMapping/>
  </p:clrMapOvr>
</p:sld>
</file>

<file path=ppt/theme/theme1.xml><?xml version="1.0" encoding="utf-8"?>
<a:theme xmlns:a="http://schemas.openxmlformats.org/drawingml/2006/main" name="1_UWL PPT_Template May 2013 (3)">
  <a:themeElements>
    <a:clrScheme name="University of West London 1">
      <a:dk1>
        <a:srgbClr val="000000"/>
      </a:dk1>
      <a:lt1>
        <a:sysClr val="window" lastClr="FFFFFF"/>
      </a:lt1>
      <a:dk2>
        <a:srgbClr val="939598"/>
      </a:dk2>
      <a:lt2>
        <a:srgbClr val="BCBEC0"/>
      </a:lt2>
      <a:accent1>
        <a:srgbClr val="BCBEC0"/>
      </a:accent1>
      <a:accent2>
        <a:srgbClr val="CC7B16"/>
      </a:accent2>
      <a:accent3>
        <a:srgbClr val="ED1C24"/>
      </a:accent3>
      <a:accent4>
        <a:srgbClr val="B34215"/>
      </a:accent4>
      <a:accent5>
        <a:srgbClr val="7B0A6B"/>
      </a:accent5>
      <a:accent6>
        <a:srgbClr val="0039A6"/>
      </a:accent6>
      <a:hlink>
        <a:srgbClr val="00AEEF"/>
      </a:hlink>
      <a:folHlink>
        <a:srgbClr val="45196F"/>
      </a:folHlink>
    </a:clrScheme>
    <a:fontScheme name="University of West Lond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a:spPr>
      <a:bodyPr lIns="46800" rIns="46800" rtlCol="0" anchor="ctr">
        <a:noAutofit/>
      </a:bodyPr>
      <a:lstStyle>
        <a:defPPr algn="ctr">
          <a:defRPr sz="18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rtlCol="0">
        <a:spAutoFit/>
      </a:bodyPr>
      <a:lstStyle>
        <a:defPPr>
          <a:spcAft>
            <a:spcPts val="600"/>
          </a:spcAft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2061</Words>
  <Application>Microsoft Office PowerPoint</Application>
  <PresentationFormat>Widescreen</PresentationFormat>
  <Paragraphs>252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-apple-system</vt:lpstr>
      <vt:lpstr>Arial</vt:lpstr>
      <vt:lpstr>Arial</vt:lpstr>
      <vt:lpstr>Bradley Hand ITC</vt:lpstr>
      <vt:lpstr>Calibri</vt:lpstr>
      <vt:lpstr>Lucida Grande</vt:lpstr>
      <vt:lpstr>Trebuchet MS</vt:lpstr>
      <vt:lpstr>Verdana</vt:lpstr>
      <vt:lpstr>1_UWL PPT_Template May 2013 (3)</vt:lpstr>
      <vt:lpstr>Stay calm and e-educate: Exploring HE staff experiences of online teaching and learning in the wake of Covid-19</vt:lpstr>
      <vt:lpstr>Today’s talk</vt:lpstr>
      <vt:lpstr>A global pandemic and a MH crisis</vt:lpstr>
      <vt:lpstr>The rise of learning technologies</vt:lpstr>
      <vt:lpstr>The rise of learning technologies</vt:lpstr>
      <vt:lpstr>Blended Learning</vt:lpstr>
      <vt:lpstr>Evaluating blended learning</vt:lpstr>
      <vt:lpstr>Evaluating blended learning (Bokolo et al., 2020)</vt:lpstr>
      <vt:lpstr>  Evaluating BL (Bowyer &amp; Chambers, 2017)</vt:lpstr>
      <vt:lpstr>Higher Education: An ‘anxiety machine’? </vt:lpstr>
      <vt:lpstr>HE staff wellbeing</vt:lpstr>
      <vt:lpstr>Factors influencing staff WB (O’Brien &amp; Guiney, 2018)</vt:lpstr>
      <vt:lpstr>HE academic staff said…</vt:lpstr>
      <vt:lpstr>Interactive slide</vt:lpstr>
      <vt:lpstr>Rationale for the exploratory study and RQ</vt:lpstr>
      <vt:lpstr>Methodology</vt:lpstr>
      <vt:lpstr>Methodology</vt:lpstr>
      <vt:lpstr>Findings</vt:lpstr>
      <vt:lpstr>Findings</vt:lpstr>
      <vt:lpstr>Findings</vt:lpstr>
      <vt:lpstr>Findings</vt:lpstr>
      <vt:lpstr>Conclusions from the study and next steps</vt:lpstr>
      <vt:lpstr>References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calm and e-educate: Exploring HE staff experiences of online teaching and learning in the wake of Covid-19</dc:title>
  <dc:creator>Michelle Jayman</dc:creator>
  <cp:lastModifiedBy>Michelle Jayman</cp:lastModifiedBy>
  <cp:revision>10</cp:revision>
  <dcterms:created xsi:type="dcterms:W3CDTF">2021-01-03T12:09:00Z</dcterms:created>
  <dcterms:modified xsi:type="dcterms:W3CDTF">2021-02-18T17:06:37Z</dcterms:modified>
</cp:coreProperties>
</file>