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</p:sldMasterIdLst>
  <p:sldIdLst>
    <p:sldId id="266" r:id="rId7"/>
    <p:sldId id="267" r:id="rId8"/>
    <p:sldId id="264" r:id="rId9"/>
    <p:sldId id="260" r:id="rId10"/>
    <p:sldId id="263" r:id="rId11"/>
    <p:sldId id="261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What do they use?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F03-423C-A878-6F52FF0358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F03-423C-A878-6F52FF0358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F03-423C-A878-6F52FF0358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F03-423C-A878-6F52FF0358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Laptop</c:v>
                </c:pt>
                <c:pt idx="1">
                  <c:v>Tablet</c:v>
                </c:pt>
                <c:pt idx="2">
                  <c:v>Smart phone</c:v>
                </c:pt>
                <c:pt idx="3">
                  <c:v>PC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5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EC-4192-AE61-1C957186FBD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How do they access?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327-45CF-A017-7C4139B2A58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6EF2F95-3790-4EDB-8151-BFAADC5D33E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27-45CF-A017-7C4139B2A58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31.1 %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327-45CF-A017-7C4139B2A58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17.8%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327-45CF-A017-7C4139B2A58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42.2%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327-45CF-A017-7C4139B2A5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Live sessions</c:v>
                </c:pt>
                <c:pt idx="1">
                  <c:v>Recordings</c:v>
                </c:pt>
                <c:pt idx="2">
                  <c:v>Videos</c:v>
                </c:pt>
                <c:pt idx="3">
                  <c:v>Group discussions</c:v>
                </c:pt>
                <c:pt idx="4">
                  <c:v>All of above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60</c:v>
                </c:pt>
                <c:pt idx="1">
                  <c:v>42.2</c:v>
                </c:pt>
                <c:pt idx="2">
                  <c:v>31.11</c:v>
                </c:pt>
                <c:pt idx="3">
                  <c:v>17.78</c:v>
                </c:pt>
                <c:pt idx="4">
                  <c:v>42.22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17-4F0F-AD73-3FBE00139F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46746736"/>
        <c:axId val="346747064"/>
      </c:barChart>
      <c:catAx>
        <c:axId val="34674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747064"/>
        <c:crosses val="autoZero"/>
        <c:auto val="1"/>
        <c:lblAlgn val="ctr"/>
        <c:lblOffset val="100"/>
        <c:noMultiLvlLbl val="0"/>
      </c:catAx>
      <c:valAx>
        <c:axId val="346747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74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DB330-6CAD-45A7-8555-2349423A03A4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EF59679-EBE2-4CF8-9446-B1FC6DC871FA}">
      <dgm:prSet/>
      <dgm:spPr/>
      <dgm:t>
        <a:bodyPr/>
        <a:lstStyle/>
        <a:p>
          <a:r>
            <a:rPr lang="en-GB"/>
            <a:t>‘Online learning is highly flexible and gives room for a good life-work-study balance</a:t>
          </a:r>
          <a:endParaRPr lang="en-US"/>
        </a:p>
      </dgm:t>
    </dgm:pt>
    <dgm:pt modelId="{5E6C150D-5758-4E54-9ADF-D1EE8135B411}" type="parTrans" cxnId="{308B2E18-CF60-483B-AE2A-3D8002DF66A2}">
      <dgm:prSet/>
      <dgm:spPr/>
      <dgm:t>
        <a:bodyPr/>
        <a:lstStyle/>
        <a:p>
          <a:endParaRPr lang="en-US"/>
        </a:p>
      </dgm:t>
    </dgm:pt>
    <dgm:pt modelId="{3A4733DC-44B9-4855-921C-B0DEDE44AF32}" type="sibTrans" cxnId="{308B2E18-CF60-483B-AE2A-3D8002DF66A2}">
      <dgm:prSet/>
      <dgm:spPr/>
      <dgm:t>
        <a:bodyPr/>
        <a:lstStyle/>
        <a:p>
          <a:endParaRPr lang="en-US"/>
        </a:p>
      </dgm:t>
    </dgm:pt>
    <dgm:pt modelId="{C85EDBB1-6B17-4992-AEFE-E89CCCDE13CB}">
      <dgm:prSet/>
      <dgm:spPr/>
      <dgm:t>
        <a:bodyPr/>
        <a:lstStyle/>
        <a:p>
          <a:r>
            <a:rPr lang="en-GB"/>
            <a:t>‘Extremely helpful and can come handy especially if you want more comfort while learning.’</a:t>
          </a:r>
          <a:endParaRPr lang="en-US"/>
        </a:p>
      </dgm:t>
    </dgm:pt>
    <dgm:pt modelId="{776CFA4E-9554-47A9-8760-49ED663FF479}" type="parTrans" cxnId="{EF41BA4A-8F6F-4ABF-A3EC-2E62BB8728DC}">
      <dgm:prSet/>
      <dgm:spPr/>
      <dgm:t>
        <a:bodyPr/>
        <a:lstStyle/>
        <a:p>
          <a:endParaRPr lang="en-US"/>
        </a:p>
      </dgm:t>
    </dgm:pt>
    <dgm:pt modelId="{9F65B595-75D6-4C7B-B385-66C9829E8CEE}" type="sibTrans" cxnId="{EF41BA4A-8F6F-4ABF-A3EC-2E62BB8728DC}">
      <dgm:prSet/>
      <dgm:spPr/>
      <dgm:t>
        <a:bodyPr/>
        <a:lstStyle/>
        <a:p>
          <a:endParaRPr lang="en-US"/>
        </a:p>
      </dgm:t>
    </dgm:pt>
    <dgm:pt modelId="{24D3E8BF-FE79-44ED-A5B8-B4F2DF66947F}">
      <dgm:prSet/>
      <dgm:spPr/>
      <dgm:t>
        <a:bodyPr/>
        <a:lstStyle/>
        <a:p>
          <a:r>
            <a:rPr lang="en-GB"/>
            <a:t>‘Am glad I can revise via video recording.’</a:t>
          </a:r>
          <a:endParaRPr lang="en-US"/>
        </a:p>
      </dgm:t>
    </dgm:pt>
    <dgm:pt modelId="{49662849-287F-4F68-B9B9-8047EA01354E}" type="parTrans" cxnId="{4F6EFB5F-1051-4959-90E3-C32F7AA6078B}">
      <dgm:prSet/>
      <dgm:spPr/>
      <dgm:t>
        <a:bodyPr/>
        <a:lstStyle/>
        <a:p>
          <a:endParaRPr lang="en-US"/>
        </a:p>
      </dgm:t>
    </dgm:pt>
    <dgm:pt modelId="{FAA9E7D3-1214-4862-AAEA-8CDA6FDE0D15}" type="sibTrans" cxnId="{4F6EFB5F-1051-4959-90E3-C32F7AA6078B}">
      <dgm:prSet/>
      <dgm:spPr/>
      <dgm:t>
        <a:bodyPr/>
        <a:lstStyle/>
        <a:p>
          <a:endParaRPr lang="en-US"/>
        </a:p>
      </dgm:t>
    </dgm:pt>
    <dgm:pt modelId="{8BA3B95C-A389-4AB1-8430-3F9448F07866}">
      <dgm:prSet/>
      <dgm:spPr/>
      <dgm:t>
        <a:bodyPr/>
        <a:lstStyle/>
        <a:p>
          <a:r>
            <a:rPr lang="en-GB"/>
            <a:t>‘Online learning suited me well (as a mature student I could find it challenging to blend in well, when we return to campus).</a:t>
          </a:r>
          <a:endParaRPr lang="en-US"/>
        </a:p>
      </dgm:t>
    </dgm:pt>
    <dgm:pt modelId="{5F6C3F1E-9F27-4AB4-A547-952BE74957AD}" type="parTrans" cxnId="{9625B939-C99F-4FB6-B631-FB173BF6F0E9}">
      <dgm:prSet/>
      <dgm:spPr/>
      <dgm:t>
        <a:bodyPr/>
        <a:lstStyle/>
        <a:p>
          <a:endParaRPr lang="en-US"/>
        </a:p>
      </dgm:t>
    </dgm:pt>
    <dgm:pt modelId="{4B1F8D6D-F10B-4824-9CC6-DC2BC232789D}" type="sibTrans" cxnId="{9625B939-C99F-4FB6-B631-FB173BF6F0E9}">
      <dgm:prSet/>
      <dgm:spPr/>
      <dgm:t>
        <a:bodyPr/>
        <a:lstStyle/>
        <a:p>
          <a:endParaRPr lang="en-US"/>
        </a:p>
      </dgm:t>
    </dgm:pt>
    <dgm:pt modelId="{92F02B01-9FDB-486A-810E-5D4481BE4D3E}">
      <dgm:prSet/>
      <dgm:spPr/>
      <dgm:t>
        <a:bodyPr/>
        <a:lstStyle/>
        <a:p>
          <a:r>
            <a:rPr lang="en-GB"/>
            <a:t>‘ Mixed reactions on this- there are some very good advantages of online learning. As I work part time, I found it easier with online learning. I would have to travel 1.5 hours every day to get to uni.’</a:t>
          </a:r>
          <a:endParaRPr lang="en-US"/>
        </a:p>
      </dgm:t>
    </dgm:pt>
    <dgm:pt modelId="{A896907C-4EAA-4383-BDFB-4FBCCD7AAFFB}" type="parTrans" cxnId="{F35AA627-A9C1-457D-8A3B-77F852AEFA71}">
      <dgm:prSet/>
      <dgm:spPr/>
      <dgm:t>
        <a:bodyPr/>
        <a:lstStyle/>
        <a:p>
          <a:endParaRPr lang="en-US"/>
        </a:p>
      </dgm:t>
    </dgm:pt>
    <dgm:pt modelId="{5B33AE8F-D069-42A8-9BD7-2A27C21D103A}" type="sibTrans" cxnId="{F35AA627-A9C1-457D-8A3B-77F852AEFA71}">
      <dgm:prSet/>
      <dgm:spPr/>
      <dgm:t>
        <a:bodyPr/>
        <a:lstStyle/>
        <a:p>
          <a:endParaRPr lang="en-US"/>
        </a:p>
      </dgm:t>
    </dgm:pt>
    <dgm:pt modelId="{ADA9CE80-DB15-4EF7-B37B-E2745DF3A5CD}" type="pres">
      <dgm:prSet presAssocID="{F3EDB330-6CAD-45A7-8555-2349423A03A4}" presName="vert0" presStyleCnt="0">
        <dgm:presLayoutVars>
          <dgm:dir/>
          <dgm:animOne val="branch"/>
          <dgm:animLvl val="lvl"/>
        </dgm:presLayoutVars>
      </dgm:prSet>
      <dgm:spPr/>
    </dgm:pt>
    <dgm:pt modelId="{84F49924-F981-47BD-93C1-824CF5596C76}" type="pres">
      <dgm:prSet presAssocID="{2EF59679-EBE2-4CF8-9446-B1FC6DC871FA}" presName="thickLine" presStyleLbl="alignNode1" presStyleIdx="0" presStyleCnt="5"/>
      <dgm:spPr/>
    </dgm:pt>
    <dgm:pt modelId="{567116C1-1573-432D-8C0B-E74977FCF9A3}" type="pres">
      <dgm:prSet presAssocID="{2EF59679-EBE2-4CF8-9446-B1FC6DC871FA}" presName="horz1" presStyleCnt="0"/>
      <dgm:spPr/>
    </dgm:pt>
    <dgm:pt modelId="{97E62866-F16E-4B98-AB7B-BE282BE7E819}" type="pres">
      <dgm:prSet presAssocID="{2EF59679-EBE2-4CF8-9446-B1FC6DC871FA}" presName="tx1" presStyleLbl="revTx" presStyleIdx="0" presStyleCnt="5"/>
      <dgm:spPr/>
    </dgm:pt>
    <dgm:pt modelId="{9D3B5301-28AA-45FB-BD7C-7861158B3DDF}" type="pres">
      <dgm:prSet presAssocID="{2EF59679-EBE2-4CF8-9446-B1FC6DC871FA}" presName="vert1" presStyleCnt="0"/>
      <dgm:spPr/>
    </dgm:pt>
    <dgm:pt modelId="{1E0B2EDA-339F-48A1-9C0E-2B7CE4972BF7}" type="pres">
      <dgm:prSet presAssocID="{C85EDBB1-6B17-4992-AEFE-E89CCCDE13CB}" presName="thickLine" presStyleLbl="alignNode1" presStyleIdx="1" presStyleCnt="5"/>
      <dgm:spPr/>
    </dgm:pt>
    <dgm:pt modelId="{3D195AE2-7AC6-4934-95FD-558635DCA77C}" type="pres">
      <dgm:prSet presAssocID="{C85EDBB1-6B17-4992-AEFE-E89CCCDE13CB}" presName="horz1" presStyleCnt="0"/>
      <dgm:spPr/>
    </dgm:pt>
    <dgm:pt modelId="{16559AE5-FFE5-4343-B300-DC9AFA7F1100}" type="pres">
      <dgm:prSet presAssocID="{C85EDBB1-6B17-4992-AEFE-E89CCCDE13CB}" presName="tx1" presStyleLbl="revTx" presStyleIdx="1" presStyleCnt="5"/>
      <dgm:spPr/>
    </dgm:pt>
    <dgm:pt modelId="{8DB7F245-7B75-4BB8-A913-A8C1EB9A5BF4}" type="pres">
      <dgm:prSet presAssocID="{C85EDBB1-6B17-4992-AEFE-E89CCCDE13CB}" presName="vert1" presStyleCnt="0"/>
      <dgm:spPr/>
    </dgm:pt>
    <dgm:pt modelId="{E995892C-A8A3-4157-A651-5C199F83D8A2}" type="pres">
      <dgm:prSet presAssocID="{24D3E8BF-FE79-44ED-A5B8-B4F2DF66947F}" presName="thickLine" presStyleLbl="alignNode1" presStyleIdx="2" presStyleCnt="5"/>
      <dgm:spPr/>
    </dgm:pt>
    <dgm:pt modelId="{5A560A46-3D92-484D-87CF-340A65F0A547}" type="pres">
      <dgm:prSet presAssocID="{24D3E8BF-FE79-44ED-A5B8-B4F2DF66947F}" presName="horz1" presStyleCnt="0"/>
      <dgm:spPr/>
    </dgm:pt>
    <dgm:pt modelId="{BE442C55-A23E-4A31-B0F0-DBB39B263510}" type="pres">
      <dgm:prSet presAssocID="{24D3E8BF-FE79-44ED-A5B8-B4F2DF66947F}" presName="tx1" presStyleLbl="revTx" presStyleIdx="2" presStyleCnt="5"/>
      <dgm:spPr/>
    </dgm:pt>
    <dgm:pt modelId="{4B1B79F3-A09D-45E2-851D-72D1DCF4D4B0}" type="pres">
      <dgm:prSet presAssocID="{24D3E8BF-FE79-44ED-A5B8-B4F2DF66947F}" presName="vert1" presStyleCnt="0"/>
      <dgm:spPr/>
    </dgm:pt>
    <dgm:pt modelId="{D244393A-1772-43E0-9E94-C1C62F8F1353}" type="pres">
      <dgm:prSet presAssocID="{8BA3B95C-A389-4AB1-8430-3F9448F07866}" presName="thickLine" presStyleLbl="alignNode1" presStyleIdx="3" presStyleCnt="5"/>
      <dgm:spPr/>
    </dgm:pt>
    <dgm:pt modelId="{454D4FEA-CA7A-4D64-B0E8-E40356F55843}" type="pres">
      <dgm:prSet presAssocID="{8BA3B95C-A389-4AB1-8430-3F9448F07866}" presName="horz1" presStyleCnt="0"/>
      <dgm:spPr/>
    </dgm:pt>
    <dgm:pt modelId="{77C1B3D0-C7AF-4ED7-9387-C93060E3175A}" type="pres">
      <dgm:prSet presAssocID="{8BA3B95C-A389-4AB1-8430-3F9448F07866}" presName="tx1" presStyleLbl="revTx" presStyleIdx="3" presStyleCnt="5"/>
      <dgm:spPr/>
    </dgm:pt>
    <dgm:pt modelId="{83876F5F-93EF-4309-890B-9148F8B6CBC1}" type="pres">
      <dgm:prSet presAssocID="{8BA3B95C-A389-4AB1-8430-3F9448F07866}" presName="vert1" presStyleCnt="0"/>
      <dgm:spPr/>
    </dgm:pt>
    <dgm:pt modelId="{82A77B2B-007C-417C-8002-51A22A6E3596}" type="pres">
      <dgm:prSet presAssocID="{92F02B01-9FDB-486A-810E-5D4481BE4D3E}" presName="thickLine" presStyleLbl="alignNode1" presStyleIdx="4" presStyleCnt="5"/>
      <dgm:spPr/>
    </dgm:pt>
    <dgm:pt modelId="{9D44A16E-4536-4229-A379-0F30705AF3E3}" type="pres">
      <dgm:prSet presAssocID="{92F02B01-9FDB-486A-810E-5D4481BE4D3E}" presName="horz1" presStyleCnt="0"/>
      <dgm:spPr/>
    </dgm:pt>
    <dgm:pt modelId="{E5E55B9E-729D-4D1E-AFCE-2DF35FD336CB}" type="pres">
      <dgm:prSet presAssocID="{92F02B01-9FDB-486A-810E-5D4481BE4D3E}" presName="tx1" presStyleLbl="revTx" presStyleIdx="4" presStyleCnt="5"/>
      <dgm:spPr/>
    </dgm:pt>
    <dgm:pt modelId="{926235A6-751A-4A79-A865-F858F5398964}" type="pres">
      <dgm:prSet presAssocID="{92F02B01-9FDB-486A-810E-5D4481BE4D3E}" presName="vert1" presStyleCnt="0"/>
      <dgm:spPr/>
    </dgm:pt>
  </dgm:ptLst>
  <dgm:cxnLst>
    <dgm:cxn modelId="{308B2E18-CF60-483B-AE2A-3D8002DF66A2}" srcId="{F3EDB330-6CAD-45A7-8555-2349423A03A4}" destId="{2EF59679-EBE2-4CF8-9446-B1FC6DC871FA}" srcOrd="0" destOrd="0" parTransId="{5E6C150D-5758-4E54-9ADF-D1EE8135B411}" sibTransId="{3A4733DC-44B9-4855-921C-B0DEDE44AF32}"/>
    <dgm:cxn modelId="{5FE62E27-C77A-4B21-91C4-696BC0852837}" type="presOf" srcId="{F3EDB330-6CAD-45A7-8555-2349423A03A4}" destId="{ADA9CE80-DB15-4EF7-B37B-E2745DF3A5CD}" srcOrd="0" destOrd="0" presId="urn:microsoft.com/office/officeart/2008/layout/LinedList"/>
    <dgm:cxn modelId="{F35AA627-A9C1-457D-8A3B-77F852AEFA71}" srcId="{F3EDB330-6CAD-45A7-8555-2349423A03A4}" destId="{92F02B01-9FDB-486A-810E-5D4481BE4D3E}" srcOrd="4" destOrd="0" parTransId="{A896907C-4EAA-4383-BDFB-4FBCCD7AAFFB}" sibTransId="{5B33AE8F-D069-42A8-9BD7-2A27C21D103A}"/>
    <dgm:cxn modelId="{9625B939-C99F-4FB6-B631-FB173BF6F0E9}" srcId="{F3EDB330-6CAD-45A7-8555-2349423A03A4}" destId="{8BA3B95C-A389-4AB1-8430-3F9448F07866}" srcOrd="3" destOrd="0" parTransId="{5F6C3F1E-9F27-4AB4-A547-952BE74957AD}" sibTransId="{4B1F8D6D-F10B-4824-9CC6-DC2BC232789D}"/>
    <dgm:cxn modelId="{4F6EFB5F-1051-4959-90E3-C32F7AA6078B}" srcId="{F3EDB330-6CAD-45A7-8555-2349423A03A4}" destId="{24D3E8BF-FE79-44ED-A5B8-B4F2DF66947F}" srcOrd="2" destOrd="0" parTransId="{49662849-287F-4F68-B9B9-8047EA01354E}" sibTransId="{FAA9E7D3-1214-4862-AAEA-8CDA6FDE0D15}"/>
    <dgm:cxn modelId="{40E19441-51BF-483B-86F0-185A83656F51}" type="presOf" srcId="{92F02B01-9FDB-486A-810E-5D4481BE4D3E}" destId="{E5E55B9E-729D-4D1E-AFCE-2DF35FD336CB}" srcOrd="0" destOrd="0" presId="urn:microsoft.com/office/officeart/2008/layout/LinedList"/>
    <dgm:cxn modelId="{EF41BA4A-8F6F-4ABF-A3EC-2E62BB8728DC}" srcId="{F3EDB330-6CAD-45A7-8555-2349423A03A4}" destId="{C85EDBB1-6B17-4992-AEFE-E89CCCDE13CB}" srcOrd="1" destOrd="0" parTransId="{776CFA4E-9554-47A9-8760-49ED663FF479}" sibTransId="{9F65B595-75D6-4C7B-B385-66C9829E8CEE}"/>
    <dgm:cxn modelId="{A4176E56-8DD9-44AD-B18C-A0187847F235}" type="presOf" srcId="{C85EDBB1-6B17-4992-AEFE-E89CCCDE13CB}" destId="{16559AE5-FFE5-4343-B300-DC9AFA7F1100}" srcOrd="0" destOrd="0" presId="urn:microsoft.com/office/officeart/2008/layout/LinedList"/>
    <dgm:cxn modelId="{A7E90DC3-58D5-4138-8CA3-F0019F8E5C7B}" type="presOf" srcId="{24D3E8BF-FE79-44ED-A5B8-B4F2DF66947F}" destId="{BE442C55-A23E-4A31-B0F0-DBB39B263510}" srcOrd="0" destOrd="0" presId="urn:microsoft.com/office/officeart/2008/layout/LinedList"/>
    <dgm:cxn modelId="{1DFCDDC7-F46D-4EBF-B9BC-52107F80BDBF}" type="presOf" srcId="{8BA3B95C-A389-4AB1-8430-3F9448F07866}" destId="{77C1B3D0-C7AF-4ED7-9387-C93060E3175A}" srcOrd="0" destOrd="0" presId="urn:microsoft.com/office/officeart/2008/layout/LinedList"/>
    <dgm:cxn modelId="{081DB0F5-FD6D-4CBF-8317-CABE944B944F}" type="presOf" srcId="{2EF59679-EBE2-4CF8-9446-B1FC6DC871FA}" destId="{97E62866-F16E-4B98-AB7B-BE282BE7E819}" srcOrd="0" destOrd="0" presId="urn:microsoft.com/office/officeart/2008/layout/LinedList"/>
    <dgm:cxn modelId="{7C43DE63-E198-4303-8A5A-CFD1F2E58058}" type="presParOf" srcId="{ADA9CE80-DB15-4EF7-B37B-E2745DF3A5CD}" destId="{84F49924-F981-47BD-93C1-824CF5596C76}" srcOrd="0" destOrd="0" presId="urn:microsoft.com/office/officeart/2008/layout/LinedList"/>
    <dgm:cxn modelId="{0E160725-DC18-40E7-942A-113B29702FD4}" type="presParOf" srcId="{ADA9CE80-DB15-4EF7-B37B-E2745DF3A5CD}" destId="{567116C1-1573-432D-8C0B-E74977FCF9A3}" srcOrd="1" destOrd="0" presId="urn:microsoft.com/office/officeart/2008/layout/LinedList"/>
    <dgm:cxn modelId="{E04833FE-E59E-4F40-840D-FF357A8BFACF}" type="presParOf" srcId="{567116C1-1573-432D-8C0B-E74977FCF9A3}" destId="{97E62866-F16E-4B98-AB7B-BE282BE7E819}" srcOrd="0" destOrd="0" presId="urn:microsoft.com/office/officeart/2008/layout/LinedList"/>
    <dgm:cxn modelId="{55A25B55-B9C4-4496-823F-C6AF06ADAD17}" type="presParOf" srcId="{567116C1-1573-432D-8C0B-E74977FCF9A3}" destId="{9D3B5301-28AA-45FB-BD7C-7861158B3DDF}" srcOrd="1" destOrd="0" presId="urn:microsoft.com/office/officeart/2008/layout/LinedList"/>
    <dgm:cxn modelId="{05772BC9-7573-4E71-BF07-27D2402FB97B}" type="presParOf" srcId="{ADA9CE80-DB15-4EF7-B37B-E2745DF3A5CD}" destId="{1E0B2EDA-339F-48A1-9C0E-2B7CE4972BF7}" srcOrd="2" destOrd="0" presId="urn:microsoft.com/office/officeart/2008/layout/LinedList"/>
    <dgm:cxn modelId="{6C40F056-3082-4C87-B786-180C371E9100}" type="presParOf" srcId="{ADA9CE80-DB15-4EF7-B37B-E2745DF3A5CD}" destId="{3D195AE2-7AC6-4934-95FD-558635DCA77C}" srcOrd="3" destOrd="0" presId="urn:microsoft.com/office/officeart/2008/layout/LinedList"/>
    <dgm:cxn modelId="{F75ABAB5-6138-4273-A747-57129BEC3877}" type="presParOf" srcId="{3D195AE2-7AC6-4934-95FD-558635DCA77C}" destId="{16559AE5-FFE5-4343-B300-DC9AFA7F1100}" srcOrd="0" destOrd="0" presId="urn:microsoft.com/office/officeart/2008/layout/LinedList"/>
    <dgm:cxn modelId="{219B994A-3E2A-4202-A6F9-D37EF2B099FF}" type="presParOf" srcId="{3D195AE2-7AC6-4934-95FD-558635DCA77C}" destId="{8DB7F245-7B75-4BB8-A913-A8C1EB9A5BF4}" srcOrd="1" destOrd="0" presId="urn:microsoft.com/office/officeart/2008/layout/LinedList"/>
    <dgm:cxn modelId="{242E6B9B-BAC7-44DD-9933-151275B912FE}" type="presParOf" srcId="{ADA9CE80-DB15-4EF7-B37B-E2745DF3A5CD}" destId="{E995892C-A8A3-4157-A651-5C199F83D8A2}" srcOrd="4" destOrd="0" presId="urn:microsoft.com/office/officeart/2008/layout/LinedList"/>
    <dgm:cxn modelId="{C333D094-F2EE-48FB-8CF3-1CE788CFF2C4}" type="presParOf" srcId="{ADA9CE80-DB15-4EF7-B37B-E2745DF3A5CD}" destId="{5A560A46-3D92-484D-87CF-340A65F0A547}" srcOrd="5" destOrd="0" presId="urn:microsoft.com/office/officeart/2008/layout/LinedList"/>
    <dgm:cxn modelId="{87A764B2-612E-4911-9D87-675FDCCB868C}" type="presParOf" srcId="{5A560A46-3D92-484D-87CF-340A65F0A547}" destId="{BE442C55-A23E-4A31-B0F0-DBB39B263510}" srcOrd="0" destOrd="0" presId="urn:microsoft.com/office/officeart/2008/layout/LinedList"/>
    <dgm:cxn modelId="{227808F9-6230-4D90-906F-6FB30AE8C468}" type="presParOf" srcId="{5A560A46-3D92-484D-87CF-340A65F0A547}" destId="{4B1B79F3-A09D-45E2-851D-72D1DCF4D4B0}" srcOrd="1" destOrd="0" presId="urn:microsoft.com/office/officeart/2008/layout/LinedList"/>
    <dgm:cxn modelId="{4A6F52C7-6284-428E-BA7A-D4B9F4376AF0}" type="presParOf" srcId="{ADA9CE80-DB15-4EF7-B37B-E2745DF3A5CD}" destId="{D244393A-1772-43E0-9E94-C1C62F8F1353}" srcOrd="6" destOrd="0" presId="urn:microsoft.com/office/officeart/2008/layout/LinedList"/>
    <dgm:cxn modelId="{05731250-5E92-4B5C-8275-569F2471FD05}" type="presParOf" srcId="{ADA9CE80-DB15-4EF7-B37B-E2745DF3A5CD}" destId="{454D4FEA-CA7A-4D64-B0E8-E40356F55843}" srcOrd="7" destOrd="0" presId="urn:microsoft.com/office/officeart/2008/layout/LinedList"/>
    <dgm:cxn modelId="{C10CE47B-6D99-476B-942F-5E1E123B56E3}" type="presParOf" srcId="{454D4FEA-CA7A-4D64-B0E8-E40356F55843}" destId="{77C1B3D0-C7AF-4ED7-9387-C93060E3175A}" srcOrd="0" destOrd="0" presId="urn:microsoft.com/office/officeart/2008/layout/LinedList"/>
    <dgm:cxn modelId="{F3902163-4CCE-4155-AE77-79F92BEDCF12}" type="presParOf" srcId="{454D4FEA-CA7A-4D64-B0E8-E40356F55843}" destId="{83876F5F-93EF-4309-890B-9148F8B6CBC1}" srcOrd="1" destOrd="0" presId="urn:microsoft.com/office/officeart/2008/layout/LinedList"/>
    <dgm:cxn modelId="{8BD166B0-FCB6-4D3B-9DEE-52C7D781707D}" type="presParOf" srcId="{ADA9CE80-DB15-4EF7-B37B-E2745DF3A5CD}" destId="{82A77B2B-007C-417C-8002-51A22A6E3596}" srcOrd="8" destOrd="0" presId="urn:microsoft.com/office/officeart/2008/layout/LinedList"/>
    <dgm:cxn modelId="{03DA6058-E63B-4ED5-8780-8BE7C684E5A9}" type="presParOf" srcId="{ADA9CE80-DB15-4EF7-B37B-E2745DF3A5CD}" destId="{9D44A16E-4536-4229-A379-0F30705AF3E3}" srcOrd="9" destOrd="0" presId="urn:microsoft.com/office/officeart/2008/layout/LinedList"/>
    <dgm:cxn modelId="{ABB28F24-B9FE-4F4B-8F61-3E91D4FF5DA4}" type="presParOf" srcId="{9D44A16E-4536-4229-A379-0F30705AF3E3}" destId="{E5E55B9E-729D-4D1E-AFCE-2DF35FD336CB}" srcOrd="0" destOrd="0" presId="urn:microsoft.com/office/officeart/2008/layout/LinedList"/>
    <dgm:cxn modelId="{03300003-50B7-403D-B081-4258EBC126DC}" type="presParOf" srcId="{9D44A16E-4536-4229-A379-0F30705AF3E3}" destId="{926235A6-751A-4A79-A865-F858F53989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1EC481-ADCA-4FBF-A6AC-5C2AF843A33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650D54B-C7A6-470B-9AFE-FA80E8C3DA07}">
      <dgm:prSet/>
      <dgm:spPr/>
      <dgm:t>
        <a:bodyPr/>
        <a:lstStyle/>
        <a:p>
          <a:r>
            <a:rPr lang="en-GB"/>
            <a:t>‘Can be difficult and the attention span is very poor among many individuals. Online behind a screen minimises the together feeling of a class.’  </a:t>
          </a:r>
          <a:endParaRPr lang="en-US"/>
        </a:p>
      </dgm:t>
    </dgm:pt>
    <dgm:pt modelId="{25AC64E1-299F-4354-A8DD-964598F0D960}" type="parTrans" cxnId="{AFDC7AA5-85A0-4E00-A580-AC7C81DB728F}">
      <dgm:prSet/>
      <dgm:spPr/>
      <dgm:t>
        <a:bodyPr/>
        <a:lstStyle/>
        <a:p>
          <a:endParaRPr lang="en-US"/>
        </a:p>
      </dgm:t>
    </dgm:pt>
    <dgm:pt modelId="{9690AFEB-DEE7-403E-8AEE-DBB6C0407BBD}" type="sibTrans" cxnId="{AFDC7AA5-85A0-4E00-A580-AC7C81DB728F}">
      <dgm:prSet/>
      <dgm:spPr/>
      <dgm:t>
        <a:bodyPr/>
        <a:lstStyle/>
        <a:p>
          <a:endParaRPr lang="en-US"/>
        </a:p>
      </dgm:t>
    </dgm:pt>
    <dgm:pt modelId="{7D32C728-E5C6-4E74-A093-ADE2E93B1168}">
      <dgm:prSet/>
      <dgm:spPr/>
      <dgm:t>
        <a:bodyPr/>
        <a:lstStyle/>
        <a:p>
          <a:r>
            <a:rPr lang="en-GB"/>
            <a:t>‘I personally prefer face to face lectures because i get distracted too easily at home.’</a:t>
          </a:r>
          <a:endParaRPr lang="en-US"/>
        </a:p>
      </dgm:t>
    </dgm:pt>
    <dgm:pt modelId="{0C2F2942-257B-4BB4-85E6-2A6B15909FED}" type="parTrans" cxnId="{BA232709-50EC-4F54-9F0D-C4F622AD24BB}">
      <dgm:prSet/>
      <dgm:spPr/>
      <dgm:t>
        <a:bodyPr/>
        <a:lstStyle/>
        <a:p>
          <a:endParaRPr lang="en-US"/>
        </a:p>
      </dgm:t>
    </dgm:pt>
    <dgm:pt modelId="{6B8DDB37-9244-4BD1-B9C1-CC80A70A4271}" type="sibTrans" cxnId="{BA232709-50EC-4F54-9F0D-C4F622AD24BB}">
      <dgm:prSet/>
      <dgm:spPr/>
      <dgm:t>
        <a:bodyPr/>
        <a:lstStyle/>
        <a:p>
          <a:endParaRPr lang="en-US"/>
        </a:p>
      </dgm:t>
    </dgm:pt>
    <dgm:pt modelId="{159F6050-5167-4842-B806-1F1C95AA0825}">
      <dgm:prSet/>
      <dgm:spPr/>
      <dgm:t>
        <a:bodyPr/>
        <a:lstStyle/>
        <a:p>
          <a:r>
            <a:rPr lang="en-GB"/>
            <a:t>‘Struggled a lot more than anticipated while being at home as a Single Parent also self-employed, my office was my dinning room which is also my children's learning space too’</a:t>
          </a:r>
          <a:endParaRPr lang="en-US"/>
        </a:p>
      </dgm:t>
    </dgm:pt>
    <dgm:pt modelId="{15672DD6-F081-4235-92B8-2E93FAF1E7DE}" type="parTrans" cxnId="{94088EAA-C8AC-4A4A-A80B-4E01E73247B9}">
      <dgm:prSet/>
      <dgm:spPr/>
      <dgm:t>
        <a:bodyPr/>
        <a:lstStyle/>
        <a:p>
          <a:endParaRPr lang="en-US"/>
        </a:p>
      </dgm:t>
    </dgm:pt>
    <dgm:pt modelId="{0AD584A1-DEE0-4732-8E55-D2EB04E3CB33}" type="sibTrans" cxnId="{94088EAA-C8AC-4A4A-A80B-4E01E73247B9}">
      <dgm:prSet/>
      <dgm:spPr/>
      <dgm:t>
        <a:bodyPr/>
        <a:lstStyle/>
        <a:p>
          <a:endParaRPr lang="en-US"/>
        </a:p>
      </dgm:t>
    </dgm:pt>
    <dgm:pt modelId="{050B0C45-E1D5-4BD9-BB94-BC560B3AEB64}">
      <dgm:prSet/>
      <dgm:spPr/>
      <dgm:t>
        <a:bodyPr/>
        <a:lstStyle/>
        <a:p>
          <a:r>
            <a:rPr lang="en-GB"/>
            <a:t>‘It was difficult for me to stay motivated.’</a:t>
          </a:r>
          <a:endParaRPr lang="en-US"/>
        </a:p>
      </dgm:t>
    </dgm:pt>
    <dgm:pt modelId="{17EC022D-D181-4FD9-94F6-E500DD03D012}" type="parTrans" cxnId="{0CCDB891-E5BF-48C7-AA0B-9D46B7C85539}">
      <dgm:prSet/>
      <dgm:spPr/>
      <dgm:t>
        <a:bodyPr/>
        <a:lstStyle/>
        <a:p>
          <a:endParaRPr lang="en-US"/>
        </a:p>
      </dgm:t>
    </dgm:pt>
    <dgm:pt modelId="{307ED3F5-2B5D-4CB1-B7C0-76D41559EF0B}" type="sibTrans" cxnId="{0CCDB891-E5BF-48C7-AA0B-9D46B7C85539}">
      <dgm:prSet/>
      <dgm:spPr/>
      <dgm:t>
        <a:bodyPr/>
        <a:lstStyle/>
        <a:p>
          <a:endParaRPr lang="en-US"/>
        </a:p>
      </dgm:t>
    </dgm:pt>
    <dgm:pt modelId="{D94B38C5-04D7-4B71-9B35-5A63886670D4}" type="pres">
      <dgm:prSet presAssocID="{321EC481-ADCA-4FBF-A6AC-5C2AF843A33F}" presName="vert0" presStyleCnt="0">
        <dgm:presLayoutVars>
          <dgm:dir/>
          <dgm:animOne val="branch"/>
          <dgm:animLvl val="lvl"/>
        </dgm:presLayoutVars>
      </dgm:prSet>
      <dgm:spPr/>
    </dgm:pt>
    <dgm:pt modelId="{5FB44F9D-E9AA-4247-8570-E1770524DC36}" type="pres">
      <dgm:prSet presAssocID="{4650D54B-C7A6-470B-9AFE-FA80E8C3DA07}" presName="thickLine" presStyleLbl="alignNode1" presStyleIdx="0" presStyleCnt="4"/>
      <dgm:spPr/>
    </dgm:pt>
    <dgm:pt modelId="{E089050B-CC74-488F-9E04-1B552D531F25}" type="pres">
      <dgm:prSet presAssocID="{4650D54B-C7A6-470B-9AFE-FA80E8C3DA07}" presName="horz1" presStyleCnt="0"/>
      <dgm:spPr/>
    </dgm:pt>
    <dgm:pt modelId="{A1B41673-7298-4843-B2E5-C7052EDC45D6}" type="pres">
      <dgm:prSet presAssocID="{4650D54B-C7A6-470B-9AFE-FA80E8C3DA07}" presName="tx1" presStyleLbl="revTx" presStyleIdx="0" presStyleCnt="4"/>
      <dgm:spPr/>
    </dgm:pt>
    <dgm:pt modelId="{6559CFB2-B644-41BD-A7B2-A34C376CF69F}" type="pres">
      <dgm:prSet presAssocID="{4650D54B-C7A6-470B-9AFE-FA80E8C3DA07}" presName="vert1" presStyleCnt="0"/>
      <dgm:spPr/>
    </dgm:pt>
    <dgm:pt modelId="{4AABD1D3-87D6-4808-BA9F-F545CECE7933}" type="pres">
      <dgm:prSet presAssocID="{7D32C728-E5C6-4E74-A093-ADE2E93B1168}" presName="thickLine" presStyleLbl="alignNode1" presStyleIdx="1" presStyleCnt="4"/>
      <dgm:spPr/>
    </dgm:pt>
    <dgm:pt modelId="{74816778-4F3F-4392-92E1-D7977E6CD24D}" type="pres">
      <dgm:prSet presAssocID="{7D32C728-E5C6-4E74-A093-ADE2E93B1168}" presName="horz1" presStyleCnt="0"/>
      <dgm:spPr/>
    </dgm:pt>
    <dgm:pt modelId="{A461FAAB-5B46-4DFB-8BBF-61486225252F}" type="pres">
      <dgm:prSet presAssocID="{7D32C728-E5C6-4E74-A093-ADE2E93B1168}" presName="tx1" presStyleLbl="revTx" presStyleIdx="1" presStyleCnt="4"/>
      <dgm:spPr/>
    </dgm:pt>
    <dgm:pt modelId="{F82CDE17-6B53-4B02-906D-4DACD292EEAA}" type="pres">
      <dgm:prSet presAssocID="{7D32C728-E5C6-4E74-A093-ADE2E93B1168}" presName="vert1" presStyleCnt="0"/>
      <dgm:spPr/>
    </dgm:pt>
    <dgm:pt modelId="{711FEFFD-E0E6-4FBD-8FC5-39839D4FE1C2}" type="pres">
      <dgm:prSet presAssocID="{159F6050-5167-4842-B806-1F1C95AA0825}" presName="thickLine" presStyleLbl="alignNode1" presStyleIdx="2" presStyleCnt="4"/>
      <dgm:spPr/>
    </dgm:pt>
    <dgm:pt modelId="{B77BC010-CFF9-4549-A35B-DC3CD29703F5}" type="pres">
      <dgm:prSet presAssocID="{159F6050-5167-4842-B806-1F1C95AA0825}" presName="horz1" presStyleCnt="0"/>
      <dgm:spPr/>
    </dgm:pt>
    <dgm:pt modelId="{10BEE8D0-5089-4834-A68C-524ED32B358A}" type="pres">
      <dgm:prSet presAssocID="{159F6050-5167-4842-B806-1F1C95AA0825}" presName="tx1" presStyleLbl="revTx" presStyleIdx="2" presStyleCnt="4"/>
      <dgm:spPr/>
    </dgm:pt>
    <dgm:pt modelId="{FC6044C0-9845-49F1-935D-BE84B78E0FF1}" type="pres">
      <dgm:prSet presAssocID="{159F6050-5167-4842-B806-1F1C95AA0825}" presName="vert1" presStyleCnt="0"/>
      <dgm:spPr/>
    </dgm:pt>
    <dgm:pt modelId="{9A07A85C-2459-431D-B4F9-9D491A82C309}" type="pres">
      <dgm:prSet presAssocID="{050B0C45-E1D5-4BD9-BB94-BC560B3AEB64}" presName="thickLine" presStyleLbl="alignNode1" presStyleIdx="3" presStyleCnt="4"/>
      <dgm:spPr/>
    </dgm:pt>
    <dgm:pt modelId="{861A48B1-CD78-4A2F-AD71-C1B1C6B492F3}" type="pres">
      <dgm:prSet presAssocID="{050B0C45-E1D5-4BD9-BB94-BC560B3AEB64}" presName="horz1" presStyleCnt="0"/>
      <dgm:spPr/>
    </dgm:pt>
    <dgm:pt modelId="{C1D52833-0623-4F96-9FD4-D9C55270BB79}" type="pres">
      <dgm:prSet presAssocID="{050B0C45-E1D5-4BD9-BB94-BC560B3AEB64}" presName="tx1" presStyleLbl="revTx" presStyleIdx="3" presStyleCnt="4"/>
      <dgm:spPr/>
    </dgm:pt>
    <dgm:pt modelId="{98055564-59F8-4431-9E2D-B760763FA222}" type="pres">
      <dgm:prSet presAssocID="{050B0C45-E1D5-4BD9-BB94-BC560B3AEB64}" presName="vert1" presStyleCnt="0"/>
      <dgm:spPr/>
    </dgm:pt>
  </dgm:ptLst>
  <dgm:cxnLst>
    <dgm:cxn modelId="{BA232709-50EC-4F54-9F0D-C4F622AD24BB}" srcId="{321EC481-ADCA-4FBF-A6AC-5C2AF843A33F}" destId="{7D32C728-E5C6-4E74-A093-ADE2E93B1168}" srcOrd="1" destOrd="0" parTransId="{0C2F2942-257B-4BB4-85E6-2A6B15909FED}" sibTransId="{6B8DDB37-9244-4BD1-B9C1-CC80A70A4271}"/>
    <dgm:cxn modelId="{65C82136-17CE-4CF7-B247-E774A42A7224}" type="presOf" srcId="{7D32C728-E5C6-4E74-A093-ADE2E93B1168}" destId="{A461FAAB-5B46-4DFB-8BBF-61486225252F}" srcOrd="0" destOrd="0" presId="urn:microsoft.com/office/officeart/2008/layout/LinedList"/>
    <dgm:cxn modelId="{76B79F91-603A-43D2-A586-E2D4718DCFC8}" type="presOf" srcId="{050B0C45-E1D5-4BD9-BB94-BC560B3AEB64}" destId="{C1D52833-0623-4F96-9FD4-D9C55270BB79}" srcOrd="0" destOrd="0" presId="urn:microsoft.com/office/officeart/2008/layout/LinedList"/>
    <dgm:cxn modelId="{0CCDB891-E5BF-48C7-AA0B-9D46B7C85539}" srcId="{321EC481-ADCA-4FBF-A6AC-5C2AF843A33F}" destId="{050B0C45-E1D5-4BD9-BB94-BC560B3AEB64}" srcOrd="3" destOrd="0" parTransId="{17EC022D-D181-4FD9-94F6-E500DD03D012}" sibTransId="{307ED3F5-2B5D-4CB1-B7C0-76D41559EF0B}"/>
    <dgm:cxn modelId="{4BA8A49E-3A33-4059-97A0-BEA8C223713B}" type="presOf" srcId="{321EC481-ADCA-4FBF-A6AC-5C2AF843A33F}" destId="{D94B38C5-04D7-4B71-9B35-5A63886670D4}" srcOrd="0" destOrd="0" presId="urn:microsoft.com/office/officeart/2008/layout/LinedList"/>
    <dgm:cxn modelId="{AFDC7AA5-85A0-4E00-A580-AC7C81DB728F}" srcId="{321EC481-ADCA-4FBF-A6AC-5C2AF843A33F}" destId="{4650D54B-C7A6-470B-9AFE-FA80E8C3DA07}" srcOrd="0" destOrd="0" parTransId="{25AC64E1-299F-4354-A8DD-964598F0D960}" sibTransId="{9690AFEB-DEE7-403E-8AEE-DBB6C0407BBD}"/>
    <dgm:cxn modelId="{94088EAA-C8AC-4A4A-A80B-4E01E73247B9}" srcId="{321EC481-ADCA-4FBF-A6AC-5C2AF843A33F}" destId="{159F6050-5167-4842-B806-1F1C95AA0825}" srcOrd="2" destOrd="0" parTransId="{15672DD6-F081-4235-92B8-2E93FAF1E7DE}" sibTransId="{0AD584A1-DEE0-4732-8E55-D2EB04E3CB33}"/>
    <dgm:cxn modelId="{896664AB-2854-4E5A-B337-6D307887E613}" type="presOf" srcId="{4650D54B-C7A6-470B-9AFE-FA80E8C3DA07}" destId="{A1B41673-7298-4843-B2E5-C7052EDC45D6}" srcOrd="0" destOrd="0" presId="urn:microsoft.com/office/officeart/2008/layout/LinedList"/>
    <dgm:cxn modelId="{BFA9C0E6-8D0F-4948-AE33-9F9878A7BFB5}" type="presOf" srcId="{159F6050-5167-4842-B806-1F1C95AA0825}" destId="{10BEE8D0-5089-4834-A68C-524ED32B358A}" srcOrd="0" destOrd="0" presId="urn:microsoft.com/office/officeart/2008/layout/LinedList"/>
    <dgm:cxn modelId="{26F8FB2A-1F7E-475A-BC74-9131867B89DE}" type="presParOf" srcId="{D94B38C5-04D7-4B71-9B35-5A63886670D4}" destId="{5FB44F9D-E9AA-4247-8570-E1770524DC36}" srcOrd="0" destOrd="0" presId="urn:microsoft.com/office/officeart/2008/layout/LinedList"/>
    <dgm:cxn modelId="{3F6F9229-8237-41C2-A789-488C2F6DB550}" type="presParOf" srcId="{D94B38C5-04D7-4B71-9B35-5A63886670D4}" destId="{E089050B-CC74-488F-9E04-1B552D531F25}" srcOrd="1" destOrd="0" presId="urn:microsoft.com/office/officeart/2008/layout/LinedList"/>
    <dgm:cxn modelId="{7C2D0D8F-A985-4C69-BB37-A8C8CD24CD03}" type="presParOf" srcId="{E089050B-CC74-488F-9E04-1B552D531F25}" destId="{A1B41673-7298-4843-B2E5-C7052EDC45D6}" srcOrd="0" destOrd="0" presId="urn:microsoft.com/office/officeart/2008/layout/LinedList"/>
    <dgm:cxn modelId="{7B53FD98-3BA0-4B30-9B19-7AC2051487B5}" type="presParOf" srcId="{E089050B-CC74-488F-9E04-1B552D531F25}" destId="{6559CFB2-B644-41BD-A7B2-A34C376CF69F}" srcOrd="1" destOrd="0" presId="urn:microsoft.com/office/officeart/2008/layout/LinedList"/>
    <dgm:cxn modelId="{4DDC5785-48B6-4150-AB6B-2722001524C7}" type="presParOf" srcId="{D94B38C5-04D7-4B71-9B35-5A63886670D4}" destId="{4AABD1D3-87D6-4808-BA9F-F545CECE7933}" srcOrd="2" destOrd="0" presId="urn:microsoft.com/office/officeart/2008/layout/LinedList"/>
    <dgm:cxn modelId="{08A26FBF-83E8-4521-92A2-75029ABDCD96}" type="presParOf" srcId="{D94B38C5-04D7-4B71-9B35-5A63886670D4}" destId="{74816778-4F3F-4392-92E1-D7977E6CD24D}" srcOrd="3" destOrd="0" presId="urn:microsoft.com/office/officeart/2008/layout/LinedList"/>
    <dgm:cxn modelId="{0FDC55B9-ECB4-4244-82BA-806DE6A57C04}" type="presParOf" srcId="{74816778-4F3F-4392-92E1-D7977E6CD24D}" destId="{A461FAAB-5B46-4DFB-8BBF-61486225252F}" srcOrd="0" destOrd="0" presId="urn:microsoft.com/office/officeart/2008/layout/LinedList"/>
    <dgm:cxn modelId="{353CD170-CFA1-409C-9976-2D814435A1AB}" type="presParOf" srcId="{74816778-4F3F-4392-92E1-D7977E6CD24D}" destId="{F82CDE17-6B53-4B02-906D-4DACD292EEAA}" srcOrd="1" destOrd="0" presId="urn:microsoft.com/office/officeart/2008/layout/LinedList"/>
    <dgm:cxn modelId="{EE77E5D1-2C08-487A-BE5D-6F062374D611}" type="presParOf" srcId="{D94B38C5-04D7-4B71-9B35-5A63886670D4}" destId="{711FEFFD-E0E6-4FBD-8FC5-39839D4FE1C2}" srcOrd="4" destOrd="0" presId="urn:microsoft.com/office/officeart/2008/layout/LinedList"/>
    <dgm:cxn modelId="{7D84BEA7-F7A7-4BDA-B968-CD5D0814F87D}" type="presParOf" srcId="{D94B38C5-04D7-4B71-9B35-5A63886670D4}" destId="{B77BC010-CFF9-4549-A35B-DC3CD29703F5}" srcOrd="5" destOrd="0" presId="urn:microsoft.com/office/officeart/2008/layout/LinedList"/>
    <dgm:cxn modelId="{0794D218-4FD2-4004-BF8D-C17152394E75}" type="presParOf" srcId="{B77BC010-CFF9-4549-A35B-DC3CD29703F5}" destId="{10BEE8D0-5089-4834-A68C-524ED32B358A}" srcOrd="0" destOrd="0" presId="urn:microsoft.com/office/officeart/2008/layout/LinedList"/>
    <dgm:cxn modelId="{5DBDC210-1AF5-45D2-BEE2-A0A164B9DE0A}" type="presParOf" srcId="{B77BC010-CFF9-4549-A35B-DC3CD29703F5}" destId="{FC6044C0-9845-49F1-935D-BE84B78E0FF1}" srcOrd="1" destOrd="0" presId="urn:microsoft.com/office/officeart/2008/layout/LinedList"/>
    <dgm:cxn modelId="{A080837F-9DD6-4433-9AD4-EC236A4331D4}" type="presParOf" srcId="{D94B38C5-04D7-4B71-9B35-5A63886670D4}" destId="{9A07A85C-2459-431D-B4F9-9D491A82C309}" srcOrd="6" destOrd="0" presId="urn:microsoft.com/office/officeart/2008/layout/LinedList"/>
    <dgm:cxn modelId="{E55B6665-21DF-478C-B48B-61CF9E4B7FD8}" type="presParOf" srcId="{D94B38C5-04D7-4B71-9B35-5A63886670D4}" destId="{861A48B1-CD78-4A2F-AD71-C1B1C6B492F3}" srcOrd="7" destOrd="0" presId="urn:microsoft.com/office/officeart/2008/layout/LinedList"/>
    <dgm:cxn modelId="{8156DC82-FA80-43B5-8DDD-DB062105B804}" type="presParOf" srcId="{861A48B1-CD78-4A2F-AD71-C1B1C6B492F3}" destId="{C1D52833-0623-4F96-9FD4-D9C55270BB79}" srcOrd="0" destOrd="0" presId="urn:microsoft.com/office/officeart/2008/layout/LinedList"/>
    <dgm:cxn modelId="{9A845EBE-262E-4C09-9E61-CB2FECEC9074}" type="presParOf" srcId="{861A48B1-CD78-4A2F-AD71-C1B1C6B492F3}" destId="{98055564-59F8-4431-9E2D-B760763FA2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90429B-CA46-478D-82EC-B9162A692F43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E1680712-AE4A-4A09-A205-8B6908BD2C1A}">
      <dgm:prSet/>
      <dgm:spPr/>
      <dgm:t>
        <a:bodyPr/>
        <a:lstStyle/>
        <a:p>
          <a:r>
            <a:rPr lang="en-GB" dirty="0"/>
            <a:t>Student </a:t>
          </a:r>
          <a:r>
            <a:rPr lang="en-GB" dirty="0" err="1"/>
            <a:t>Covid</a:t>
          </a:r>
          <a:r>
            <a:rPr lang="en-GB" dirty="0"/>
            <a:t> Insights Survey (SCIS) conducted by the Office for National Statistics (ONS) collected information in three pilots during October and November. (Tinsley, 2020)</a:t>
          </a:r>
        </a:p>
      </dgm:t>
    </dgm:pt>
    <dgm:pt modelId="{C8EDABCB-AE3D-467E-92BC-2697954EF89E}" type="parTrans" cxnId="{FE3F8B53-B593-44BD-9CB6-E6E5A8AF9F70}">
      <dgm:prSet/>
      <dgm:spPr/>
      <dgm:t>
        <a:bodyPr/>
        <a:lstStyle/>
        <a:p>
          <a:endParaRPr lang="en-GB"/>
        </a:p>
      </dgm:t>
    </dgm:pt>
    <dgm:pt modelId="{8FB7AF89-E77C-4199-9FAD-32E66D7718DB}" type="sibTrans" cxnId="{FE3F8B53-B593-44BD-9CB6-E6E5A8AF9F70}">
      <dgm:prSet/>
      <dgm:spPr/>
      <dgm:t>
        <a:bodyPr/>
        <a:lstStyle/>
        <a:p>
          <a:endParaRPr lang="en-GB"/>
        </a:p>
      </dgm:t>
    </dgm:pt>
    <dgm:pt modelId="{B8DDD287-F41E-4DEF-94E2-4BA0A223B240}">
      <dgm:prSet/>
      <dgm:spPr/>
      <dgm:t>
        <a:bodyPr/>
        <a:lstStyle/>
        <a:p>
          <a:r>
            <a:rPr lang="en-GB" dirty="0"/>
            <a:t>One of the areas of research was the students’ perception of online learning.</a:t>
          </a:r>
        </a:p>
      </dgm:t>
    </dgm:pt>
    <dgm:pt modelId="{CC7B700A-B7C5-4A4D-BFC4-992A04935925}" type="parTrans" cxnId="{47AD86D8-F075-41DE-A1FB-79122E3B13B7}">
      <dgm:prSet/>
      <dgm:spPr/>
      <dgm:t>
        <a:bodyPr/>
        <a:lstStyle/>
        <a:p>
          <a:endParaRPr lang="en-GB"/>
        </a:p>
      </dgm:t>
    </dgm:pt>
    <dgm:pt modelId="{25211CFA-409E-4B8B-AA95-565EB214D511}" type="sibTrans" cxnId="{47AD86D8-F075-41DE-A1FB-79122E3B13B7}">
      <dgm:prSet/>
      <dgm:spPr/>
      <dgm:t>
        <a:bodyPr/>
        <a:lstStyle/>
        <a:p>
          <a:endParaRPr lang="en-GB"/>
        </a:p>
      </dgm:t>
    </dgm:pt>
    <dgm:pt modelId="{CB47E8F5-4047-4D10-955D-138C5F54956A}">
      <dgm:prSet/>
      <dgm:spPr/>
      <dgm:t>
        <a:bodyPr/>
        <a:lstStyle/>
        <a:p>
          <a:r>
            <a:rPr lang="en-GB"/>
            <a:t>Only 16% of students disagreed or strongly disagreed that they felt equipped to engage with this mode of learning</a:t>
          </a:r>
        </a:p>
      </dgm:t>
    </dgm:pt>
    <dgm:pt modelId="{ACA98374-7FA8-4362-AB05-38CEC29714B7}" type="parTrans" cxnId="{9ACDFCE1-77EE-4C65-82E5-C45D84C5756D}">
      <dgm:prSet/>
      <dgm:spPr/>
      <dgm:t>
        <a:bodyPr/>
        <a:lstStyle/>
        <a:p>
          <a:endParaRPr lang="en-GB"/>
        </a:p>
      </dgm:t>
    </dgm:pt>
    <dgm:pt modelId="{359370A7-A4DA-496E-A88C-28A6887B99DF}" type="sibTrans" cxnId="{9ACDFCE1-77EE-4C65-82E5-C45D84C5756D}">
      <dgm:prSet/>
      <dgm:spPr/>
      <dgm:t>
        <a:bodyPr/>
        <a:lstStyle/>
        <a:p>
          <a:endParaRPr lang="en-GB"/>
        </a:p>
      </dgm:t>
    </dgm:pt>
    <dgm:pt modelId="{70303347-D6CD-4075-8486-89CD36B9105A}">
      <dgm:prSet/>
      <dgm:spPr/>
      <dgm:t>
        <a:bodyPr/>
        <a:lstStyle/>
        <a:p>
          <a:r>
            <a:rPr lang="en-GB"/>
            <a:t>Findings from the Opinions and Lifestyle Survey (OPN) conducted by the Coronavirus and the social impacts on Great Britain (ONS, 2020) also revealed a similar finding.  21% students felt that online learning mode will adversely affect their learning.</a:t>
          </a:r>
        </a:p>
      </dgm:t>
    </dgm:pt>
    <dgm:pt modelId="{EA91883F-2AE9-4A32-9516-1C0D7CBF96C6}" type="parTrans" cxnId="{9D389FAB-9BEB-4561-B1A0-0C7306768DA8}">
      <dgm:prSet/>
      <dgm:spPr/>
      <dgm:t>
        <a:bodyPr/>
        <a:lstStyle/>
        <a:p>
          <a:endParaRPr lang="en-GB"/>
        </a:p>
      </dgm:t>
    </dgm:pt>
    <dgm:pt modelId="{02FA5939-9A0B-430A-B34D-9FB3B287AB5C}" type="sibTrans" cxnId="{9D389FAB-9BEB-4561-B1A0-0C7306768DA8}">
      <dgm:prSet/>
      <dgm:spPr/>
      <dgm:t>
        <a:bodyPr/>
        <a:lstStyle/>
        <a:p>
          <a:endParaRPr lang="en-GB"/>
        </a:p>
      </dgm:t>
    </dgm:pt>
    <dgm:pt modelId="{42964600-5E6A-4A5F-8B89-F03A9F4116AA}">
      <dgm:prSet/>
      <dgm:spPr/>
      <dgm:t>
        <a:bodyPr/>
        <a:lstStyle/>
        <a:p>
          <a:r>
            <a:rPr lang="en-GB" dirty="0"/>
            <a:t>The extent of positive comments about online learning reflects that a </a:t>
          </a:r>
          <a:r>
            <a:rPr lang="en-GB" b="1" dirty="0"/>
            <a:t>hybrid or blended learning </a:t>
          </a:r>
          <a:r>
            <a:rPr lang="en-GB" dirty="0"/>
            <a:t>mode could be a way forward.</a:t>
          </a:r>
        </a:p>
      </dgm:t>
    </dgm:pt>
    <dgm:pt modelId="{B27AD84B-6484-4ADE-ACD5-1E956302CB09}" type="parTrans" cxnId="{DE52A213-9C1C-4595-BF61-DE94AABA7B6D}">
      <dgm:prSet/>
      <dgm:spPr/>
      <dgm:t>
        <a:bodyPr/>
        <a:lstStyle/>
        <a:p>
          <a:endParaRPr lang="en-GB"/>
        </a:p>
      </dgm:t>
    </dgm:pt>
    <dgm:pt modelId="{137C3290-A8D2-4873-8906-9663A64676C4}" type="sibTrans" cxnId="{DE52A213-9C1C-4595-BF61-DE94AABA7B6D}">
      <dgm:prSet/>
      <dgm:spPr/>
      <dgm:t>
        <a:bodyPr/>
        <a:lstStyle/>
        <a:p>
          <a:endParaRPr lang="en-GB"/>
        </a:p>
      </dgm:t>
    </dgm:pt>
    <dgm:pt modelId="{FBCC0B6B-469F-4F08-80A7-545DCDCD9BD6}" type="pres">
      <dgm:prSet presAssocID="{4390429B-CA46-478D-82EC-B9162A692F43}" presName="linear" presStyleCnt="0">
        <dgm:presLayoutVars>
          <dgm:animLvl val="lvl"/>
          <dgm:resizeHandles val="exact"/>
        </dgm:presLayoutVars>
      </dgm:prSet>
      <dgm:spPr/>
    </dgm:pt>
    <dgm:pt modelId="{96E2E3B2-BF58-45E1-BB67-F09F394D07F6}" type="pres">
      <dgm:prSet presAssocID="{E1680712-AE4A-4A09-A205-8B6908BD2C1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2F11375-E570-46D6-ADF6-81E15CB858B8}" type="pres">
      <dgm:prSet presAssocID="{8FB7AF89-E77C-4199-9FAD-32E66D7718DB}" presName="spacer" presStyleCnt="0"/>
      <dgm:spPr/>
    </dgm:pt>
    <dgm:pt modelId="{3CA5179F-2F36-4FF0-857F-94E6C4B9293B}" type="pres">
      <dgm:prSet presAssocID="{B8DDD287-F41E-4DEF-94E2-4BA0A223B24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8C85135-B8D6-4CB0-97D1-522F168DC031}" type="pres">
      <dgm:prSet presAssocID="{25211CFA-409E-4B8B-AA95-565EB214D511}" presName="spacer" presStyleCnt="0"/>
      <dgm:spPr/>
    </dgm:pt>
    <dgm:pt modelId="{BC108F8D-8771-423D-9284-6009E5B7746B}" type="pres">
      <dgm:prSet presAssocID="{CB47E8F5-4047-4D10-955D-138C5F54956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3832F7F-DEA0-4835-AA76-7CD483143819}" type="pres">
      <dgm:prSet presAssocID="{359370A7-A4DA-496E-A88C-28A6887B99DF}" presName="spacer" presStyleCnt="0"/>
      <dgm:spPr/>
    </dgm:pt>
    <dgm:pt modelId="{D2F6F8C5-7688-4C0D-A376-46BEDEA68CBB}" type="pres">
      <dgm:prSet presAssocID="{70303347-D6CD-4075-8486-89CD36B9105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48F4FEE-08A2-4B16-8E57-39920C4A0008}" type="pres">
      <dgm:prSet presAssocID="{02FA5939-9A0B-430A-B34D-9FB3B287AB5C}" presName="spacer" presStyleCnt="0"/>
      <dgm:spPr/>
    </dgm:pt>
    <dgm:pt modelId="{0E3C1592-FC83-4891-844B-6C147903E3A2}" type="pres">
      <dgm:prSet presAssocID="{42964600-5E6A-4A5F-8B89-F03A9F4116A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D04EF05-56E2-4306-9D1E-493D8DEC37EA}" type="presOf" srcId="{4390429B-CA46-478D-82EC-B9162A692F43}" destId="{FBCC0B6B-469F-4F08-80A7-545DCDCD9BD6}" srcOrd="0" destOrd="0" presId="urn:microsoft.com/office/officeart/2005/8/layout/vList2"/>
    <dgm:cxn modelId="{DE52A213-9C1C-4595-BF61-DE94AABA7B6D}" srcId="{4390429B-CA46-478D-82EC-B9162A692F43}" destId="{42964600-5E6A-4A5F-8B89-F03A9F4116AA}" srcOrd="4" destOrd="0" parTransId="{B27AD84B-6484-4ADE-ACD5-1E956302CB09}" sibTransId="{137C3290-A8D2-4873-8906-9663A64676C4}"/>
    <dgm:cxn modelId="{FEE4AD3F-04AD-4AA1-BE63-2DE8CF73DD2B}" type="presOf" srcId="{B8DDD287-F41E-4DEF-94E2-4BA0A223B240}" destId="{3CA5179F-2F36-4FF0-857F-94E6C4B9293B}" srcOrd="0" destOrd="0" presId="urn:microsoft.com/office/officeart/2005/8/layout/vList2"/>
    <dgm:cxn modelId="{B5A2CF50-2E66-4E19-A6B9-27E66D8B4D82}" type="presOf" srcId="{70303347-D6CD-4075-8486-89CD36B9105A}" destId="{D2F6F8C5-7688-4C0D-A376-46BEDEA68CBB}" srcOrd="0" destOrd="0" presId="urn:microsoft.com/office/officeart/2005/8/layout/vList2"/>
    <dgm:cxn modelId="{FE3F8B53-B593-44BD-9CB6-E6E5A8AF9F70}" srcId="{4390429B-CA46-478D-82EC-B9162A692F43}" destId="{E1680712-AE4A-4A09-A205-8B6908BD2C1A}" srcOrd="0" destOrd="0" parTransId="{C8EDABCB-AE3D-467E-92BC-2697954EF89E}" sibTransId="{8FB7AF89-E77C-4199-9FAD-32E66D7718DB}"/>
    <dgm:cxn modelId="{99FCFD82-AB4A-4172-BB2F-D6DE144F0474}" type="presOf" srcId="{42964600-5E6A-4A5F-8B89-F03A9F4116AA}" destId="{0E3C1592-FC83-4891-844B-6C147903E3A2}" srcOrd="0" destOrd="0" presId="urn:microsoft.com/office/officeart/2005/8/layout/vList2"/>
    <dgm:cxn modelId="{0D816985-E385-44F2-AAF5-08CDA7641FD2}" type="presOf" srcId="{E1680712-AE4A-4A09-A205-8B6908BD2C1A}" destId="{96E2E3B2-BF58-45E1-BB67-F09F394D07F6}" srcOrd="0" destOrd="0" presId="urn:microsoft.com/office/officeart/2005/8/layout/vList2"/>
    <dgm:cxn modelId="{9D389FAB-9BEB-4561-B1A0-0C7306768DA8}" srcId="{4390429B-CA46-478D-82EC-B9162A692F43}" destId="{70303347-D6CD-4075-8486-89CD36B9105A}" srcOrd="3" destOrd="0" parTransId="{EA91883F-2AE9-4A32-9516-1C0D7CBF96C6}" sibTransId="{02FA5939-9A0B-430A-B34D-9FB3B287AB5C}"/>
    <dgm:cxn modelId="{911DF4C7-D513-492C-B608-37E23CB5473A}" type="presOf" srcId="{CB47E8F5-4047-4D10-955D-138C5F54956A}" destId="{BC108F8D-8771-423D-9284-6009E5B7746B}" srcOrd="0" destOrd="0" presId="urn:microsoft.com/office/officeart/2005/8/layout/vList2"/>
    <dgm:cxn modelId="{47AD86D8-F075-41DE-A1FB-79122E3B13B7}" srcId="{4390429B-CA46-478D-82EC-B9162A692F43}" destId="{B8DDD287-F41E-4DEF-94E2-4BA0A223B240}" srcOrd="1" destOrd="0" parTransId="{CC7B700A-B7C5-4A4D-BFC4-992A04935925}" sibTransId="{25211CFA-409E-4B8B-AA95-565EB214D511}"/>
    <dgm:cxn modelId="{9ACDFCE1-77EE-4C65-82E5-C45D84C5756D}" srcId="{4390429B-CA46-478D-82EC-B9162A692F43}" destId="{CB47E8F5-4047-4D10-955D-138C5F54956A}" srcOrd="2" destOrd="0" parTransId="{ACA98374-7FA8-4362-AB05-38CEC29714B7}" sibTransId="{359370A7-A4DA-496E-A88C-28A6887B99DF}"/>
    <dgm:cxn modelId="{C5C86E57-A13E-483C-9DA7-91ADEE4E47F2}" type="presParOf" srcId="{FBCC0B6B-469F-4F08-80A7-545DCDCD9BD6}" destId="{96E2E3B2-BF58-45E1-BB67-F09F394D07F6}" srcOrd="0" destOrd="0" presId="urn:microsoft.com/office/officeart/2005/8/layout/vList2"/>
    <dgm:cxn modelId="{EA8E6360-36EC-40DD-89A2-F122E9BFD58C}" type="presParOf" srcId="{FBCC0B6B-469F-4F08-80A7-545DCDCD9BD6}" destId="{52F11375-E570-46D6-ADF6-81E15CB858B8}" srcOrd="1" destOrd="0" presId="urn:microsoft.com/office/officeart/2005/8/layout/vList2"/>
    <dgm:cxn modelId="{64E70FE4-72A5-48FC-B9EA-8E3C13255DED}" type="presParOf" srcId="{FBCC0B6B-469F-4F08-80A7-545DCDCD9BD6}" destId="{3CA5179F-2F36-4FF0-857F-94E6C4B9293B}" srcOrd="2" destOrd="0" presId="urn:microsoft.com/office/officeart/2005/8/layout/vList2"/>
    <dgm:cxn modelId="{059E1D03-B001-44DA-94FC-88F24073DB11}" type="presParOf" srcId="{FBCC0B6B-469F-4F08-80A7-545DCDCD9BD6}" destId="{C8C85135-B8D6-4CB0-97D1-522F168DC031}" srcOrd="3" destOrd="0" presId="urn:microsoft.com/office/officeart/2005/8/layout/vList2"/>
    <dgm:cxn modelId="{6F876EB7-F1A4-43AF-A2D2-1153C0D17676}" type="presParOf" srcId="{FBCC0B6B-469F-4F08-80A7-545DCDCD9BD6}" destId="{BC108F8D-8771-423D-9284-6009E5B7746B}" srcOrd="4" destOrd="0" presId="urn:microsoft.com/office/officeart/2005/8/layout/vList2"/>
    <dgm:cxn modelId="{42AA2426-3A7A-4A8B-BAA6-398F774F0766}" type="presParOf" srcId="{FBCC0B6B-469F-4F08-80A7-545DCDCD9BD6}" destId="{C3832F7F-DEA0-4835-AA76-7CD483143819}" srcOrd="5" destOrd="0" presId="urn:microsoft.com/office/officeart/2005/8/layout/vList2"/>
    <dgm:cxn modelId="{EEBA0F24-055D-4D28-9762-28BDD8660FB4}" type="presParOf" srcId="{FBCC0B6B-469F-4F08-80A7-545DCDCD9BD6}" destId="{D2F6F8C5-7688-4C0D-A376-46BEDEA68CBB}" srcOrd="6" destOrd="0" presId="urn:microsoft.com/office/officeart/2005/8/layout/vList2"/>
    <dgm:cxn modelId="{D7E04890-4AB9-4452-95D6-DDA11AA560F3}" type="presParOf" srcId="{FBCC0B6B-469F-4F08-80A7-545DCDCD9BD6}" destId="{848F4FEE-08A2-4B16-8E57-39920C4A0008}" srcOrd="7" destOrd="0" presId="urn:microsoft.com/office/officeart/2005/8/layout/vList2"/>
    <dgm:cxn modelId="{9930C219-949B-4572-87DE-C361678C7F5C}" type="presParOf" srcId="{FBCC0B6B-469F-4F08-80A7-545DCDCD9BD6}" destId="{0E3C1592-FC83-4891-844B-6C147903E3A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49924-F981-47BD-93C1-824CF5596C76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62866-F16E-4B98-AB7B-BE282BE7E819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‘Online learning is highly flexible and gives room for a good life-work-study balance</a:t>
          </a:r>
          <a:endParaRPr lang="en-US" sz="1900" kern="1200"/>
        </a:p>
      </dsp:txBody>
      <dsp:txXfrm>
        <a:off x="0" y="675"/>
        <a:ext cx="6900512" cy="1106957"/>
      </dsp:txXfrm>
    </dsp:sp>
    <dsp:sp modelId="{1E0B2EDA-339F-48A1-9C0E-2B7CE4972BF7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59AE5-FFE5-4343-B300-DC9AFA7F1100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‘Extremely helpful and can come handy especially if you want more comfort while learning.’</a:t>
          </a:r>
          <a:endParaRPr lang="en-US" sz="1900" kern="1200"/>
        </a:p>
      </dsp:txBody>
      <dsp:txXfrm>
        <a:off x="0" y="1107633"/>
        <a:ext cx="6900512" cy="1106957"/>
      </dsp:txXfrm>
    </dsp:sp>
    <dsp:sp modelId="{E995892C-A8A3-4157-A651-5C199F83D8A2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42C55-A23E-4A31-B0F0-DBB39B263510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‘Am glad I can revise via video recording.’</a:t>
          </a:r>
          <a:endParaRPr lang="en-US" sz="1900" kern="1200"/>
        </a:p>
      </dsp:txBody>
      <dsp:txXfrm>
        <a:off x="0" y="2214591"/>
        <a:ext cx="6900512" cy="1106957"/>
      </dsp:txXfrm>
    </dsp:sp>
    <dsp:sp modelId="{D244393A-1772-43E0-9E94-C1C62F8F1353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1B3D0-C7AF-4ED7-9387-C93060E3175A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‘Online learning suited me well (as a mature student I could find it challenging to blend in well, when we return to campus).</a:t>
          </a:r>
          <a:endParaRPr lang="en-US" sz="1900" kern="1200"/>
        </a:p>
      </dsp:txBody>
      <dsp:txXfrm>
        <a:off x="0" y="3321549"/>
        <a:ext cx="6900512" cy="1106957"/>
      </dsp:txXfrm>
    </dsp:sp>
    <dsp:sp modelId="{82A77B2B-007C-417C-8002-51A22A6E3596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55B9E-729D-4D1E-AFCE-2DF35FD336CB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‘ Mixed reactions on this- there are some very good advantages of online learning. As I work part time, I found it easier with online learning. I would have to travel 1.5 hours every day to get to uni.’</a:t>
          </a:r>
          <a:endParaRPr lang="en-US" sz="1900" kern="1200"/>
        </a:p>
      </dsp:txBody>
      <dsp:txXfrm>
        <a:off x="0" y="4428507"/>
        <a:ext cx="6900512" cy="110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44F9D-E9AA-4247-8570-E1770524DC36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41673-7298-4843-B2E5-C7052EDC45D6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‘Can be difficult and the attention span is very poor among many individuals. Online behind a screen minimises the together feeling of a class.’  </a:t>
          </a:r>
          <a:endParaRPr lang="en-US" sz="2100" kern="1200"/>
        </a:p>
      </dsp:txBody>
      <dsp:txXfrm>
        <a:off x="0" y="0"/>
        <a:ext cx="6900512" cy="1384035"/>
      </dsp:txXfrm>
    </dsp:sp>
    <dsp:sp modelId="{4AABD1D3-87D6-4808-BA9F-F545CECE7933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1FAAB-5B46-4DFB-8BBF-61486225252F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‘I personally prefer face to face lectures because i get distracted too easily at home.’</a:t>
          </a:r>
          <a:endParaRPr lang="en-US" sz="2100" kern="1200"/>
        </a:p>
      </dsp:txBody>
      <dsp:txXfrm>
        <a:off x="0" y="1384035"/>
        <a:ext cx="6900512" cy="1384035"/>
      </dsp:txXfrm>
    </dsp:sp>
    <dsp:sp modelId="{711FEFFD-E0E6-4FBD-8FC5-39839D4FE1C2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EE8D0-5089-4834-A68C-524ED32B358A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‘Struggled a lot more than anticipated while being at home as a Single Parent also self-employed, my office was my dinning room which is also my children's learning space too’</a:t>
          </a:r>
          <a:endParaRPr lang="en-US" sz="2100" kern="1200"/>
        </a:p>
      </dsp:txBody>
      <dsp:txXfrm>
        <a:off x="0" y="2768070"/>
        <a:ext cx="6900512" cy="1384035"/>
      </dsp:txXfrm>
    </dsp:sp>
    <dsp:sp modelId="{9A07A85C-2459-431D-B4F9-9D491A82C309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52833-0623-4F96-9FD4-D9C55270BB79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‘It was difficult for me to stay motivated.’</a:t>
          </a:r>
          <a:endParaRPr lang="en-US" sz="2100" kern="1200"/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2E3B2-BF58-45E1-BB67-F09F394D07F6}">
      <dsp:nvSpPr>
        <dsp:cNvPr id="0" name=""/>
        <dsp:cNvSpPr/>
      </dsp:nvSpPr>
      <dsp:spPr>
        <a:xfrm>
          <a:off x="0" y="253656"/>
          <a:ext cx="11527735" cy="676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Student </a:t>
          </a:r>
          <a:r>
            <a:rPr lang="en-GB" sz="1700" kern="1200" dirty="0" err="1"/>
            <a:t>Covid</a:t>
          </a:r>
          <a:r>
            <a:rPr lang="en-GB" sz="1700" kern="1200" dirty="0"/>
            <a:t> Insights Survey (SCIS) conducted by the Office for National Statistics (ONS) collected information in three pilots during October and November. (Tinsley, 2020)</a:t>
          </a:r>
        </a:p>
      </dsp:txBody>
      <dsp:txXfrm>
        <a:off x="33012" y="286668"/>
        <a:ext cx="11461711" cy="610236"/>
      </dsp:txXfrm>
    </dsp:sp>
    <dsp:sp modelId="{3CA5179F-2F36-4FF0-857F-94E6C4B9293B}">
      <dsp:nvSpPr>
        <dsp:cNvPr id="0" name=""/>
        <dsp:cNvSpPr/>
      </dsp:nvSpPr>
      <dsp:spPr>
        <a:xfrm>
          <a:off x="0" y="978876"/>
          <a:ext cx="11527735" cy="676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One of the areas of research was the students’ perception of online learning.</a:t>
          </a:r>
        </a:p>
      </dsp:txBody>
      <dsp:txXfrm>
        <a:off x="33012" y="1011888"/>
        <a:ext cx="11461711" cy="610236"/>
      </dsp:txXfrm>
    </dsp:sp>
    <dsp:sp modelId="{BC108F8D-8771-423D-9284-6009E5B7746B}">
      <dsp:nvSpPr>
        <dsp:cNvPr id="0" name=""/>
        <dsp:cNvSpPr/>
      </dsp:nvSpPr>
      <dsp:spPr>
        <a:xfrm>
          <a:off x="0" y="1704096"/>
          <a:ext cx="11527735" cy="676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Only 16% of students disagreed or strongly disagreed that they felt equipped to engage with this mode of learning</a:t>
          </a:r>
        </a:p>
      </dsp:txBody>
      <dsp:txXfrm>
        <a:off x="33012" y="1737108"/>
        <a:ext cx="11461711" cy="610236"/>
      </dsp:txXfrm>
    </dsp:sp>
    <dsp:sp modelId="{D2F6F8C5-7688-4C0D-A376-46BEDEA68CBB}">
      <dsp:nvSpPr>
        <dsp:cNvPr id="0" name=""/>
        <dsp:cNvSpPr/>
      </dsp:nvSpPr>
      <dsp:spPr>
        <a:xfrm>
          <a:off x="0" y="2429316"/>
          <a:ext cx="11527735" cy="676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Findings from the Opinions and Lifestyle Survey (OPN) conducted by the Coronavirus and the social impacts on Great Britain (ONS, 2020) also revealed a similar finding.  21% students felt that online learning mode will adversely affect their learning.</a:t>
          </a:r>
        </a:p>
      </dsp:txBody>
      <dsp:txXfrm>
        <a:off x="33012" y="2462328"/>
        <a:ext cx="11461711" cy="610236"/>
      </dsp:txXfrm>
    </dsp:sp>
    <dsp:sp modelId="{0E3C1592-FC83-4891-844B-6C147903E3A2}">
      <dsp:nvSpPr>
        <dsp:cNvPr id="0" name=""/>
        <dsp:cNvSpPr/>
      </dsp:nvSpPr>
      <dsp:spPr>
        <a:xfrm>
          <a:off x="0" y="3154536"/>
          <a:ext cx="11527735" cy="676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The extent of positive comments about online learning reflects that a </a:t>
          </a:r>
          <a:r>
            <a:rPr lang="en-GB" sz="1700" b="1" kern="1200" dirty="0"/>
            <a:t>hybrid or blended learning </a:t>
          </a:r>
          <a:r>
            <a:rPr lang="en-GB" sz="1700" kern="1200" dirty="0"/>
            <a:t>mode could be a way forward.</a:t>
          </a:r>
        </a:p>
      </dsp:txBody>
      <dsp:txXfrm>
        <a:off x="33012" y="3187548"/>
        <a:ext cx="11461711" cy="61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0.58826</cdr:x>
      <cdr:y>0.60114</cdr:y>
    </cdr:from>
    <cdr:to>
      <cdr:x>0.63495</cdr:x>
      <cdr:y>0.63116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3BED49F-077B-4949-8E32-697159C6996A}"/>
            </a:ext>
          </a:extLst>
        </cdr:cNvPr>
        <cdr:cNvSpPr txBox="1"/>
      </cdr:nvSpPr>
      <cdr:spPr>
        <a:xfrm xmlns:a="http://schemas.openxmlformats.org/drawingml/2006/main">
          <a:off x="2586135" y="2615746"/>
          <a:ext cx="205273" cy="130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DDC3-288A-43FB-94C3-FF2F757D5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BB4D0-01C2-483F-928E-A44BAFFD9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F101C-2493-4B1A-9E16-9B2B53EA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C0CAE-6117-4FF7-AAEA-E7439938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71D39-AA8D-4769-A752-93AB40F9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6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3260-A8ED-412D-890D-D47AE147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D4103-DF17-44C0-8480-C16D2BB62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56310-702B-497E-8DB7-9D8E644F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E7F22-DB99-4AF4-ABF8-51570A8C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FB1C9-A979-41FC-B581-1A7F34DF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4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0F8991-D071-4278-B132-4141F08B1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41F58-A611-49D6-BE65-74A94E5F6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D912E-115E-46B6-BDE4-A4927ACE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109CE-A972-4307-A923-13C3FBF0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4A640-14DB-4832-B740-32ABA0FA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86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6ED6-A23B-4A3C-89FB-7CDE1A88C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70A99-4ACD-461C-8DF5-B876CE99B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EEF11-FE3E-49AA-8519-AAB01E24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D9C2-F168-4BC7-9ACB-10086FC37CB5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E7A5D-85F2-4C0D-AF93-24F81453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659A4-BEAA-4C47-9FA1-1A91B4FF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243F-875B-4BBC-BE94-E20569F75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52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ACFC-66A8-469F-B7BC-F81D78BD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94D7-E573-46A5-B303-23A3CDE7F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0BA51-D133-4797-8F59-416F2BE7B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A52C-A14E-47FF-8476-161C6BFCABA1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CC721-DA43-4B60-85D3-1F657F07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5417C-651C-41A3-938F-AE6490BA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243F-875B-4BBC-BE94-E20569F75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35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29CAB-CA6F-4FEA-A9C3-0D1291C9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FC941-2F35-4489-9928-9371DB743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7E1D2-B27E-440D-A9A3-E67CEACD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EF26-3A9A-499A-B3D1-7851C301031F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710A3-CEF2-4E77-8785-4FD21B3D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C8F27-2998-4361-A243-0F6F2C4C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243F-875B-4BBC-BE94-E20569F75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267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5098-781D-4A11-963B-36CA4868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470DF-FE63-483C-A86C-85EF95F8B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8DEAE-0E92-414C-B215-E1313E6D9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3184D-1D36-455A-8B26-5F73B705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70F8-6D6E-41C9-BFDA-EBF139C3E469}" type="datetime1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49B79-B5C5-470A-A744-E2FD0560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DE636-55B2-4CCB-A8D6-7254D4D40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243F-875B-4BBC-BE94-E20569F75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97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6B61-F48F-4B3C-B6FA-53BD3EE5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7709F-FFE5-4B46-9BB0-345DC2085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96789-037E-4A41-8CE9-E1904A49D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88D3A-01FA-48D0-80FF-B21FF7E79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9A76F-506D-4EF0-AA70-C5328125F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D17A25-4615-4283-B3EF-DD8B13CA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0D05-9200-4DFA-ADDF-1AB82F49A752}" type="datetime1">
              <a:rPr lang="en-GB" smtClean="0"/>
              <a:t>09/09/2021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3F3A0B-05FB-4CF1-A5CF-A9D08F58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68E6C-7C2E-4874-BC5C-DED968BE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243F-875B-4BBC-BE94-E20569F75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084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E4C96-FEAD-4930-BA3E-BABC9166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0DAD5-5FEF-4148-AABC-1AA5D6C7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570A-44BF-48FD-AE05-722A66EA9EAF}" type="datetime1">
              <a:rPr lang="en-GB" smtClean="0"/>
              <a:t>09/09/2021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7F1C1-E144-42C3-B949-5741BD93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0DC20-E271-4FF6-873D-06E32500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243F-875B-4BBC-BE94-E20569F75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87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4C631B-15D0-4E24-85DE-79850307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475F-C396-4376-A9F6-CD701CC25838}" type="datetime1">
              <a:rPr lang="en-GB" smtClean="0"/>
              <a:t>09/09/2021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10C770-3E84-4620-B82A-EA64A48E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04C3F-C664-48F3-BE5F-58F58BD2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243F-875B-4BBC-BE94-E20569F75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72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5F8D-7C66-4F41-A857-DB165AEFB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9B8A7-504E-4F17-AC0E-F28018514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BCCB0-1DB3-4378-94C8-C0CFF5F2C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477B0-7D04-4EFE-B73E-C40DB8F8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075F-7729-4AC4-AD30-63804F32D177}" type="datetime1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1D362-43B0-4F12-87E0-7C0E82EF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BF85D-845C-4D38-8782-FD6BCAA8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243F-875B-4BBC-BE94-E20569F75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6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99EF-F7DA-457F-A607-4C5AE1BF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075F-9000-4BE9-AB9E-0DE76C3C0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9D916-54D9-42B1-9570-09EEC282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9E5DB-B7E5-400C-997A-1280AB07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18828-A8EC-43F2-89F5-03771040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846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2BF5-DE60-40B2-B8AF-77B78D1E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45AA1A-594B-4DE1-AA69-30A104579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386CF-1B71-496C-81D4-7EDA74A9E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ABFAD-BAE1-47D8-8466-65AB851E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0946-7C60-42F6-AF40-0E1FE0D7C761}" type="datetime1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ACC35-73C6-489A-B946-9FDA8BC1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F714D-3EFC-415B-9D20-C658AB2F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243F-875B-4BBC-BE94-E20569F75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50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A64F-2481-47B8-882A-409306A0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140C3-8802-4703-9984-1F69C9D08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4F10F-5359-4FB1-9330-4ADA990E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E0B2-F9BF-4F42-B33D-78F75406E641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4ED06-056D-438C-BF73-3233F864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981F4-B8BD-4D0B-A290-6328619C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243F-875B-4BBC-BE94-E20569F75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64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8166C9-7256-450A-8B33-69419BF1C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93CBB-39E5-4385-BD32-E97B7D014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26E71-8595-45AD-A687-FBB338B24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D482-896C-4EBE-9770-CB1C06EF078A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3B27E-FBBC-4DB2-A187-0EF4792F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77110-7AA1-4373-A392-5A67EBDC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243F-875B-4BBC-BE94-E20569F75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368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77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935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908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392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37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7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66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C34A-B169-45D1-A487-BFD6AE19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12C24-FC37-49D4-99BE-B3E39DAE3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548BA-E397-40F7-A913-534BF7EC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B9B58-78AF-4475-A86B-A175F199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82ADE-B2DF-486F-948C-6A601E67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410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100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763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18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6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443AF-84B6-4A3D-B393-5DF6AC00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6B80-3428-48F3-AF5E-8409EC61C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D1D51-A94E-4593-913C-D802F871C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754CE-C1AB-41F4-88C0-D4426EE6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18D44-B43F-485D-B47D-7099294E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18450-210A-4F85-987D-804DEB83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31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5CE6-EB65-4460-8E5A-5EA5B2F1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B4F7E-5C6C-4775-89D5-329D629A6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3EA09-0A03-4E69-9C31-DFDEA3967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ED933-1A09-4921-A1E3-17F6E04FF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69D09-DB5B-49D8-9BB9-20A9105AB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7EE212-E465-4881-B644-27DEDA43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296F2-9E78-4844-B633-23E53ECC1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D1867-841A-487A-BB26-9E6F2240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05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BF716-3927-46EB-BBD6-32A9FC605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FC30E-CAF7-4876-82DD-4270FC39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5FF7A-07AB-4F58-AE3A-90F58EBE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61617-F237-4D21-BC3E-BB9585EB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95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C88AC4-C88B-411E-AD8D-148B0169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9F866-4002-411C-9E30-734BFD2E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F1145-1FE1-4614-B547-EABE4979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07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6AEA8-5BCD-41DE-9DD7-33AA1CDF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2E8F6-677F-401B-976A-AEA5ADBC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A2626-9AB6-453A-8451-F5D6D912E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78797-7778-499A-BC67-C1A72FE5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2826C-3005-46CF-AB06-95042FC6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57390-473C-42BE-8DB4-4922455A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42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CE6B8-B4E8-405C-8492-AC0EB313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DA0D16-EEF6-430D-A1CC-6A8EB2461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05FC0-C5BA-4A32-9D99-A1EE10190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80EA-15FD-4D6A-8B2E-F2B2559F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70AFD-C21B-46B6-B18F-053ACB4A8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A7FC1-5BF4-4479-BFFB-90A87043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66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787B2-6A85-4633-A02A-16E9EF50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21E08-65E3-48D9-BCBF-849301D65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33CE6-CC09-41BA-B163-239F4FB74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4937-7982-497F-A332-9740CB2626D5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7A0CA-5435-4120-8337-638233FA2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88EFE-0C1C-41F0-86C2-8C6D2ED9A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AEF5-7F15-42E6-BA9C-39C0017BF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08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1A5859-86A7-48E9-8A4C-72630954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A56BF-F72F-4ADD-9B37-AA3F06419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78767-94CC-4626-A85F-697E7759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0364A-E780-4C2A-A851-066B18839A31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6475B-E808-470F-BB48-E57F63625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C23F4-3FFC-40EE-B03E-D17D27FDA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243F-875B-4BBC-BE94-E20569F75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79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0364A-E780-4C2A-A851-066B18839A31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243F-875B-4BBC-BE94-E20569F75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30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C69E-5E43-4F47-852D-E35149E56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4810" y="2856204"/>
            <a:ext cx="9144000" cy="666688"/>
          </a:xfrm>
        </p:spPr>
        <p:txBody>
          <a:bodyPr>
            <a:normAutofit/>
          </a:bodyPr>
          <a:lstStyle/>
          <a:p>
            <a:r>
              <a:rPr lang="en-GB" sz="2400" b="1" dirty="0"/>
              <a:t>Learning through the pandemic: First Year students’ perceptions</a:t>
            </a:r>
            <a:endParaRPr lang="en-GB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952EF-EA76-4849-ACD8-D7855B61A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1756" y="3846201"/>
            <a:ext cx="9144000" cy="911117"/>
          </a:xfrm>
        </p:spPr>
        <p:txBody>
          <a:bodyPr>
            <a:normAutofit/>
          </a:bodyPr>
          <a:lstStyle/>
          <a:p>
            <a:endParaRPr lang="en-GB" sz="1800" dirty="0"/>
          </a:p>
          <a:p>
            <a:r>
              <a:rPr lang="en-GB" sz="1800" b="1" dirty="0"/>
              <a:t>Indira Chauhan and Fehmida Mohamedali</a:t>
            </a:r>
          </a:p>
        </p:txBody>
      </p:sp>
      <p:sp>
        <p:nvSpPr>
          <p:cNvPr id="70" name="Freeform 20">
            <a:extLst>
              <a:ext uri="{FF2B5EF4-FFF2-40B4-BE49-F238E27FC236}">
                <a16:creationId xmlns:a16="http://schemas.microsoft.com/office/drawing/2014/main" id="{B5128750-6DE7-4BD7-B6DD-399E90474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B9C6F-93FF-448A-8137-73DC0F346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5562767" y="468981"/>
            <a:ext cx="2427278" cy="2427278"/>
          </a:xfrm>
          <a:prstGeom prst="rect">
            <a:avLst/>
          </a:prstGeom>
        </p:spPr>
      </p:pic>
      <p:sp>
        <p:nvSpPr>
          <p:cNvPr id="72" name="Freeform 12">
            <a:extLst>
              <a:ext uri="{FF2B5EF4-FFF2-40B4-BE49-F238E27FC236}">
                <a16:creationId xmlns:a16="http://schemas.microsoft.com/office/drawing/2014/main" id="{07BA6415-1CCB-4FE4-8D1D-DE0505D99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22">
            <a:extLst>
              <a:ext uri="{FF2B5EF4-FFF2-40B4-BE49-F238E27FC236}">
                <a16:creationId xmlns:a16="http://schemas.microsoft.com/office/drawing/2014/main" id="{CA1B373B-0DE9-4AE4-A839-26F801A34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89898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EBB49-4849-477E-90CB-54CFA0E3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7243F-875B-4BBC-BE94-E20569F75A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C7B0B8-FF6C-45C5-9A16-0329E4656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97" y="3846202"/>
            <a:ext cx="1207232" cy="1207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DA8E1B-87C5-4C77-B90D-30424B9D2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67" y="3792806"/>
            <a:ext cx="1124227" cy="12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01AE8-4B08-4605-9E80-DB6CA0C0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96" y="172124"/>
            <a:ext cx="5681003" cy="1604133"/>
          </a:xfrm>
        </p:spPr>
        <p:txBody>
          <a:bodyPr anchor="b">
            <a:normAutofit fontScale="90000"/>
          </a:bodyPr>
          <a:lstStyle/>
          <a:p>
            <a:br>
              <a:rPr lang="en-GB" sz="4200" dirty="0"/>
            </a:br>
            <a:r>
              <a:rPr lang="en-GB" sz="4200" b="1" dirty="0"/>
              <a:t>Background </a:t>
            </a:r>
            <a:br>
              <a:rPr lang="en-GB" sz="4200" b="1" dirty="0"/>
            </a:br>
            <a:endParaRPr lang="en-GB" sz="4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DCCC6-7BFB-41A0-BA5A-4168BAAC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21" y="1868198"/>
            <a:ext cx="7169082" cy="43546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COVID- 19 pandemic and impact on the students’ learning experiences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Predominantly online learning in lieu of the face-to face learning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‘UWL Flex’ as an online learning platform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Students perceptions as new entrants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Online learning at the onset for L3 and L4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Useful insights based on digital competence, socioeconomic circumstances and access to technological tools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A23A9A-A9CC-40D7-AB57-1CA69EEF8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8" r="-1" b="17237"/>
          <a:stretch/>
        </p:blipFill>
        <p:spPr>
          <a:xfrm>
            <a:off x="7408403" y="1519310"/>
            <a:ext cx="4266258" cy="425336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351717-0D68-4BD6-8E20-25C15A7D86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6261" y="3708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7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DC8DED-482C-4162-92DF-D1D68FDC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Accessing online learning</a:t>
            </a:r>
            <a:br>
              <a:rPr lang="en-US" b="1" dirty="0"/>
            </a:br>
            <a:endParaRPr lang="en-GB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EBF8A5-D44B-4388-94A2-FB7D05C934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3656544"/>
              </p:ext>
            </p:extLst>
          </p:nvPr>
        </p:nvGraphicFramePr>
        <p:xfrm>
          <a:off x="838200" y="1825625"/>
          <a:ext cx="439627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52420D6C-C8DF-482D-AFF5-CEB913D38D4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549934"/>
              </p:ext>
            </p:extLst>
          </p:nvPr>
        </p:nvGraphicFramePr>
        <p:xfrm>
          <a:off x="7399176" y="2565917"/>
          <a:ext cx="3954624" cy="3611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CFEE94F-3726-47C2-B2D8-47F949F56DC2}"/>
              </a:ext>
            </a:extLst>
          </p:cNvPr>
          <p:cNvSpPr txBox="1"/>
          <p:nvPr/>
        </p:nvSpPr>
        <p:spPr>
          <a:xfrm>
            <a:off x="149290" y="6390239"/>
            <a:ext cx="11644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/>
              <a:t>Sample size:  L3 students of Computing ( 60) &amp;  L3 Built Environment (40)                                                                                                                                                                              No of responses: 45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D4945E-CE61-4893-95C8-BBFB6A9364AE}"/>
              </a:ext>
            </a:extLst>
          </p:cNvPr>
          <p:cNvSpPr txBox="1"/>
          <p:nvPr/>
        </p:nvSpPr>
        <p:spPr>
          <a:xfrm>
            <a:off x="6550089" y="3999755"/>
            <a:ext cx="970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% of students</a:t>
            </a:r>
          </a:p>
        </p:txBody>
      </p:sp>
    </p:spTree>
    <p:extLst>
      <p:ext uri="{BB962C8B-B14F-4D97-AF65-F5344CB8AC3E}">
        <p14:creationId xmlns:p14="http://schemas.microsoft.com/office/powerpoint/2010/main" val="423471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3790-227E-4DAD-B152-9F0F87DD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17" y="629266"/>
            <a:ext cx="4191744" cy="1622321"/>
          </a:xfrm>
        </p:spPr>
        <p:txBody>
          <a:bodyPr>
            <a:normAutofit/>
          </a:bodyPr>
          <a:lstStyle/>
          <a:p>
            <a:r>
              <a:rPr lang="en-GB" sz="3100" b="1" dirty="0"/>
              <a:t>Benefits and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70C8C-FFC5-44C4-B393-8CE817960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027584"/>
            <a:ext cx="3707532" cy="4196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Flexibility was ranked as top benefit</a:t>
            </a:r>
          </a:p>
          <a:p>
            <a:r>
              <a:rPr lang="en-GB" sz="2000" dirty="0"/>
              <a:t>Lack of face to face interaction with tutors found to be main limitation</a:t>
            </a:r>
          </a:p>
          <a:p>
            <a:r>
              <a:rPr lang="en-GB" sz="2000" dirty="0"/>
              <a:t>Students’ general perceptions were captured as open comments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874B1-85E6-4F33-AE88-D1462D896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042217"/>
            <a:ext cx="6019331" cy="47703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253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D55A4-897B-423C-A4F1-71123542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 b="1" dirty="0"/>
              <a:t>What did they really like?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509F2D-2AE3-479F-AC56-D208420B3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25752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851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D6E7A-82F3-49CA-861C-FE3DB3B8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 b="1" dirty="0"/>
              <a:t> Limitations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3A21B0B-215B-4F63-ACFA-7BA8B942C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16543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970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B273-2E3C-45D6-B7A2-73A5160DB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8" y="179596"/>
            <a:ext cx="10515600" cy="844694"/>
          </a:xfrm>
        </p:spPr>
        <p:txBody>
          <a:bodyPr/>
          <a:lstStyle/>
          <a:p>
            <a:r>
              <a:rPr lang="en-GB" b="1" dirty="0"/>
              <a:t>Conclusion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53EF79D-935F-4105-9AE1-8125D36CB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445602"/>
              </p:ext>
            </p:extLst>
          </p:nvPr>
        </p:nvGraphicFramePr>
        <p:xfrm>
          <a:off x="319708" y="918273"/>
          <a:ext cx="11527735" cy="4084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A98F371-07DE-4F5C-A737-D4144F834B8E}"/>
              </a:ext>
            </a:extLst>
          </p:cNvPr>
          <p:cNvSpPr/>
          <p:nvPr/>
        </p:nvSpPr>
        <p:spPr>
          <a:xfrm>
            <a:off x="327993" y="5108744"/>
            <a:ext cx="11744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/>
              <a:t>References</a:t>
            </a:r>
          </a:p>
          <a:p>
            <a:pPr lvl="1"/>
            <a:r>
              <a:rPr lang="en-GB" sz="1600" dirty="0"/>
              <a:t>Tinsley, B. (2020). Coronavirus and the impact on students in higher education in England: September to December 2020 - Office for National Statistics. </a:t>
            </a:r>
          </a:p>
          <a:p>
            <a:pPr lvl="1"/>
            <a:r>
              <a:rPr lang="en-GB" sz="1600" dirty="0"/>
              <a:t>www.ons.gov.uk. (n.d.). Coronavirus and the social impacts on Great Britain - Office for National Statistics. [online] Available at: https://www.ons.gov.uk/peoplepopulationandcommunity/healthandsocialcare/healthandwellbeing/bulletins/coronavirusandthesocialimpactsongreatbritain/4december2020 (Accessed 20 June 2020).</a:t>
            </a:r>
          </a:p>
        </p:txBody>
      </p:sp>
    </p:spTree>
    <p:extLst>
      <p:ext uri="{BB962C8B-B14F-4D97-AF65-F5344CB8AC3E}">
        <p14:creationId xmlns:p14="http://schemas.microsoft.com/office/powerpoint/2010/main" val="3180177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44A87324400E4E8E5E3411C57766EA" ma:contentTypeVersion="14" ma:contentTypeDescription="Create a new document." ma:contentTypeScope="" ma:versionID="5948c95ad0bbf396b86f55b1941cb4a3">
  <xsd:schema xmlns:xsd="http://www.w3.org/2001/XMLSchema" xmlns:xs="http://www.w3.org/2001/XMLSchema" xmlns:p="http://schemas.microsoft.com/office/2006/metadata/properties" xmlns:ns3="06b8462d-26b8-47b0-8ba9-eb6a837fa5da" xmlns:ns4="fba9ab3d-7e35-401a-b60f-e9604d40d947" targetNamespace="http://schemas.microsoft.com/office/2006/metadata/properties" ma:root="true" ma:fieldsID="80b879c8f9708b8cdee9efdb81e09bc5" ns3:_="" ns4:_="">
    <xsd:import namespace="06b8462d-26b8-47b0-8ba9-eb6a837fa5da"/>
    <xsd:import namespace="fba9ab3d-7e35-401a-b60f-e9604d40d94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8462d-26b8-47b0-8ba9-eb6a837fa5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9ab3d-7e35-401a-b60f-e9604d40d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331C2F-ABAB-4866-A878-3BC1B68412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855610-A10F-44D7-A8A3-34E6A65232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b8462d-26b8-47b0-8ba9-eb6a837fa5da"/>
    <ds:schemaRef ds:uri="fba9ab3d-7e35-401a-b60f-e9604d40d9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6C5F44-722B-4795-9C91-BA93DEE04A5E}">
  <ds:schemaRefs>
    <ds:schemaRef ds:uri="fba9ab3d-7e35-401a-b60f-e9604d40d947"/>
    <ds:schemaRef ds:uri="http://purl.org/dc/terms/"/>
    <ds:schemaRef ds:uri="http://schemas.openxmlformats.org/package/2006/metadata/core-properties"/>
    <ds:schemaRef ds:uri="http://purl.org/dc/dcmitype/"/>
    <ds:schemaRef ds:uri="06b8462d-26b8-47b0-8ba9-eb6a837fa5d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588</Words>
  <Application>Microsoft Office PowerPoint</Application>
  <PresentationFormat>Widescreen</PresentationFormat>
  <Paragraphs>46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2_Office Theme</vt:lpstr>
      <vt:lpstr>3_Office Theme</vt:lpstr>
      <vt:lpstr>Learning through the pandemic: First Year students’ perceptions</vt:lpstr>
      <vt:lpstr> Background  </vt:lpstr>
      <vt:lpstr>Accessing online learning </vt:lpstr>
      <vt:lpstr>Benefits and limitations</vt:lpstr>
      <vt:lpstr>What did they really like?</vt:lpstr>
      <vt:lpstr> Limitations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Indira Chauhan</dc:creator>
  <cp:lastModifiedBy>Indira Chauhan</cp:lastModifiedBy>
  <cp:revision>13</cp:revision>
  <dcterms:created xsi:type="dcterms:W3CDTF">2021-06-24T09:48:18Z</dcterms:created>
  <dcterms:modified xsi:type="dcterms:W3CDTF">2021-09-09T09:52:03Z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0x0101008944A87324400E4E8E5E3411C57766EA</vt:lpwstr>
  </property>
</Properties>
</file>