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ppt/notesSlides/_rels/notesSlide3.xml.rels" ContentType="application/vnd.openxmlformats-package.relationships+xml"/>
  <Override PartName="/ppt/notesSlides/_rels/notesSlide2.xml.rels" ContentType="application/vnd.openxmlformats-package.relationships+xml"/>
  <Override PartName="/ppt/notesSlides/notesSlide3.xml" ContentType="application/vnd.openxmlformats-officedocument.presentationml.notesSlide+xml"/>
  <Override PartName="/ppt/notesSlides/notesSlide2.xml" ContentType="application/vnd.openxmlformats-officedocument.presentationml.notesSlide+xml"/>
  <Override PartName="/ppt/_rels/presentation.xml.rels" ContentType="application/vnd.openxmlformats-package.relationships+xml"/>
  <Override PartName="/ppt/media/image5.jpeg" ContentType="image/jpeg"/>
  <Override PartName="/ppt/media/image1.jpeg" ContentType="image/jpeg"/>
  <Override PartName="/ppt/media/image2.gif" ContentType="image/gif"/>
  <Override PartName="/ppt/media/image3.jpeg" ContentType="image/jpeg"/>
  <Override PartName="/ppt/media/image4.jpeg" ContentType="image/jpeg"/>
  <Override PartName="/ppt/slides/slide3.xml" ContentType="application/vnd.openxmlformats-officedocument.presentationml.slide+xml"/>
  <Override PartName="/ppt/slides/_rels/slide3.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slide2.xml" ContentType="application/vnd.openxmlformats-officedocument.presentationml.slide+xml"/>
  <Override PartName="/ppt/slides/slide1.xml" ContentType="application/vnd.openxmlformats-officedocument.presentationml.slide+xml"/>
  <Override PartName="/ppt/notesMasters/_rels/notesMaster1.xml.rels" ContentType="application/vnd.openxmlformats-package.relationships+xml"/>
  <Override PartName="/ppt/notesMasters/notesMaster1.xml" ContentType="application/vnd.openxmlformats-officedocument.presentationml.notesMaster+xml"/>
  <Override PartName="/ppt/presentation.xml" ContentType="application/vnd.openxmlformats-officedocument.presentationml.presentation.main+xml"/>
  <Override PartName="/ppt/slideMasters/_rels/slideMaster1.xml.rels" ContentType="application/vnd.openxmlformats-package.relationships+xml"/>
  <Override PartName="/ppt/slideMasters/slideMaster1.xml" ContentType="application/vnd.openxmlformats-officedocument.presentationml.slideMaster+xml"/>
  <Override PartName="/ppt/theme/theme2.xml" ContentType="application/vnd.openxmlformats-officedocument.theme+xml"/>
  <Override PartName="/ppt/theme/theme1.xml" ContentType="application/vnd.openxmlformats-officedocument.theme+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4.xml.rels" ContentType="application/vnd.openxmlformats-package.relationships+xml"/>
  <Override PartName="/ppt/slideLayouts/_rels/slideLayout3.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docProps/app.xml" ContentType="application/vnd.openxmlformats-officedocument.extended-properties+xml"/>
  <Override PartName="/docProps/core.xml" ContentType="application/vnd.openxmlformats-package.core-propertie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notesMasterIdLst>
    <p:notesMasterId r:id="rId3"/>
  </p:notesMasterIdLst>
  <p:sldIdLst>
    <p:sldId id="256" r:id="rId4"/>
    <p:sldId id="257" r:id="rId5"/>
    <p:sldId id="258" r:id="rId6"/>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notesMaster" Target="notesMasters/notesMaster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
</Relationships>
</file>

<file path=ppt/notesMasters/_rels/notesMaster1.xml.rels><?xml version="1.0" encoding="UTF-8"?>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 name="PlaceHolder 1"/>
          <p:cNvSpPr>
            <a:spLocks noGrp="1"/>
          </p:cNvSpPr>
          <p:nvPr>
            <p:ph type="sldImg"/>
          </p:nvPr>
        </p:nvSpPr>
        <p:spPr>
          <a:xfrm>
            <a:off x="216000" y="812520"/>
            <a:ext cx="7127280" cy="4008960"/>
          </a:xfrm>
          <a:prstGeom prst="rect">
            <a:avLst/>
          </a:prstGeom>
        </p:spPr>
        <p:txBody>
          <a:bodyPr lIns="0" rIns="0" tIns="0" bIns="0" anchor="ctr">
            <a:noAutofit/>
          </a:bodyPr>
          <a:p>
            <a:pPr algn="ctr"/>
            <a:r>
              <a:rPr b="0" lang="en-US" sz="4400" spc="-1" strike="noStrike">
                <a:latin typeface="Arial"/>
              </a:rPr>
              <a:t>Click to move the slide</a:t>
            </a:r>
            <a:endParaRPr b="0" lang="en-US" sz="4400" spc="-1" strike="noStrike">
              <a:latin typeface="Arial"/>
            </a:endParaRPr>
          </a:p>
        </p:txBody>
      </p:sp>
      <p:sp>
        <p:nvSpPr>
          <p:cNvPr id="39" name="PlaceHolder 2"/>
          <p:cNvSpPr>
            <a:spLocks noGrp="1"/>
          </p:cNvSpPr>
          <p:nvPr>
            <p:ph type="body"/>
          </p:nvPr>
        </p:nvSpPr>
        <p:spPr>
          <a:xfrm>
            <a:off x="756000" y="5078520"/>
            <a:ext cx="6047640" cy="4811040"/>
          </a:xfrm>
          <a:prstGeom prst="rect">
            <a:avLst/>
          </a:prstGeom>
        </p:spPr>
        <p:txBody>
          <a:bodyPr lIns="0" rIns="0" tIns="0" bIns="0">
            <a:noAutofit/>
          </a:bodyPr>
          <a:p>
            <a:r>
              <a:rPr b="0" lang="en-US" sz="2000" spc="-1" strike="noStrike">
                <a:latin typeface="Arial"/>
              </a:rPr>
              <a:t>Click to edit the notes format</a:t>
            </a:r>
            <a:endParaRPr b="0" lang="en-US" sz="2000" spc="-1" strike="noStrike">
              <a:latin typeface="Arial"/>
            </a:endParaRPr>
          </a:p>
        </p:txBody>
      </p:sp>
      <p:sp>
        <p:nvSpPr>
          <p:cNvPr id="40" name="PlaceHolder 3"/>
          <p:cNvSpPr>
            <a:spLocks noGrp="1"/>
          </p:cNvSpPr>
          <p:nvPr>
            <p:ph type="hdr"/>
          </p:nvPr>
        </p:nvSpPr>
        <p:spPr>
          <a:xfrm>
            <a:off x="0" y="0"/>
            <a:ext cx="3280680" cy="534240"/>
          </a:xfrm>
          <a:prstGeom prst="rect">
            <a:avLst/>
          </a:prstGeom>
        </p:spPr>
        <p:txBody>
          <a:bodyPr lIns="0" rIns="0" tIns="0" bIns="0">
            <a:noAutofit/>
          </a:bodyPr>
          <a:p>
            <a:r>
              <a:rPr b="0" lang="en-US" sz="1400" spc="-1" strike="noStrike">
                <a:solidFill>
                  <a:srgbClr val="303d22"/>
                </a:solidFill>
                <a:latin typeface="Arial"/>
              </a:rPr>
              <a:t>&lt;header&gt;</a:t>
            </a:r>
            <a:endParaRPr b="0" lang="en-US" sz="1400" spc="-1" strike="noStrike">
              <a:solidFill>
                <a:srgbClr val="303d22"/>
              </a:solidFill>
              <a:latin typeface="Arial"/>
            </a:endParaRPr>
          </a:p>
        </p:txBody>
      </p:sp>
      <p:sp>
        <p:nvSpPr>
          <p:cNvPr id="41" name="PlaceHolder 4"/>
          <p:cNvSpPr>
            <a:spLocks noGrp="1"/>
          </p:cNvSpPr>
          <p:nvPr>
            <p:ph type="dt"/>
          </p:nvPr>
        </p:nvSpPr>
        <p:spPr>
          <a:xfrm>
            <a:off x="4278960" y="0"/>
            <a:ext cx="3280680" cy="534240"/>
          </a:xfrm>
          <a:prstGeom prst="rect">
            <a:avLst/>
          </a:prstGeom>
        </p:spPr>
        <p:txBody>
          <a:bodyPr lIns="0" rIns="0" tIns="0" bIns="0">
            <a:noAutofit/>
          </a:bodyPr>
          <a:p>
            <a:pPr algn="r"/>
            <a:r>
              <a:rPr b="0" lang="en-US" sz="1400" spc="-1" strike="noStrike">
                <a:solidFill>
                  <a:srgbClr val="303d22"/>
                </a:solidFill>
                <a:latin typeface="Arial"/>
              </a:rPr>
              <a:t>&lt;date/time&gt;</a:t>
            </a:r>
            <a:endParaRPr b="0" lang="en-US" sz="1400" spc="-1" strike="noStrike">
              <a:solidFill>
                <a:srgbClr val="303d22"/>
              </a:solidFill>
              <a:latin typeface="Arial"/>
            </a:endParaRPr>
          </a:p>
        </p:txBody>
      </p:sp>
      <p:sp>
        <p:nvSpPr>
          <p:cNvPr id="42" name="PlaceHolder 5"/>
          <p:cNvSpPr>
            <a:spLocks noGrp="1"/>
          </p:cNvSpPr>
          <p:nvPr>
            <p:ph type="ftr"/>
          </p:nvPr>
        </p:nvSpPr>
        <p:spPr>
          <a:xfrm>
            <a:off x="0" y="10157400"/>
            <a:ext cx="3280680" cy="534240"/>
          </a:xfrm>
          <a:prstGeom prst="rect">
            <a:avLst/>
          </a:prstGeom>
        </p:spPr>
        <p:txBody>
          <a:bodyPr lIns="0" rIns="0" tIns="0" bIns="0" anchor="b">
            <a:noAutofit/>
          </a:bodyPr>
          <a:p>
            <a:r>
              <a:rPr b="0" lang="en-US" sz="1400" spc="-1" strike="noStrike">
                <a:solidFill>
                  <a:srgbClr val="303d22"/>
                </a:solidFill>
                <a:latin typeface="Arial"/>
              </a:rPr>
              <a:t>&lt;footer&gt;</a:t>
            </a:r>
            <a:endParaRPr b="0" lang="en-US" sz="1400" spc="-1" strike="noStrike">
              <a:solidFill>
                <a:srgbClr val="303d22"/>
              </a:solidFill>
              <a:latin typeface="Arial"/>
            </a:endParaRPr>
          </a:p>
        </p:txBody>
      </p:sp>
      <p:sp>
        <p:nvSpPr>
          <p:cNvPr id="43"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DC62158F-BA4F-4FDD-ABFE-B69D56D8C496}" type="slidenum">
              <a:rPr b="0" lang="en-US" sz="1400" spc="-1" strike="noStrike">
                <a:solidFill>
                  <a:srgbClr val="303d22"/>
                </a:solidFill>
                <a:latin typeface="Arial"/>
              </a:rPr>
              <a:t>&lt;number&gt;</a:t>
            </a:fld>
            <a:endParaRPr b="0" lang="en-US" sz="1400" spc="-1" strike="noStrike">
              <a:solidFill>
                <a:srgbClr val="303d22"/>
              </a:solidFill>
              <a:latin typeface="Arial"/>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7" name="PlaceHolder 1"/>
          <p:cNvSpPr>
            <a:spLocks noGrp="1"/>
          </p:cNvSpPr>
          <p:nvPr>
            <p:ph type="sldImg"/>
          </p:nvPr>
        </p:nvSpPr>
        <p:spPr>
          <a:xfrm>
            <a:off x="1371600" y="763560"/>
            <a:ext cx="5029200" cy="3772080"/>
          </a:xfrm>
          <a:prstGeom prst="rect">
            <a:avLst/>
          </a:prstGeom>
        </p:spPr>
      </p:sp>
      <p:sp>
        <p:nvSpPr>
          <p:cNvPr id="58" name="PlaceHolder 2"/>
          <p:cNvSpPr>
            <a:spLocks noGrp="1"/>
          </p:cNvSpPr>
          <p:nvPr>
            <p:ph type="body"/>
          </p:nvPr>
        </p:nvSpPr>
        <p:spPr>
          <a:xfrm>
            <a:off x="777960" y="4776840"/>
            <a:ext cx="6216480" cy="4525200"/>
          </a:xfrm>
          <a:prstGeom prst="rect">
            <a:avLst/>
          </a:prstGeom>
        </p:spPr>
        <p:txBody>
          <a:bodyPr lIns="0" rIns="0" tIns="0" bIns="0">
            <a:spAutoFit/>
          </a:bodyPr>
          <a:p>
            <a:r>
              <a:rPr b="0" lang="en-US" sz="900" spc="-1" strike="noStrike">
                <a:latin typeface="Arial"/>
              </a:rPr>
              <a:t>Trial profile</a:t>
            </a:r>
            <a:endParaRPr b="0" lang="en-US" sz="900" spc="-1" strike="noStrike">
              <a:latin typeface="Arial"/>
            </a:endParaRPr>
          </a:p>
          <a:p>
            <a:endParaRPr b="0" lang="en-US" sz="900" spc="-1" strike="noStrike">
              <a:latin typeface="Arial"/>
            </a:endParaRPr>
          </a:p>
          <a:p>
            <a:r>
              <a:rPr b="0" lang="en-US" sz="900" spc="-1" strike="noStrike">
                <a:latin typeface="Arial"/>
              </a:rPr>
              <a:t>To be included in the primary long-term analysis, the individual should have had at least one Hospital Anxiety and Depression Scale (HADS) score at 12 or 24 months. START=STrAtegies for RelaTives (intervention). TAU=treatment as usual (control). People were included in the final analyses if they gave data about the HADS at 12 or 24 months.</a:t>
            </a:r>
            <a:endParaRPr b="0" lang="en-US" sz="900" spc="-1" strike="noStrike">
              <a:latin typeface="Arial"/>
            </a:endParaRPr>
          </a:p>
          <a:p>
            <a:endParaRPr b="0" lang="en-US" sz="900" spc="-1" strike="noStrike">
              <a:latin typeface="Arial"/>
            </a:endParaRPr>
          </a:p>
          <a:p>
            <a:endParaRPr b="0" lang="en-US" sz="900" spc="-1" strike="noStrike">
              <a:latin typeface="Arial"/>
            </a:endParaRPr>
          </a:p>
          <a:p>
            <a:endParaRPr b="0" lang="en-US" sz="900" spc="-1" strike="noStrike">
              <a:latin typeface="Arial"/>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9" name="PlaceHolder 1"/>
          <p:cNvSpPr>
            <a:spLocks noGrp="1"/>
          </p:cNvSpPr>
          <p:nvPr>
            <p:ph type="sldImg"/>
          </p:nvPr>
        </p:nvSpPr>
        <p:spPr>
          <a:xfrm>
            <a:off x="1371600" y="763560"/>
            <a:ext cx="5029200" cy="3772080"/>
          </a:xfrm>
          <a:prstGeom prst="rect">
            <a:avLst/>
          </a:prstGeom>
        </p:spPr>
      </p:sp>
      <p:sp>
        <p:nvSpPr>
          <p:cNvPr id="60" name="PlaceHolder 2"/>
          <p:cNvSpPr>
            <a:spLocks noGrp="1"/>
          </p:cNvSpPr>
          <p:nvPr>
            <p:ph type="body"/>
          </p:nvPr>
        </p:nvSpPr>
        <p:spPr>
          <a:xfrm>
            <a:off x="777960" y="4776840"/>
            <a:ext cx="6216480" cy="4525200"/>
          </a:xfrm>
          <a:prstGeom prst="rect">
            <a:avLst/>
          </a:prstGeom>
        </p:spPr>
        <p:txBody>
          <a:bodyPr lIns="0" rIns="0" tIns="0" bIns="0">
            <a:spAutoFit/>
          </a:bodyPr>
          <a:p>
            <a:r>
              <a:rPr b="0" lang="en-US" sz="900" spc="-1" strike="noStrike">
                <a:latin typeface="Arial"/>
              </a:rPr>
              <a:t>Cost-effectiveness analysis for carer QALY gain</a:t>
            </a:r>
            <a:endParaRPr b="0" lang="en-US" sz="900" spc="-1" strike="noStrike">
              <a:latin typeface="Arial"/>
            </a:endParaRPr>
          </a:p>
          <a:p>
            <a:endParaRPr b="0" lang="en-US" sz="900" spc="-1" strike="noStrike">
              <a:latin typeface="Arial"/>
            </a:endParaRPr>
          </a:p>
          <a:p>
            <a:r>
              <a:rPr b="0" lang="en-US" sz="900" spc="-1" strike="noStrike">
                <a:latin typeface="Arial"/>
              </a:rPr>
              <a:t>Cost-effectiveness acceptability curve analysis done over 24 months. QALY=quality-adjusted life-year.</a:t>
            </a:r>
            <a:endParaRPr b="0" lang="en-US" sz="900" spc="-1" strike="noStrike">
              <a:latin typeface="Arial"/>
            </a:endParaRPr>
          </a:p>
          <a:p>
            <a:endParaRPr b="0" lang="en-US" sz="900" spc="-1" strike="noStrike">
              <a:latin typeface="Arial"/>
            </a:endParaRPr>
          </a:p>
          <a:p>
            <a:endParaRPr b="0" lang="en-US" sz="900" spc="-1" strike="noStrike">
              <a:latin typeface="Arial"/>
            </a:endParaRPr>
          </a:p>
          <a:p>
            <a:endParaRPr b="0" lang="en-US" sz="900" spc="-1" strike="noStrike">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7"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0"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34"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35"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36"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37"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8"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2"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3"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4"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6"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7"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8"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0000"/>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 name="PlaceHolder 2"/>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ffffff"/>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ffffff"/>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ffffff"/>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ffffff"/>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ffffff"/>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ffffff"/>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ffffff"/>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hyperlink" Target="http://www.elsevier.com/termsandconditions" TargetMode="External"/><Relationship Id="rId2" Type="http://schemas.openxmlformats.org/officeDocument/2006/relationships/image" Target="../media/image1.jpeg"/><Relationship Id="rId3"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2.gif"/><Relationship Id="rId2" Type="http://schemas.openxmlformats.org/officeDocument/2006/relationships/hyperlink" Target="http://www.elsevier.com/termsandconditions" TargetMode="External"/><Relationship Id="rId3" Type="http://schemas.openxmlformats.org/officeDocument/2006/relationships/image" Target="../media/image3.jpeg"/><Relationship Id="rId4" Type="http://schemas.openxmlformats.org/officeDocument/2006/relationships/slideLayout" Target="../slideLayouts/slideLayout1.xml"/><Relationship Id="rId5"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image" Target="../media/image4.jpeg"/><Relationship Id="rId2" Type="http://schemas.openxmlformats.org/officeDocument/2006/relationships/hyperlink" Target="http://www.elsevier.com/termsandconditions" TargetMode="External"/><Relationship Id="rId3" Type="http://schemas.openxmlformats.org/officeDocument/2006/relationships/image" Target="../media/image5.jpeg"/><Relationship Id="rId4" Type="http://schemas.openxmlformats.org/officeDocument/2006/relationships/slideLayout" Target="../slideLayouts/slideLayout1.xml"/><Relationship Id="rId5" Type="http://schemas.openxmlformats.org/officeDocument/2006/relationships/notesSlide" Target="../notesSlides/notesSlide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TextShape 1"/>
          <p:cNvSpPr txBox="1"/>
          <p:nvPr/>
        </p:nvSpPr>
        <p:spPr>
          <a:xfrm>
            <a:off x="360000" y="1260000"/>
            <a:ext cx="8640000" cy="2214720"/>
          </a:xfrm>
          <a:prstGeom prst="rect">
            <a:avLst/>
          </a:prstGeom>
          <a:noFill/>
          <a:ln>
            <a:noFill/>
          </a:ln>
        </p:spPr>
        <p:txBody>
          <a:bodyPr lIns="90000" rIns="90000" tIns="45000" bIns="45000">
            <a:spAutoFit/>
          </a:bodyPr>
          <a:p>
            <a:pPr algn="ctr">
              <a:lnSpc>
                <a:spcPct val="100000"/>
              </a:lnSpc>
              <a:spcAft>
                <a:spcPts val="3186"/>
              </a:spcAft>
            </a:pPr>
            <a:r>
              <a:rPr b="0" i="1" lang="en-US" sz="1700" spc="-1" strike="noStrike">
                <a:solidFill>
                  <a:srgbClr val="ffffff"/>
                </a:solidFill>
                <a:latin typeface="Arial"/>
              </a:rPr>
              <a:t>Long-term clinical and cost-effectiveness of psychological intervention for family carers of people with dementia: a single-blind, randomised, controlled trial</a:t>
            </a:r>
            <a:r>
              <a:rPr b="0" lang="en-US" sz="1700" spc="-1" strike="noStrike">
                <a:solidFill>
                  <a:srgbClr val="ffffff"/>
                </a:solidFill>
                <a:latin typeface="Arial"/>
              </a:rPr>
              <a:t> </a:t>
            </a:r>
            <a:endParaRPr b="0" lang="en-US" sz="1700" spc="-1" strike="noStrike">
              <a:solidFill>
                <a:srgbClr val="ffffff"/>
              </a:solidFill>
              <a:latin typeface="Arial"/>
            </a:endParaRPr>
          </a:p>
          <a:p>
            <a:pPr algn="ctr">
              <a:spcAft>
                <a:spcPts val="2750"/>
              </a:spcAft>
            </a:pPr>
            <a:r>
              <a:rPr b="0" i="1" lang="en-US" sz="1100" spc="-1" strike="noStrike">
                <a:solidFill>
                  <a:srgbClr val="ffffff"/>
                </a:solidFill>
                <a:latin typeface="Arial"/>
              </a:rPr>
              <a:t>Prof Gill Livingston, MD, Julie Barber, PhD, Penny Rapaport, DClinPsych, Prof Martin Knapp, PhD, Mark Griffin, MSc, Derek King, PhD, Renee Romeo, PhD, Debbie Livingston, MChS, Cath Mummery, PhD, Zuzana Walker, MD, Juanita Hoe, PhD, Claudia Cooper, PhD</a:t>
            </a:r>
            <a:r>
              <a:rPr b="0" lang="en-US" sz="1100" spc="-1" strike="noStrike">
                <a:solidFill>
                  <a:srgbClr val="ffffff"/>
                </a:solidFill>
                <a:latin typeface="Arial"/>
              </a:rPr>
              <a:t> </a:t>
            </a:r>
            <a:endParaRPr b="0" lang="en-US" sz="1100" spc="-1" strike="noStrike">
              <a:solidFill>
                <a:srgbClr val="ffffff"/>
              </a:solidFill>
              <a:latin typeface="Arial"/>
            </a:endParaRPr>
          </a:p>
          <a:p>
            <a:pPr algn="ctr"/>
            <a:r>
              <a:rPr b="0" i="1" lang="en-US" sz="1200" spc="-1" strike="noStrike">
                <a:solidFill>
                  <a:srgbClr val="ffffff"/>
                </a:solidFill>
                <a:latin typeface="Arial"/>
              </a:rPr>
              <a:t>The Lancet Psychiatry</a:t>
            </a:r>
            <a:r>
              <a:rPr b="0" lang="en-US" sz="1200" spc="-1" strike="noStrike">
                <a:solidFill>
                  <a:srgbClr val="ffffff"/>
                </a:solidFill>
                <a:latin typeface="Arial"/>
              </a:rPr>
              <a:t> </a:t>
            </a:r>
            <a:endParaRPr b="0" lang="en-US" sz="1200" spc="-1" strike="noStrike">
              <a:solidFill>
                <a:srgbClr val="ffffff"/>
              </a:solidFill>
              <a:latin typeface="Arial"/>
            </a:endParaRPr>
          </a:p>
          <a:p>
            <a:pPr algn="ctr"/>
            <a:r>
              <a:rPr b="0" lang="en-US" sz="1200" spc="-1" strike="noStrike">
                <a:solidFill>
                  <a:srgbClr val="ffffff"/>
                </a:solidFill>
                <a:latin typeface="Arial"/>
              </a:rPr>
              <a:t>Volume 1 Issue 7 Pages 539-548 (December 2014) </a:t>
            </a:r>
            <a:endParaRPr b="0" lang="en-US" sz="1200" spc="-1" strike="noStrike">
              <a:solidFill>
                <a:srgbClr val="ffffff"/>
              </a:solidFill>
              <a:latin typeface="Arial"/>
            </a:endParaRPr>
          </a:p>
          <a:p>
            <a:pPr algn="ctr"/>
            <a:r>
              <a:rPr b="0" lang="en-US" sz="1000" spc="-1" strike="noStrike">
                <a:solidFill>
                  <a:srgbClr val="ffffff"/>
                </a:solidFill>
                <a:latin typeface="Arial"/>
              </a:rPr>
              <a:t>DOI: 10.1016/S2215-0366(14)00073-X</a:t>
            </a:r>
            <a:endParaRPr b="0" lang="en-US" sz="1000" spc="-1" strike="noStrike">
              <a:solidFill>
                <a:srgbClr val="ffffff"/>
              </a:solidFill>
              <a:latin typeface="Arial"/>
            </a:endParaRPr>
          </a:p>
        </p:txBody>
      </p:sp>
      <p:sp>
        <p:nvSpPr>
          <p:cNvPr id="45" name="TextShape 2"/>
          <p:cNvSpPr txBox="1"/>
          <p:nvPr/>
        </p:nvSpPr>
        <p:spPr>
          <a:xfrm>
            <a:off x="952560" y="6555600"/>
            <a:ext cx="5556240" cy="368280"/>
          </a:xfrm>
          <a:prstGeom prst="rect">
            <a:avLst/>
          </a:prstGeom>
          <a:noFill/>
          <a:ln>
            <a:noFill/>
          </a:ln>
        </p:spPr>
        <p:txBody>
          <a:bodyPr lIns="90000" rIns="90000" tIns="46800" bIns="46800" anchor="ctr">
            <a:spAutoFit/>
          </a:bodyPr>
          <a:p>
            <a:r>
              <a:rPr b="0" lang="en-US" sz="900" spc="-1" strike="noStrike">
                <a:solidFill>
                  <a:srgbClr val="ffffff"/>
                </a:solidFill>
                <a:latin typeface="Arial"/>
              </a:rPr>
              <a:t>Copyright © 2014 Livingston et al. Open Access article distributed under the terms of CC-BY-NC-ND</a:t>
            </a:r>
            <a:r>
              <a:rPr b="0" lang="en-US" sz="900" spc="-1" strike="noStrike">
                <a:solidFill>
                  <a:srgbClr val="ffffff"/>
                </a:solidFill>
                <a:latin typeface="Arial"/>
                <a:hlinkClick r:id="rId1"/>
              </a:rPr>
              <a:t> Terms and Conditions</a:t>
            </a:r>
            <a:endParaRPr b="0" lang="en-US" sz="900" spc="-1" strike="noStrike">
              <a:solidFill>
                <a:srgbClr val="ffffff"/>
              </a:solidFill>
              <a:latin typeface="Arial"/>
            </a:endParaRPr>
          </a:p>
        </p:txBody>
      </p:sp>
      <p:pic>
        <p:nvPicPr>
          <p:cNvPr id="46" name="Logo" descr=""/>
          <p:cNvPicPr/>
          <p:nvPr/>
        </p:nvPicPr>
        <p:blipFill>
          <a:blip r:embed="rId2"/>
          <a:stretch/>
        </p:blipFill>
        <p:spPr>
          <a:xfrm>
            <a:off x="79560" y="6064200"/>
            <a:ext cx="707760" cy="793800"/>
          </a:xfrm>
          <a:prstGeom prst="rect">
            <a:avLst/>
          </a:prstGeom>
          <a:ln>
            <a:noFill/>
          </a:ln>
        </p:spPr>
      </p:pic>
    </p:spTree>
  </p:cSld>
  <p:transition spd="slow">
    <p:wipe dir="r"/>
  </p:transition>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CustomShape 1"/>
          <p:cNvSpPr/>
          <p:nvPr/>
        </p:nvSpPr>
        <p:spPr>
          <a:xfrm>
            <a:off x="4129560" y="79200"/>
            <a:ext cx="884880" cy="307080"/>
          </a:xfrm>
          <a:prstGeom prst="rect">
            <a:avLst/>
          </a:prstGeom>
          <a:noFill/>
          <a:ln>
            <a:noFill/>
          </a:ln>
        </p:spPr>
        <p:style>
          <a:lnRef idx="0"/>
          <a:fillRef idx="0"/>
          <a:effectRef idx="0"/>
          <a:fontRef idx="minor"/>
        </p:style>
        <p:txBody>
          <a:bodyPr wrap="none" lIns="90000" rIns="90000" tIns="46800" bIns="46800">
            <a:spAutoFit/>
          </a:bodyPr>
          <a:p>
            <a:r>
              <a:rPr b="0" lang="en-US" sz="1400" spc="-1" strike="noStrike">
                <a:solidFill>
                  <a:srgbClr val="ffffff"/>
                </a:solidFill>
                <a:latin typeface="Arial"/>
              </a:rPr>
              <a:t>Figure 1 </a:t>
            </a:r>
            <a:endParaRPr b="0" lang="en-US" sz="1400" spc="-1" strike="noStrike">
              <a:solidFill>
                <a:srgbClr val="ffffff"/>
              </a:solidFill>
              <a:latin typeface="Arial"/>
            </a:endParaRPr>
          </a:p>
        </p:txBody>
      </p:sp>
      <p:pic>
        <p:nvPicPr>
          <p:cNvPr id="48" name="Main graphic" descr=""/>
          <p:cNvPicPr/>
          <p:nvPr/>
        </p:nvPicPr>
        <p:blipFill>
          <a:blip r:embed="rId1"/>
          <a:stretch/>
        </p:blipFill>
        <p:spPr>
          <a:xfrm>
            <a:off x="2455920" y="762120"/>
            <a:ext cx="4282560" cy="4984200"/>
          </a:xfrm>
          <a:prstGeom prst="rect">
            <a:avLst/>
          </a:prstGeom>
          <a:ln>
            <a:noFill/>
          </a:ln>
        </p:spPr>
      </p:pic>
      <p:sp>
        <p:nvSpPr>
          <p:cNvPr id="49" name="TextShape 2"/>
          <p:cNvSpPr txBox="1"/>
          <p:nvPr/>
        </p:nvSpPr>
        <p:spPr>
          <a:xfrm>
            <a:off x="952560" y="6477120"/>
            <a:ext cx="8254800" cy="231120"/>
          </a:xfrm>
          <a:prstGeom prst="rect">
            <a:avLst/>
          </a:prstGeom>
          <a:noFill/>
          <a:ln>
            <a:noFill/>
          </a:ln>
        </p:spPr>
        <p:txBody>
          <a:bodyPr lIns="90000" rIns="90000" tIns="45000" bIns="45000">
            <a:spAutoFit/>
          </a:bodyPr>
          <a:p>
            <a:r>
              <a:rPr b="0" i="1" lang="en-US" sz="900" spc="-1" strike="noStrike">
                <a:solidFill>
                  <a:srgbClr val="ffffff"/>
                </a:solidFill>
                <a:latin typeface="Arial"/>
              </a:rPr>
              <a:t>The Lancet Psychiatry</a:t>
            </a:r>
            <a:r>
              <a:rPr b="0" lang="en-US" sz="900" spc="-1" strike="noStrike">
                <a:solidFill>
                  <a:srgbClr val="ffffff"/>
                </a:solidFill>
                <a:latin typeface="Arial"/>
              </a:rPr>
              <a:t> 2014 1539-548DOI: (10.1016/S2215-0366(14)00073-X) </a:t>
            </a:r>
            <a:endParaRPr b="0" lang="en-US" sz="900" spc="-1" strike="noStrike">
              <a:solidFill>
                <a:srgbClr val="ffffff"/>
              </a:solidFill>
              <a:latin typeface="Arial"/>
            </a:endParaRPr>
          </a:p>
        </p:txBody>
      </p:sp>
      <p:sp>
        <p:nvSpPr>
          <p:cNvPr id="50" name="TextShape 3"/>
          <p:cNvSpPr txBox="1"/>
          <p:nvPr/>
        </p:nvSpPr>
        <p:spPr>
          <a:xfrm>
            <a:off x="952560" y="6555600"/>
            <a:ext cx="5556240" cy="368280"/>
          </a:xfrm>
          <a:prstGeom prst="rect">
            <a:avLst/>
          </a:prstGeom>
          <a:noFill/>
          <a:ln>
            <a:noFill/>
          </a:ln>
        </p:spPr>
        <p:txBody>
          <a:bodyPr lIns="90000" rIns="90000" tIns="46800" bIns="46800" anchor="ctr">
            <a:spAutoFit/>
          </a:bodyPr>
          <a:p>
            <a:r>
              <a:rPr b="0" lang="en-US" sz="900" spc="-1" strike="noStrike">
                <a:solidFill>
                  <a:srgbClr val="ffffff"/>
                </a:solidFill>
                <a:latin typeface="Arial"/>
              </a:rPr>
              <a:t>Copyright © 2014 Livingston et al. Open Access article distributed under the terms of CC-BY-NC-ND</a:t>
            </a:r>
            <a:r>
              <a:rPr b="0" lang="en-US" sz="900" spc="-1" strike="noStrike">
                <a:solidFill>
                  <a:srgbClr val="ffffff"/>
                </a:solidFill>
                <a:latin typeface="Arial"/>
                <a:hlinkClick r:id="rId2"/>
              </a:rPr>
              <a:t> Terms and Conditions</a:t>
            </a:r>
            <a:endParaRPr b="0" lang="en-US" sz="900" spc="-1" strike="noStrike">
              <a:solidFill>
                <a:srgbClr val="ffffff"/>
              </a:solidFill>
              <a:latin typeface="Arial"/>
            </a:endParaRPr>
          </a:p>
        </p:txBody>
      </p:sp>
      <p:pic>
        <p:nvPicPr>
          <p:cNvPr id="51" name="Logo" descr=""/>
          <p:cNvPicPr/>
          <p:nvPr/>
        </p:nvPicPr>
        <p:blipFill>
          <a:blip r:embed="rId3"/>
          <a:stretch/>
        </p:blipFill>
        <p:spPr>
          <a:xfrm>
            <a:off x="79560" y="6064200"/>
            <a:ext cx="707760" cy="793800"/>
          </a:xfrm>
          <a:prstGeom prst="rect">
            <a:avLst/>
          </a:prstGeom>
          <a:ln>
            <a:noFill/>
          </a:ln>
        </p:spPr>
      </p:pic>
    </p:spTree>
  </p:cSld>
  <p:transition spd="slow">
    <p:wipe dir="r"/>
  </p:transition>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 name="CustomShape 1"/>
          <p:cNvSpPr/>
          <p:nvPr/>
        </p:nvSpPr>
        <p:spPr>
          <a:xfrm>
            <a:off x="4129560" y="79200"/>
            <a:ext cx="884880" cy="307080"/>
          </a:xfrm>
          <a:prstGeom prst="rect">
            <a:avLst/>
          </a:prstGeom>
          <a:noFill/>
          <a:ln>
            <a:noFill/>
          </a:ln>
        </p:spPr>
        <p:style>
          <a:lnRef idx="0"/>
          <a:fillRef idx="0"/>
          <a:effectRef idx="0"/>
          <a:fontRef idx="minor"/>
        </p:style>
        <p:txBody>
          <a:bodyPr wrap="none" lIns="90000" rIns="90000" tIns="46800" bIns="46800">
            <a:spAutoFit/>
          </a:bodyPr>
          <a:p>
            <a:r>
              <a:rPr b="0" lang="en-US" sz="1400" spc="-1" strike="noStrike">
                <a:solidFill>
                  <a:srgbClr val="ffffff"/>
                </a:solidFill>
                <a:latin typeface="Arial"/>
              </a:rPr>
              <a:t>Figure 2 </a:t>
            </a:r>
            <a:endParaRPr b="0" lang="en-US" sz="1400" spc="-1" strike="noStrike">
              <a:solidFill>
                <a:srgbClr val="ffffff"/>
              </a:solidFill>
              <a:latin typeface="Arial"/>
            </a:endParaRPr>
          </a:p>
        </p:txBody>
      </p:sp>
      <p:pic>
        <p:nvPicPr>
          <p:cNvPr id="53" name="Main graphic" descr=""/>
          <p:cNvPicPr/>
          <p:nvPr/>
        </p:nvPicPr>
        <p:blipFill>
          <a:blip r:embed="rId1"/>
          <a:stretch/>
        </p:blipFill>
        <p:spPr>
          <a:xfrm>
            <a:off x="1422360" y="1160640"/>
            <a:ext cx="6350040" cy="4186800"/>
          </a:xfrm>
          <a:prstGeom prst="rect">
            <a:avLst/>
          </a:prstGeom>
          <a:ln>
            <a:noFill/>
          </a:ln>
        </p:spPr>
      </p:pic>
      <p:sp>
        <p:nvSpPr>
          <p:cNvPr id="54" name="TextShape 2"/>
          <p:cNvSpPr txBox="1"/>
          <p:nvPr/>
        </p:nvSpPr>
        <p:spPr>
          <a:xfrm>
            <a:off x="952560" y="6477120"/>
            <a:ext cx="8254800" cy="231120"/>
          </a:xfrm>
          <a:prstGeom prst="rect">
            <a:avLst/>
          </a:prstGeom>
          <a:noFill/>
          <a:ln>
            <a:noFill/>
          </a:ln>
        </p:spPr>
        <p:txBody>
          <a:bodyPr lIns="90000" rIns="90000" tIns="45000" bIns="45000">
            <a:spAutoFit/>
          </a:bodyPr>
          <a:p>
            <a:r>
              <a:rPr b="0" i="1" lang="en-US" sz="900" spc="-1" strike="noStrike">
                <a:solidFill>
                  <a:srgbClr val="ffffff"/>
                </a:solidFill>
                <a:latin typeface="Arial"/>
              </a:rPr>
              <a:t>The Lancet Psychiatry</a:t>
            </a:r>
            <a:r>
              <a:rPr b="0" lang="en-US" sz="900" spc="-1" strike="noStrike">
                <a:solidFill>
                  <a:srgbClr val="ffffff"/>
                </a:solidFill>
                <a:latin typeface="Arial"/>
              </a:rPr>
              <a:t> 2014 1539-548DOI: (10.1016/S2215-0366(14)00073-X) </a:t>
            </a:r>
            <a:endParaRPr b="0" lang="en-US" sz="900" spc="-1" strike="noStrike">
              <a:solidFill>
                <a:srgbClr val="ffffff"/>
              </a:solidFill>
              <a:latin typeface="Arial"/>
            </a:endParaRPr>
          </a:p>
        </p:txBody>
      </p:sp>
      <p:sp>
        <p:nvSpPr>
          <p:cNvPr id="55" name="TextShape 3"/>
          <p:cNvSpPr txBox="1"/>
          <p:nvPr/>
        </p:nvSpPr>
        <p:spPr>
          <a:xfrm>
            <a:off x="952560" y="6555600"/>
            <a:ext cx="5556240" cy="368280"/>
          </a:xfrm>
          <a:prstGeom prst="rect">
            <a:avLst/>
          </a:prstGeom>
          <a:noFill/>
          <a:ln>
            <a:noFill/>
          </a:ln>
        </p:spPr>
        <p:txBody>
          <a:bodyPr lIns="90000" rIns="90000" tIns="46800" bIns="46800" anchor="ctr">
            <a:spAutoFit/>
          </a:bodyPr>
          <a:p>
            <a:r>
              <a:rPr b="0" lang="en-US" sz="900" spc="-1" strike="noStrike">
                <a:solidFill>
                  <a:srgbClr val="ffffff"/>
                </a:solidFill>
                <a:latin typeface="Arial"/>
              </a:rPr>
              <a:t>Copyright © 2014 Livingston et al. Open Access article distributed under the terms of CC-BY-NC-ND</a:t>
            </a:r>
            <a:r>
              <a:rPr b="0" lang="en-US" sz="900" spc="-1" strike="noStrike">
                <a:solidFill>
                  <a:srgbClr val="ffffff"/>
                </a:solidFill>
                <a:latin typeface="Arial"/>
                <a:hlinkClick r:id="rId2"/>
              </a:rPr>
              <a:t> Terms and Conditions</a:t>
            </a:r>
            <a:endParaRPr b="0" lang="en-US" sz="900" spc="-1" strike="noStrike">
              <a:solidFill>
                <a:srgbClr val="ffffff"/>
              </a:solidFill>
              <a:latin typeface="Arial"/>
            </a:endParaRPr>
          </a:p>
        </p:txBody>
      </p:sp>
      <p:pic>
        <p:nvPicPr>
          <p:cNvPr id="56" name="Logo" descr=""/>
          <p:cNvPicPr/>
          <p:nvPr/>
        </p:nvPicPr>
        <p:blipFill>
          <a:blip r:embed="rId3"/>
          <a:stretch/>
        </p:blipFill>
        <p:spPr>
          <a:xfrm>
            <a:off x="79560" y="6064200"/>
            <a:ext cx="707760" cy="793800"/>
          </a:xfrm>
          <a:prstGeom prst="rect">
            <a:avLst/>
          </a:prstGeom>
          <a:ln>
            <a:noFill/>
          </a:ln>
        </p:spPr>
      </p:pic>
    </p:spTree>
  </p:cSld>
  <p:transition spd="slow">
    <p:wipe dir="r"/>
  </p:transition>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0</TotalTime>
  <Application>LibreOffice/6.1.5.2$Linux_X86_64 LibreOffice_project/10$Build-2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dc:description/>
  <dc:language>en-US</dc:language>
  <cp:lastModifiedBy/>
  <cp:revision>0</cp:revision>
  <dc:subject/>
  <dc:title/>
</cp:coreProperties>
</file>