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65" r:id="rId5"/>
    <p:sldId id="262" r:id="rId6"/>
    <p:sldId id="266" r:id="rId7"/>
    <p:sldId id="267" r:id="rId8"/>
    <p:sldId id="263" r:id="rId9"/>
    <p:sldId id="264" r:id="rId10"/>
    <p:sldId id="260"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02F590-609E-3370-4E4B-4104B91AA740}" v="489" dt="2022-09-21T13:12:03.335"/>
    <p1510:client id="{097286BF-3111-485F-B985-F0177522F3C4}" v="508" dt="2022-09-19T18:32:26.267"/>
    <p1510:client id="{284E662C-EE67-4CC3-2075-D46D51BCAF0C}" v="13" dt="2022-09-20T08:18:45.430"/>
    <p1510:client id="{31FA7B7B-1408-ECAD-7025-F9E05A1B0E42}" v="26" dt="2022-09-21T06:54:49.422"/>
    <p1510:client id="{36673AD9-751D-8ED4-FD7B-BB743C775905}" v="47" dt="2022-09-19T15:59:50.272"/>
    <p1510:client id="{55904F03-64DD-F166-D482-5E8A3BF59DE7}" v="35" dt="2022-09-19T18:35:19.876"/>
    <p1510:client id="{90AC2CF1-1552-22BA-0B51-99D4684DC276}" v="353" dt="2022-09-19T19:09:45.095"/>
    <p1510:client id="{9887F9A4-8114-725B-681B-BA8919B9696A}" v="245" dt="2022-09-19T18:54:54.772"/>
    <p1510:client id="{B3006667-1A91-FC52-6E2C-A6EFE8D8673D}" v="88" dt="2022-09-20T09:11:58.3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093" autoAdjust="0"/>
  </p:normalViewPr>
  <p:slideViewPr>
    <p:cSldViewPr snapToGrid="0">
      <p:cViewPr varScale="1">
        <p:scale>
          <a:sx n="77" d="100"/>
          <a:sy n="77" d="100"/>
        </p:scale>
        <p:origin x="187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77BCAE-458A-4A9D-B06A-D518A44BE122}" type="datetimeFigureOut">
              <a:t>10/14/2022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CF3279-ED20-49D8-8AB7-2BE5A401FE25}" type="slidenum">
              <a:t>‹#›</a:t>
            </a:fld>
            <a:endParaRPr lang="en-US"/>
          </a:p>
        </p:txBody>
      </p:sp>
    </p:spTree>
    <p:extLst>
      <p:ext uri="{BB962C8B-B14F-4D97-AF65-F5344CB8AC3E}">
        <p14:creationId xmlns:p14="http://schemas.microsoft.com/office/powerpoint/2010/main" val="2715040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3CCF3279-ED20-49D8-8AB7-2BE5A401FE25}" type="slidenum">
              <a:rPr lang="en-US"/>
              <a:t>1</a:t>
            </a:fld>
            <a:endParaRPr lang="en-US"/>
          </a:p>
        </p:txBody>
      </p:sp>
    </p:spTree>
    <p:extLst>
      <p:ext uri="{BB962C8B-B14F-4D97-AF65-F5344CB8AC3E}">
        <p14:creationId xmlns:p14="http://schemas.microsoft.com/office/powerpoint/2010/main" val="388324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CF3279-ED20-49D8-8AB7-2BE5A401FE25}" type="slidenum">
              <a:rPr lang="en-US"/>
              <a:t>10</a:t>
            </a:fld>
            <a:endParaRPr lang="en-US"/>
          </a:p>
        </p:txBody>
      </p:sp>
    </p:spTree>
    <p:extLst>
      <p:ext uri="{BB962C8B-B14F-4D97-AF65-F5344CB8AC3E}">
        <p14:creationId xmlns:p14="http://schemas.microsoft.com/office/powerpoint/2010/main" val="3389870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CF3279-ED20-49D8-8AB7-2BE5A401FE25}" type="slidenum">
              <a:rPr lang="en-US"/>
              <a:t>11</a:t>
            </a:fld>
            <a:endParaRPr lang="en-US"/>
          </a:p>
        </p:txBody>
      </p:sp>
    </p:spTree>
    <p:extLst>
      <p:ext uri="{BB962C8B-B14F-4D97-AF65-F5344CB8AC3E}">
        <p14:creationId xmlns:p14="http://schemas.microsoft.com/office/powerpoint/2010/main" val="1777912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fld id="{3CCF3279-ED20-49D8-8AB7-2BE5A401FE25}" type="slidenum">
              <a:rPr lang="en-US"/>
              <a:t>2</a:t>
            </a:fld>
            <a:endParaRPr lang="en-US"/>
          </a:p>
        </p:txBody>
      </p:sp>
    </p:spTree>
    <p:extLst>
      <p:ext uri="{BB962C8B-B14F-4D97-AF65-F5344CB8AC3E}">
        <p14:creationId xmlns:p14="http://schemas.microsoft.com/office/powerpoint/2010/main" val="965263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5000"/>
              </a:lnSpc>
              <a:spcBef>
                <a:spcPts val="1400"/>
              </a:spcBef>
              <a:spcAft>
                <a:spcPts val="200"/>
              </a:spcAft>
            </a:pPr>
            <a:r>
              <a:rPr lang="en-GB" dirty="0">
                <a:cs typeface="Calibri"/>
              </a:rPr>
              <a:t>In terms of the values principals and the political aspects of freedom in free software and OA, there is a huge overlap.</a:t>
            </a: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cs typeface="Calibri"/>
              </a:rPr>
              <a:t>When we say Free Cultural Works we're using the definition developed by Freedom Defined, which is referenced by Creative Commons among others.</a:t>
            </a: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t>This definition is similar to the GNU project's Four Freedoms for software, and includes freedom to:</a:t>
            </a:r>
            <a:endParaRPr lang="en-US" dirty="0"/>
          </a:p>
          <a:p>
            <a:pPr>
              <a:lnSpc>
                <a:spcPct val="95000"/>
              </a:lnSpc>
              <a:spcBef>
                <a:spcPts val="1400"/>
              </a:spcBef>
              <a:spcAft>
                <a:spcPts val="200"/>
              </a:spcAft>
            </a:pPr>
            <a:endParaRPr lang="en-GB" b="1" dirty="0">
              <a:cs typeface="Calibri"/>
            </a:endParaRPr>
          </a:p>
          <a:p>
            <a:pPr marL="171450" indent="-171450">
              <a:buFont typeface="Arial,Sans-Serif"/>
              <a:buChar char="•"/>
            </a:pPr>
            <a:r>
              <a:rPr lang="en-US" dirty="0"/>
              <a:t>use and perform the work</a:t>
            </a:r>
            <a:endParaRPr lang="en-US" dirty="0">
              <a:cs typeface="Calibri"/>
            </a:endParaRPr>
          </a:p>
          <a:p>
            <a:pPr marL="171450" indent="-171450">
              <a:buFont typeface="Arial,Sans-Serif"/>
              <a:buChar char="•"/>
            </a:pPr>
            <a:r>
              <a:rPr lang="en-US" dirty="0"/>
              <a:t>study the work</a:t>
            </a:r>
            <a:endParaRPr lang="en-US" dirty="0">
              <a:cs typeface="Calibri"/>
            </a:endParaRPr>
          </a:p>
          <a:p>
            <a:pPr marL="171450" indent="-171450">
              <a:buFont typeface="Arial,Sans-Serif"/>
              <a:buChar char="•"/>
            </a:pPr>
            <a:r>
              <a:rPr lang="en-US" dirty="0"/>
              <a:t>redistribute copies</a:t>
            </a:r>
            <a:endParaRPr lang="en-US" dirty="0">
              <a:cs typeface="Calibri"/>
            </a:endParaRPr>
          </a:p>
          <a:p>
            <a:pPr marL="171450" indent="-171450">
              <a:buFont typeface="Arial,Sans-Serif"/>
              <a:buChar char="•"/>
            </a:pPr>
            <a:r>
              <a:rPr lang="en-US" dirty="0"/>
              <a:t>distribute derivative works</a:t>
            </a:r>
            <a:endParaRPr lang="en-US" dirty="0">
              <a:cs typeface="Calibri"/>
            </a:endParaRPr>
          </a:p>
          <a:p>
            <a:endParaRPr lang="en-US" dirty="0">
              <a:cs typeface="Calibri"/>
            </a:endParaRPr>
          </a:p>
          <a:p>
            <a:r>
              <a:rPr lang="en-US" dirty="0">
                <a:cs typeface="Calibri"/>
              </a:rPr>
              <a:t>This point about derivative works are a sticking point for OA and one reason use of the less free Creative Commons licenses under the umbrella of "Open Access" is so problematic.</a:t>
            </a: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cs typeface="Calibri"/>
              </a:rPr>
              <a:t>We consider this licensing does mean that both OA and Free Software mean that these cultural works form part of a knowledge commons, meaning the cultural resources available (in theory at least) to all in society.</a:t>
            </a: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t>Library workers advocate and practically facilitate open access in our work in research support or scholarly communication teams. We are enthusiastic to the point of sometimes being dismissed as "cheerleaders" by those critical of Open Access movement. However, long experience and evidence shows a relative reticence toward free software – and a lack of bold action in this space in libraries.</a:t>
            </a:r>
            <a:endParaRPr lang="en-US" dirty="0">
              <a:cs typeface="Calibri"/>
            </a:endParaRPr>
          </a:p>
        </p:txBody>
      </p:sp>
      <p:sp>
        <p:nvSpPr>
          <p:cNvPr id="4" name="Slide Number Placeholder 3"/>
          <p:cNvSpPr>
            <a:spLocks noGrp="1"/>
          </p:cNvSpPr>
          <p:nvPr>
            <p:ph type="sldNum" sz="quarter" idx="5"/>
          </p:nvPr>
        </p:nvSpPr>
        <p:spPr/>
        <p:txBody>
          <a:bodyPr/>
          <a:lstStyle/>
          <a:p>
            <a:fld id="{3CCF3279-ED20-49D8-8AB7-2BE5A401FE25}" type="slidenum">
              <a:rPr lang="en-US"/>
              <a:t>3</a:t>
            </a:fld>
            <a:endParaRPr lang="en-US"/>
          </a:p>
        </p:txBody>
      </p:sp>
    </p:spTree>
    <p:extLst>
      <p:ext uri="{BB962C8B-B14F-4D97-AF65-F5344CB8AC3E}">
        <p14:creationId xmlns:p14="http://schemas.microsoft.com/office/powerpoint/2010/main" val="930495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5000"/>
              </a:lnSpc>
              <a:spcBef>
                <a:spcPts val="1400"/>
              </a:spcBef>
              <a:spcAft>
                <a:spcPts val="200"/>
              </a:spcAft>
            </a:pPr>
            <a:r>
              <a:rPr lang="en-GB" dirty="0">
                <a:cs typeface="Calibri"/>
              </a:rPr>
              <a:t>Here are some example narrative comments from Marshall Breeding's annual library perceptions survey – which asks specifically about attitudes to free software (which is terms open source).</a:t>
            </a:r>
            <a:endParaRPr lang="en-US" dirty="0">
              <a:cs typeface="Calibri"/>
            </a:endParaRP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t>Beliefs focus on ideas that free software means:</a:t>
            </a:r>
            <a:endParaRPr lang="en-US" dirty="0"/>
          </a:p>
          <a:p>
            <a:pPr>
              <a:lnSpc>
                <a:spcPct val="95000"/>
              </a:lnSpc>
              <a:spcBef>
                <a:spcPts val="1400"/>
              </a:spcBef>
              <a:spcAft>
                <a:spcPts val="200"/>
              </a:spcAft>
            </a:pPr>
            <a:endParaRPr lang="en-GB" dirty="0"/>
          </a:p>
          <a:p>
            <a:pPr marL="171450" indent="-171450">
              <a:lnSpc>
                <a:spcPct val="95000"/>
              </a:lnSpc>
              <a:spcBef>
                <a:spcPts val="1400"/>
              </a:spcBef>
              <a:spcAft>
                <a:spcPts val="200"/>
              </a:spcAft>
              <a:buFont typeface="Arial,Sans-Serif"/>
              <a:buChar char="•"/>
            </a:pPr>
            <a:r>
              <a:rPr lang="en-GB" dirty="0"/>
              <a:t>self-hosted, perhaps on-premises</a:t>
            </a:r>
            <a:endParaRPr lang="en-US" dirty="0"/>
          </a:p>
          <a:p>
            <a:pPr marL="171450" indent="-171450">
              <a:lnSpc>
                <a:spcPct val="95000"/>
              </a:lnSpc>
              <a:spcBef>
                <a:spcPts val="1400"/>
              </a:spcBef>
              <a:spcAft>
                <a:spcPts val="200"/>
              </a:spcAft>
              <a:buFont typeface="Arial"/>
              <a:buChar char="•"/>
            </a:pPr>
            <a:r>
              <a:rPr lang="en-GB" dirty="0"/>
              <a:t>you develop it yourself; hack on it yourself</a:t>
            </a:r>
            <a:endParaRPr lang="en-US" dirty="0">
              <a:cs typeface="Calibri"/>
            </a:endParaRPr>
          </a:p>
          <a:p>
            <a:pPr marL="171450" indent="-171450">
              <a:lnSpc>
                <a:spcPct val="95000"/>
              </a:lnSpc>
              <a:spcBef>
                <a:spcPts val="1400"/>
              </a:spcBef>
              <a:spcAft>
                <a:spcPts val="200"/>
              </a:spcAft>
              <a:buFont typeface="Arial"/>
              <a:buChar char="•"/>
            </a:pPr>
            <a:r>
              <a:rPr lang="en-GB" dirty="0"/>
              <a:t>you will need a large team to do all of this – whether an IT teams or a library systems team.</a:t>
            </a:r>
            <a:endParaRPr lang="en-US" dirty="0"/>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t>Marshall says, </a:t>
            </a:r>
            <a:r>
              <a:rPr lang="en-GB" i="1" u="none" dirty="0"/>
              <a:t>"Narrative comments [suggest] that many libraries avoid open source products due to a perception that they would need more staff with technical skills."</a:t>
            </a:r>
            <a:r>
              <a:rPr lang="en-GB" dirty="0"/>
              <a:t> (Breeding, 2022)</a:t>
            </a:r>
            <a:endParaRPr lang="en-US" dirty="0"/>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t>These are the same sticking points I have seen since my first roles in higher education in the 2000s. These have remained stable over time, even as cloud hosting and infrastructure as a service has become dominant.</a:t>
            </a: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cs typeface="Calibri"/>
              </a:rPr>
              <a:t>I'll come back to that comment about "many past experiences" in a minute, it is relevant…</a:t>
            </a:r>
          </a:p>
        </p:txBody>
      </p:sp>
      <p:sp>
        <p:nvSpPr>
          <p:cNvPr id="4" name="Slide Number Placeholder 3"/>
          <p:cNvSpPr>
            <a:spLocks noGrp="1"/>
          </p:cNvSpPr>
          <p:nvPr>
            <p:ph type="sldNum" sz="quarter" idx="5"/>
          </p:nvPr>
        </p:nvSpPr>
        <p:spPr/>
        <p:txBody>
          <a:bodyPr/>
          <a:lstStyle/>
          <a:p>
            <a:fld id="{3CCF3279-ED20-49D8-8AB7-2BE5A401FE25}" type="slidenum">
              <a:rPr lang="en-US"/>
              <a:t>4</a:t>
            </a:fld>
            <a:endParaRPr lang="en-US"/>
          </a:p>
        </p:txBody>
      </p:sp>
    </p:spTree>
    <p:extLst>
      <p:ext uri="{BB962C8B-B14F-4D97-AF65-F5344CB8AC3E}">
        <p14:creationId xmlns:p14="http://schemas.microsoft.com/office/powerpoint/2010/main" val="3358236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slide was not used in our presentation but provides a little more explanation for background and context.</a:t>
            </a:r>
          </a:p>
        </p:txBody>
      </p:sp>
      <p:sp>
        <p:nvSpPr>
          <p:cNvPr id="4" name="Slide Number Placeholder 3"/>
          <p:cNvSpPr>
            <a:spLocks noGrp="1"/>
          </p:cNvSpPr>
          <p:nvPr>
            <p:ph type="sldNum" sz="quarter" idx="5"/>
          </p:nvPr>
        </p:nvSpPr>
        <p:spPr/>
        <p:txBody>
          <a:bodyPr/>
          <a:lstStyle/>
          <a:p>
            <a:fld id="{3CCF3279-ED20-49D8-8AB7-2BE5A401FE25}" type="slidenum">
              <a:rPr lang="en-US"/>
              <a:t>5</a:t>
            </a:fld>
            <a:endParaRPr lang="en-US"/>
          </a:p>
        </p:txBody>
      </p:sp>
    </p:spTree>
    <p:extLst>
      <p:ext uri="{BB962C8B-B14F-4D97-AF65-F5344CB8AC3E}">
        <p14:creationId xmlns:p14="http://schemas.microsoft.com/office/powerpoint/2010/main" val="1153729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5000"/>
              </a:lnSpc>
              <a:spcBef>
                <a:spcPts val="1400"/>
              </a:spcBef>
              <a:spcAft>
                <a:spcPts val="200"/>
              </a:spcAft>
            </a:pPr>
            <a:r>
              <a:rPr lang="en-GB" dirty="0"/>
              <a:t>We implemented Koha supported by PTFS Europe in 2020 during the Covid-19 pandemic.</a:t>
            </a:r>
            <a:endParaRPr lang="en-US" dirty="0"/>
          </a:p>
          <a:p>
            <a:pPr>
              <a:lnSpc>
                <a:spcPct val="95000"/>
              </a:lnSpc>
              <a:spcBef>
                <a:spcPts val="1400"/>
              </a:spcBef>
              <a:spcAft>
                <a:spcPts val="200"/>
              </a:spcAft>
            </a:pPr>
            <a:endParaRPr lang="en-GB" dirty="0"/>
          </a:p>
          <a:p>
            <a:r>
              <a:rPr lang="en-US" dirty="0">
                <a:cs typeface="Calibri" panose="020F0502020204030204"/>
              </a:rPr>
              <a:t>Having talked about the politics of open and free culture – actually, we did not set out to purchase a free software system!</a:t>
            </a:r>
          </a:p>
          <a:p>
            <a:endParaRPr lang="en-US" dirty="0">
              <a:cs typeface="Calibri" panose="020F0502020204030204"/>
            </a:endParaRPr>
          </a:p>
          <a:p>
            <a:r>
              <a:rPr lang="en-US" dirty="0">
                <a:cs typeface="Calibri" panose="020F0502020204030204"/>
              </a:rPr>
              <a:t>When I wrote the business case with my management team we focused on:</a:t>
            </a:r>
          </a:p>
          <a:p>
            <a:endParaRPr lang="en-US" dirty="0">
              <a:cs typeface="Calibri" panose="020F0502020204030204"/>
            </a:endParaRPr>
          </a:p>
          <a:p>
            <a:r>
              <a:rPr lang="en-US" dirty="0">
                <a:cs typeface="Calibri" panose="020F0502020204030204"/>
              </a:rPr>
              <a:t>a) what benefits we anticipated in migrating system. We expected a free software system to compete fairly against anything else on the market.</a:t>
            </a:r>
          </a:p>
          <a:p>
            <a:endParaRPr lang="en-US" dirty="0">
              <a:cs typeface="Calibri" panose="020F0502020204030204"/>
            </a:endParaRPr>
          </a:p>
          <a:p>
            <a:r>
              <a:rPr lang="en-US" dirty="0">
                <a:cs typeface="Calibri" panose="020F0502020204030204"/>
              </a:rPr>
              <a:t>b) how free software could mitigate risk to our institution.</a:t>
            </a:r>
            <a:endParaRPr lang="en-US" dirty="0"/>
          </a:p>
          <a:p>
            <a:endParaRPr lang="en-US" dirty="0">
              <a:cs typeface="Calibri"/>
            </a:endParaRPr>
          </a:p>
          <a:p>
            <a:pPr>
              <a:lnSpc>
                <a:spcPct val="95000"/>
              </a:lnSpc>
              <a:spcBef>
                <a:spcPts val="1400"/>
              </a:spcBef>
              <a:spcAft>
                <a:spcPts val="200"/>
              </a:spcAft>
            </a:pPr>
            <a:r>
              <a:rPr lang="en-GB" dirty="0"/>
              <a:t>UWL has a </a:t>
            </a:r>
            <a:r>
              <a:rPr lang="en-GB" b="0" dirty="0"/>
              <a:t>low risk appetite around</a:t>
            </a:r>
            <a:r>
              <a:rPr lang="en-GB" dirty="0"/>
              <a:t> activity that affect students' educational experiences – although </a:t>
            </a:r>
            <a:r>
              <a:rPr lang="en-US" dirty="0"/>
              <a:t>we </a:t>
            </a:r>
            <a:r>
              <a:rPr lang="en-US" dirty="0" err="1"/>
              <a:t>recognise</a:t>
            </a:r>
            <a:r>
              <a:rPr lang="en-US" dirty="0"/>
              <a:t> an overly risk-adverse attitude can also lead to threats to future sustainability.</a:t>
            </a:r>
            <a:endParaRPr lang="en-US" dirty="0">
              <a:cs typeface="Calibri"/>
            </a:endParaRPr>
          </a:p>
          <a:p>
            <a:pPr>
              <a:lnSpc>
                <a:spcPct val="95000"/>
              </a:lnSpc>
              <a:spcBef>
                <a:spcPts val="1400"/>
              </a:spcBef>
              <a:spcAft>
                <a:spcPts val="200"/>
              </a:spcAft>
            </a:pPr>
            <a:endParaRPr lang="en-US" dirty="0">
              <a:cs typeface="Calibri"/>
            </a:endParaRPr>
          </a:p>
          <a:p>
            <a:r>
              <a:rPr lang="en-US" dirty="0">
                <a:cs typeface="Calibri"/>
              </a:rPr>
              <a:t>c) In English HE we have a regulator (Office for Students) who expect we deliver </a:t>
            </a:r>
            <a:r>
              <a:rPr lang="en-US" b="0" dirty="0">
                <a:cs typeface="Calibri"/>
              </a:rPr>
              <a:t>value for money to </a:t>
            </a:r>
            <a:r>
              <a:rPr lang="en-US" dirty="0">
                <a:cs typeface="Calibri"/>
              </a:rPr>
              <a:t>the taxpayer and students who pay fees. In terms of total cost of ownership or contract value for free software versus closed source, we saved about 79% of the cost over the contract lifecycle. In my professional experience, this is spectacular.</a:t>
            </a:r>
          </a:p>
        </p:txBody>
      </p:sp>
      <p:sp>
        <p:nvSpPr>
          <p:cNvPr id="4" name="Slide Number Placeholder 3"/>
          <p:cNvSpPr>
            <a:spLocks noGrp="1"/>
          </p:cNvSpPr>
          <p:nvPr>
            <p:ph type="sldNum" sz="quarter" idx="5"/>
          </p:nvPr>
        </p:nvSpPr>
        <p:spPr/>
        <p:txBody>
          <a:bodyPr/>
          <a:lstStyle/>
          <a:p>
            <a:fld id="{3CCF3279-ED20-49D8-8AB7-2BE5A401FE25}" type="slidenum">
              <a:rPr lang="en-US"/>
              <a:t>6</a:t>
            </a:fld>
            <a:endParaRPr lang="en-US"/>
          </a:p>
        </p:txBody>
      </p:sp>
    </p:spTree>
    <p:extLst>
      <p:ext uri="{BB962C8B-B14F-4D97-AF65-F5344CB8AC3E}">
        <p14:creationId xmlns:p14="http://schemas.microsoft.com/office/powerpoint/2010/main" val="3241871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5000"/>
              </a:lnSpc>
              <a:spcBef>
                <a:spcPts val="1400"/>
              </a:spcBef>
              <a:spcAft>
                <a:spcPts val="200"/>
              </a:spcAft>
            </a:pPr>
            <a:r>
              <a:rPr lang="en-GB" dirty="0">
                <a:cs typeface="Calibri"/>
              </a:rPr>
              <a:t>I said we did not set out to purchase a free software system. That doesn’t mean we ignored it, on the contrary we asked about it during the early procurement process.</a:t>
            </a: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cs typeface="Calibri"/>
              </a:rPr>
              <a:t>Here is a gift you can share with library friends – how we asked about free software licensing framed in terms of the benefits the supplier themselves enjoys by using free software.</a:t>
            </a:r>
          </a:p>
          <a:p>
            <a:pPr>
              <a:lnSpc>
                <a:spcPct val="95000"/>
              </a:lnSpc>
              <a:spcBef>
                <a:spcPts val="1400"/>
              </a:spcBef>
              <a:spcAft>
                <a:spcPts val="200"/>
              </a:spcAft>
            </a:pPr>
            <a:endParaRPr lang="en-GB" dirty="0">
              <a:cs typeface="Calibri"/>
            </a:endParaRPr>
          </a:p>
          <a:p>
            <a:pPr>
              <a:lnSpc>
                <a:spcPct val="95000"/>
              </a:lnSpc>
              <a:spcBef>
                <a:spcPts val="1400"/>
              </a:spcBef>
              <a:spcAft>
                <a:spcPts val="200"/>
              </a:spcAft>
            </a:pPr>
            <a:r>
              <a:rPr lang="en-GB" dirty="0">
                <a:cs typeface="Calibri"/>
              </a:rPr>
              <a:t>Answering "no" to this was not a deal breaker, but the answers from suppliers who did use MIT style licenses, or Apache licenses in their own non-free products was highly revealing and says something about their attitude to power.</a:t>
            </a:r>
          </a:p>
        </p:txBody>
      </p:sp>
      <p:sp>
        <p:nvSpPr>
          <p:cNvPr id="4" name="Slide Number Placeholder 3"/>
          <p:cNvSpPr>
            <a:spLocks noGrp="1"/>
          </p:cNvSpPr>
          <p:nvPr>
            <p:ph type="sldNum" sz="quarter" idx="5"/>
          </p:nvPr>
        </p:nvSpPr>
        <p:spPr/>
        <p:txBody>
          <a:bodyPr/>
          <a:lstStyle/>
          <a:p>
            <a:fld id="{3CCF3279-ED20-49D8-8AB7-2BE5A401FE25}" type="slidenum">
              <a:rPr lang="en-US"/>
              <a:t>7</a:t>
            </a:fld>
            <a:endParaRPr lang="en-US"/>
          </a:p>
        </p:txBody>
      </p:sp>
    </p:spTree>
    <p:extLst>
      <p:ext uri="{BB962C8B-B14F-4D97-AF65-F5344CB8AC3E}">
        <p14:creationId xmlns:p14="http://schemas.microsoft.com/office/powerpoint/2010/main" val="863492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Implementing Koha at UWL was my first experience of going through a library system change and there were several notable positives I took away from the project:</a:t>
            </a:r>
            <a:endParaRPr lang="en-US" dirty="0"/>
          </a:p>
          <a:p>
            <a:pPr marL="171450" indent="-171450">
              <a:buFont typeface="Calibri"/>
              <a:buChar char="•"/>
            </a:pPr>
            <a:r>
              <a:rPr lang="en-GB" dirty="0"/>
              <a:t>One being that PTFS Europe, who supported the migration (and continue to support our system), was very helpful during the project. Especially regarding the data extraction from our legacy system (Capita ESS) after we were quoted over £22,000 (so around $25,000/25,000 Euros) by our previous library systems provider. They were also very helpful during the initial testing phase, once our data was loaded into our test, and then live system.</a:t>
            </a:r>
            <a:endParaRPr lang="en-US" dirty="0"/>
          </a:p>
          <a:p>
            <a:pPr marL="171450" indent="-171450">
              <a:buFont typeface="Calibri"/>
              <a:buChar char="•"/>
            </a:pPr>
            <a:r>
              <a:rPr lang="en-GB" dirty="0"/>
              <a:t>Another positive is that working through the data extraction ourselves (with support from PTFS) as opposed to having our previous LMS provider do this work allowed us to get to know our data really, really well which would prove especially useful for me going forward as the systems librarian in our team.</a:t>
            </a:r>
            <a:endParaRPr lang="en-US" dirty="0"/>
          </a:p>
          <a:p>
            <a:pPr marL="171450" indent="-171450">
              <a:buFont typeface="Calibri"/>
              <a:buChar char="•"/>
            </a:pPr>
            <a:r>
              <a:rPr lang="en-GB" dirty="0"/>
              <a:t>The fact that we were working remotely also made it easier to interact well with PTFS.</a:t>
            </a:r>
            <a:endParaRPr lang="en-US" dirty="0"/>
          </a:p>
          <a:p>
            <a:pPr marL="171450" indent="-171450">
              <a:buFont typeface="Calibri"/>
              <a:buChar char="•"/>
            </a:pPr>
            <a:r>
              <a:rPr lang="en-GB" dirty="0"/>
              <a:t>Overall, it was a great learning experience, I gained more networking knowledge than I anticipated and experienced the benefits of working with an open-source system from implementation and getting to customise settings on a more detailed level.</a:t>
            </a:r>
            <a:endParaRPr lang="en-US" dirty="0"/>
          </a:p>
          <a:p>
            <a:endParaRPr lang="en-US" dirty="0"/>
          </a:p>
          <a:p>
            <a:r>
              <a:rPr lang="en-GB" dirty="0"/>
              <a:t>There were also, however, some notable challenges that the implementation presented:</a:t>
            </a:r>
            <a:endParaRPr lang="en-US" dirty="0"/>
          </a:p>
          <a:p>
            <a:pPr marL="171450" indent="-171450">
              <a:buFont typeface="Calibri"/>
              <a:buChar char="•"/>
            </a:pPr>
            <a:r>
              <a:rPr lang="en-GB" dirty="0"/>
              <a:t>The biggest one being that we migrated systems during the national lockdown period of 2020; in the UK this was a complete lockdown between March and October 2020, and onsite access to the university was only for essential reasons. A particular challenge this presented for us was that we could only test the Circulation settings as it pertained to how the kiosks and sorter in the library were working post-migration to a certain extent until we were allowed back on campus.</a:t>
            </a:r>
            <a:endParaRPr lang="en-US" dirty="0"/>
          </a:p>
          <a:p>
            <a:pPr marL="171450" indent="-171450">
              <a:buFont typeface="Calibri"/>
              <a:buChar char="•"/>
            </a:pPr>
            <a:r>
              <a:rPr lang="en-GB" dirty="0"/>
              <a:t>Our previous LMS Capita could one, only be accessed via VPN, and two, VPN access still couldn't give us to the reporting module we were using to extract data from the legacy system. Our I.T team eventually found a workaround that allowed them to access the system via a spare PC onsite, but this delay meant that we were more pressed for time when it came to testing with the data in the new system.</a:t>
            </a:r>
            <a:endParaRPr lang="en-US" dirty="0"/>
          </a:p>
          <a:p>
            <a:pPr marL="171450" indent="-171450">
              <a:buFont typeface="Calibri"/>
              <a:buChar char="•"/>
            </a:pPr>
            <a:r>
              <a:rPr lang="en-GB" dirty="0"/>
              <a:t>We also experienced delays from vendors, this was factored into the equation, but we had to wait a lot longer than expected especially for our reading list and discovery system vendors, even after we went live with the new system.</a:t>
            </a:r>
            <a:endParaRPr lang="en-US" dirty="0"/>
          </a:p>
          <a:p>
            <a:r>
              <a:rPr lang="en-GB" dirty="0"/>
              <a:t>A key takeaway for me post-implementation is how much control our team has over the library system. PTFS Europe manages the system for us on the database level, but we can make decisions as a library and then go into the Admin module and adjust settings to improve our workflows. We can also have a more hands-on approach, for example, when it comes to reporting on data in the system, circulation rules and managing budgets from within the Acquisitions module.</a:t>
            </a:r>
            <a:endParaRPr lang="en-US" dirty="0"/>
          </a:p>
          <a:p>
            <a:endParaRPr lang="en-GB" dirty="0">
              <a:cs typeface="Calibri"/>
            </a:endParaRPr>
          </a:p>
        </p:txBody>
      </p:sp>
      <p:sp>
        <p:nvSpPr>
          <p:cNvPr id="4" name="Slide Number Placeholder 3"/>
          <p:cNvSpPr>
            <a:spLocks noGrp="1"/>
          </p:cNvSpPr>
          <p:nvPr>
            <p:ph type="sldNum" sz="quarter" idx="5"/>
          </p:nvPr>
        </p:nvSpPr>
        <p:spPr/>
        <p:txBody>
          <a:bodyPr/>
          <a:lstStyle/>
          <a:p>
            <a:fld id="{3CCF3279-ED20-49D8-8AB7-2BE5A401FE25}" type="slidenum">
              <a:t>8</a:t>
            </a:fld>
            <a:endParaRPr lang="en-US"/>
          </a:p>
        </p:txBody>
      </p:sp>
    </p:spTree>
    <p:extLst>
      <p:ext uri="{BB962C8B-B14F-4D97-AF65-F5344CB8AC3E}">
        <p14:creationId xmlns:p14="http://schemas.microsoft.com/office/powerpoint/2010/main" val="1411633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Calibri"/>
              <a:buChar char="•"/>
            </a:pPr>
            <a:r>
              <a:rPr lang="en-GB" dirty="0"/>
              <a:t>The collaborative nature of Koha has meant that I have been able to find a wide breadth of video tutorials and articles from other users around the world to help me understand the system better as we continue working to optimise it for our institution. Being a part of the Koha community has allowed me to work with other systems librarians in the UK, and the wider community abroad, to resolve issues while using Koha and make adjustments in the system to improve workflows.</a:t>
            </a:r>
            <a:endParaRPr lang="en-US" dirty="0"/>
          </a:p>
          <a:p>
            <a:pPr marL="285750" lvl="1" indent="-285750">
              <a:buFont typeface="Courier New"/>
              <a:buChar char="○"/>
            </a:pPr>
            <a:r>
              <a:rPr lang="en-GB" dirty="0"/>
              <a:t>A recent example of this is when I was talking with a systems librarian at another university, that was using a previous version of Koha, about some connectivity problems we were having following our most recent upgrade. When we eventually resolved the problem at UWL, I was able to discuss what worked for us with them, and they were prepared to deal with the issue after they upgraded to the same version.</a:t>
            </a:r>
            <a:endParaRPr lang="en-US" dirty="0"/>
          </a:p>
          <a:p>
            <a:pPr lvl="1"/>
            <a:r>
              <a:rPr lang="en-GB" dirty="0"/>
              <a:t>- Frequent engagement in the Koha community, through speaking directly to Koha users and other institutions, testing patches, joining mailing lists, and lurking, and eventually speaking, in the Koha IRC has given me varied avenues to develop my knowledge of Koha and share ideas.</a:t>
            </a:r>
            <a:endParaRPr lang="en-US" dirty="0"/>
          </a:p>
          <a:p>
            <a:pPr marL="285750" indent="-285750">
              <a:buFont typeface="Calibri"/>
              <a:buChar char="•"/>
            </a:pPr>
            <a:r>
              <a:rPr lang="en-GB" dirty="0"/>
              <a:t>Outside of the community, one of the best ways that I have learnt about Koha is by playing around in our test environment and adjusting settings to see what happens, or until I break something and have to fix it. I did a lot of this before we loaded data into our live system to test how certain circulation rules or system preferences would affect accounts. Even after going live with Koha, playing around in the test environment has helped me to come up with ways to resolve issues that we’ve come across as we go through upgrades and implement new policies.</a:t>
            </a:r>
            <a:endParaRPr lang="en-US" dirty="0">
              <a:cs typeface="Calibri"/>
            </a:endParaRPr>
          </a:p>
          <a:p>
            <a:pPr marL="285750" indent="-285750">
              <a:buFont typeface="Calibri"/>
              <a:buChar char="•"/>
            </a:pPr>
            <a:r>
              <a:rPr lang="en-GB" dirty="0"/>
              <a:t>Having more control over the system has also enabled me to develop my SQL knowledge and allowed me to provide reports for the wider library team in a more timely manner, rather than having to raise a ticket with support and wait for a response.</a:t>
            </a:r>
            <a:endParaRPr lang="en-US" dirty="0"/>
          </a:p>
          <a:p>
            <a:pPr marL="285750" indent="-285750">
              <a:buFont typeface="Calibri"/>
              <a:buChar char="•"/>
            </a:pPr>
            <a:r>
              <a:rPr lang="en-GB" dirty="0">
                <a:cs typeface="Calibri"/>
              </a:rPr>
              <a:t>Lastly, being the main person looking after Koha in my team has allowed me to develop the skills needed to explain technical issues within the system in a clear way to my colleagues in the library services team; this in turn has forced me to better understand complex issues that occur in the system.</a:t>
            </a:r>
          </a:p>
          <a:p>
            <a:endParaRPr lang="en-US" dirty="0">
              <a:cs typeface="Calibri"/>
            </a:endParaRPr>
          </a:p>
        </p:txBody>
      </p:sp>
      <p:sp>
        <p:nvSpPr>
          <p:cNvPr id="4" name="Slide Number Placeholder 3"/>
          <p:cNvSpPr>
            <a:spLocks noGrp="1"/>
          </p:cNvSpPr>
          <p:nvPr>
            <p:ph type="sldNum" sz="quarter" idx="5"/>
          </p:nvPr>
        </p:nvSpPr>
        <p:spPr/>
        <p:txBody>
          <a:bodyPr/>
          <a:lstStyle/>
          <a:p>
            <a:fld id="{3CCF3279-ED20-49D8-8AB7-2BE5A401FE25}" type="slidenum">
              <a:rPr lang="en-US"/>
              <a:t>9</a:t>
            </a:fld>
            <a:endParaRPr lang="en-US"/>
          </a:p>
        </p:txBody>
      </p:sp>
    </p:spTree>
    <p:extLst>
      <p:ext uri="{BB962C8B-B14F-4D97-AF65-F5344CB8AC3E}">
        <p14:creationId xmlns:p14="http://schemas.microsoft.com/office/powerpoint/2010/main" val="3249581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08B722F-318D-4AB3-B57F-E2AC09DB6816}" type="datetimeFigureOut">
              <a:rPr lang="en-GB" smtClean="0"/>
              <a:t>14/10/2022</a:t>
            </a:fld>
            <a:endParaRPr lang="en-GB"/>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9398FA97-61BD-49DA-9CE3-F9D5872DAA02}" type="slidenum">
              <a:rPr lang="en-GB" smtClean="0"/>
              <a:t>‹#›</a:t>
            </a:fld>
            <a:endParaRPr lang="en-GB"/>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619196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8B722F-318D-4AB3-B57F-E2AC09DB6816}"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10082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8B722F-318D-4AB3-B57F-E2AC09DB6816}"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4075879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8B722F-318D-4AB3-B57F-E2AC09DB6816}"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925893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8B722F-318D-4AB3-B57F-E2AC09DB6816}"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98FA97-61BD-49DA-9CE3-F9D5872DAA02}" type="slidenum">
              <a:rPr lang="en-GB" smtClean="0"/>
              <a:t>‹#›</a:t>
            </a:fld>
            <a:endParaRPr lang="en-GB"/>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418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8B722F-318D-4AB3-B57F-E2AC09DB6816}"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3213946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8B722F-318D-4AB3-B57F-E2AC09DB6816}" type="datetimeFigureOut">
              <a:rPr lang="en-GB" smtClean="0"/>
              <a:t>14/10/2022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2197410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8B722F-318D-4AB3-B57F-E2AC09DB6816}" type="datetimeFigureOut">
              <a:rPr lang="en-GB" smtClean="0"/>
              <a:t>14/10/2022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2813373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8B722F-318D-4AB3-B57F-E2AC09DB6816}" type="datetimeFigureOut">
              <a:rPr lang="en-GB" smtClean="0"/>
              <a:t>14/10/2022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21102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8B722F-318D-4AB3-B57F-E2AC09DB6816}"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47723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8B722F-318D-4AB3-B57F-E2AC09DB6816}"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98FA97-61BD-49DA-9CE3-F9D5872DAA02}" type="slidenum">
              <a:rPr lang="en-GB" smtClean="0"/>
              <a:t>‹#›</a:t>
            </a:fld>
            <a:endParaRPr lang="en-GB"/>
          </a:p>
        </p:txBody>
      </p:sp>
    </p:spTree>
    <p:extLst>
      <p:ext uri="{BB962C8B-B14F-4D97-AF65-F5344CB8AC3E}">
        <p14:creationId xmlns:p14="http://schemas.microsoft.com/office/powerpoint/2010/main" val="634727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08B722F-318D-4AB3-B57F-E2AC09DB6816}" type="datetimeFigureOut">
              <a:rPr lang="en-GB" smtClean="0"/>
              <a:t>14/10/2022</a:t>
            </a:fld>
            <a:endParaRPr lang="en-GB"/>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GB"/>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9398FA97-61BD-49DA-9CE3-F9D5872DAA02}" type="slidenum">
              <a:rPr lang="en-GB" smtClean="0"/>
              <a:t>‹#›</a:t>
            </a:fld>
            <a:endParaRPr lang="en-GB"/>
          </a:p>
        </p:txBody>
      </p:sp>
    </p:spTree>
    <p:extLst>
      <p:ext uri="{BB962C8B-B14F-4D97-AF65-F5344CB8AC3E}">
        <p14:creationId xmlns:p14="http://schemas.microsoft.com/office/powerpoint/2010/main" val="3246543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ibrarytechnology.org/perceptions/202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uhttps/www.uwl.ac.uk/about-us/policies-and-regulations/risk-appetite-statement" TargetMode="External"/><Relationship Id="rId4" Type="http://schemas.openxmlformats.org/officeDocument/2006/relationships/hyperlink" Target="https://freedomdefined.org/Definitio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tundun.folami@uwl.ac.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witter.com/preater" TargetMode="External"/><Relationship Id="rId5" Type="http://schemas.openxmlformats.org/officeDocument/2006/relationships/hyperlink" Target="mailto:andrew.preater@uwl.ac.uk" TargetMode="External"/><Relationship Id="rId4" Type="http://schemas.openxmlformats.org/officeDocument/2006/relationships/hyperlink" Target="https://twitter.com/_yomikoreadma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reedomdefined.org/Defini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brarytechnology.org/perceptions/202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Uhttps:/www.uwl.ac.uk/about-us/policies-and-regulations/risk-appetite-stateme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Uhttps:/www.uwl.ac.uk/about-us/policies-and-regulations/risk-appetite-stateme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82286-08CA-4E35-963D-972A843C263A}"/>
              </a:ext>
            </a:extLst>
          </p:cNvPr>
          <p:cNvSpPr>
            <a:spLocks noGrp="1"/>
          </p:cNvSpPr>
          <p:nvPr>
            <p:ph type="ctrTitle"/>
          </p:nvPr>
        </p:nvSpPr>
        <p:spPr>
          <a:xfrm>
            <a:off x="1261872" y="3174"/>
            <a:ext cx="9418320" cy="4041648"/>
          </a:xfrm>
        </p:spPr>
        <p:txBody>
          <a:bodyPr>
            <a:noAutofit/>
          </a:bodyPr>
          <a:lstStyle/>
          <a:p>
            <a:r>
              <a:rPr lang="en-GB" sz="8000"/>
              <a:t>Free and Open Source Software as Free Culture</a:t>
            </a:r>
          </a:p>
        </p:txBody>
      </p:sp>
      <p:sp>
        <p:nvSpPr>
          <p:cNvPr id="3" name="Subtitle 2">
            <a:extLst>
              <a:ext uri="{FF2B5EF4-FFF2-40B4-BE49-F238E27FC236}">
                <a16:creationId xmlns:a16="http://schemas.microsoft.com/office/drawing/2014/main" id="{58FAB002-2DD5-4394-8E04-B77960A663A5}"/>
              </a:ext>
            </a:extLst>
          </p:cNvPr>
          <p:cNvSpPr>
            <a:spLocks noGrp="1"/>
          </p:cNvSpPr>
          <p:nvPr>
            <p:ph type="subTitle" idx="1"/>
          </p:nvPr>
        </p:nvSpPr>
        <p:spPr>
          <a:xfrm>
            <a:off x="1261872" y="4044822"/>
            <a:ext cx="9418320" cy="2447418"/>
          </a:xfrm>
        </p:spPr>
        <p:txBody>
          <a:bodyPr vert="horz" lIns="91440" tIns="45720" rIns="91440" bIns="45720" rtlCol="0" anchor="t">
            <a:normAutofit/>
          </a:bodyPr>
          <a:lstStyle/>
          <a:p>
            <a:r>
              <a:rPr lang="en-GB" b="1" dirty="0" err="1"/>
              <a:t>Tundun</a:t>
            </a:r>
            <a:r>
              <a:rPr lang="en-GB" b="1" dirty="0"/>
              <a:t> Folami – Systems Librarian</a:t>
            </a:r>
          </a:p>
          <a:p>
            <a:r>
              <a:rPr lang="en-GB" b="1" dirty="0"/>
              <a:t>Andrew </a:t>
            </a:r>
            <a:r>
              <a:rPr lang="en-GB" b="1" dirty="0" err="1"/>
              <a:t>Preater</a:t>
            </a:r>
            <a:r>
              <a:rPr lang="en-GB" b="1" dirty="0"/>
              <a:t> – Director of Library Services</a:t>
            </a:r>
          </a:p>
          <a:p>
            <a:r>
              <a:rPr lang="en-GB" dirty="0"/>
              <a:t>University of West London, UK</a:t>
            </a:r>
          </a:p>
          <a:p>
            <a:r>
              <a:rPr lang="en-GB" dirty="0"/>
              <a:t>#KohaCon22 | Lawrence, Kansas | 21 September 2022</a:t>
            </a:r>
          </a:p>
        </p:txBody>
      </p:sp>
    </p:spTree>
    <p:extLst>
      <p:ext uri="{BB962C8B-B14F-4D97-AF65-F5344CB8AC3E}">
        <p14:creationId xmlns:p14="http://schemas.microsoft.com/office/powerpoint/2010/main" val="3957233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dirty="0"/>
              <a:t>References</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a:bodyPr>
          <a:lstStyle/>
          <a:p>
            <a:pPr marL="0" indent="0">
              <a:buNone/>
            </a:pPr>
            <a:r>
              <a:rPr lang="en-GB" dirty="0">
                <a:ea typeface="+mn-lt"/>
                <a:cs typeface="+mn-lt"/>
              </a:rPr>
              <a:t>Breeding, M. (2022) </a:t>
            </a:r>
            <a:r>
              <a:rPr lang="en-GB" i="1" dirty="0">
                <a:ea typeface="+mn-lt"/>
                <a:cs typeface="+mn-lt"/>
              </a:rPr>
              <a:t>Library Perceptions 2022: Results of the 15th International Survey of Library Automation</a:t>
            </a:r>
            <a:r>
              <a:rPr lang="en-GB" dirty="0">
                <a:ea typeface="+mn-lt"/>
                <a:cs typeface="+mn-lt"/>
              </a:rPr>
              <a:t>. Available at: </a:t>
            </a:r>
            <a:r>
              <a:rPr lang="en-GB" dirty="0">
                <a:ea typeface="+mn-lt"/>
                <a:cs typeface="+mn-lt"/>
                <a:hlinkClick r:id="rId3"/>
              </a:rPr>
              <a:t>https://librarytechnology.org/perceptions/2021/</a:t>
            </a:r>
            <a:r>
              <a:rPr lang="en-GB" dirty="0">
                <a:ea typeface="+mn-lt"/>
                <a:cs typeface="+mn-lt"/>
              </a:rPr>
              <a:t> [Accessed: 19 September 2022].</a:t>
            </a:r>
            <a:endParaRPr lang="en-US" dirty="0">
              <a:ea typeface="+mn-lt"/>
              <a:cs typeface="+mn-lt"/>
            </a:endParaRPr>
          </a:p>
          <a:p>
            <a:pPr marL="0" indent="0">
              <a:lnSpc>
                <a:spcPct val="100000"/>
              </a:lnSpc>
              <a:spcBef>
                <a:spcPts val="0"/>
              </a:spcBef>
              <a:spcAft>
                <a:spcPts val="0"/>
              </a:spcAft>
              <a:buNone/>
            </a:pPr>
            <a:endParaRPr lang="en-GB">
              <a:ea typeface="+mn-lt"/>
              <a:cs typeface="+mn-lt"/>
            </a:endParaRPr>
          </a:p>
          <a:p>
            <a:pPr marL="0" indent="0">
              <a:lnSpc>
                <a:spcPct val="100000"/>
              </a:lnSpc>
              <a:spcBef>
                <a:spcPts val="0"/>
              </a:spcBef>
              <a:spcAft>
                <a:spcPts val="0"/>
              </a:spcAft>
              <a:buNone/>
            </a:pPr>
            <a:r>
              <a:rPr lang="en-GB" dirty="0">
                <a:ea typeface="+mn-lt"/>
                <a:cs typeface="+mn-lt"/>
              </a:rPr>
              <a:t>Free Cultural Works Contributors (2022). </a:t>
            </a:r>
            <a:r>
              <a:rPr lang="en-GB" i="1" dirty="0">
                <a:ea typeface="+mn-lt"/>
                <a:cs typeface="+mn-lt"/>
              </a:rPr>
              <a:t>Definition</a:t>
            </a:r>
            <a:r>
              <a:rPr lang="en-GB" dirty="0">
                <a:ea typeface="+mn-lt"/>
                <a:cs typeface="+mn-lt"/>
              </a:rPr>
              <a:t>. [online] Free Cultural Works wiki. Available at: </a:t>
            </a:r>
            <a:r>
              <a:rPr lang="en-GB" dirty="0">
                <a:ea typeface="+mn-lt"/>
                <a:cs typeface="+mn-lt"/>
                <a:hlinkClick r:id="rId4"/>
              </a:rPr>
              <a:t>https://freedomdefined.org/Definition</a:t>
            </a:r>
            <a:r>
              <a:rPr lang="en-GB" dirty="0">
                <a:ea typeface="+mn-lt"/>
                <a:cs typeface="+mn-lt"/>
              </a:rPr>
              <a:t> [Accessed: 19 September 2022].</a:t>
            </a:r>
          </a:p>
          <a:p>
            <a:pPr marL="0" indent="0">
              <a:buNone/>
            </a:pPr>
            <a:r>
              <a:rPr lang="en-GB" dirty="0">
                <a:ea typeface="+mn-lt"/>
                <a:cs typeface="+mn-lt"/>
              </a:rPr>
              <a:t>Lowe, M. (2022) </a:t>
            </a:r>
            <a:r>
              <a:rPr lang="en-GB" i="1" dirty="0">
                <a:ea typeface="+mn-lt"/>
                <a:cs typeface="+mn-lt"/>
              </a:rPr>
              <a:t>Risk appetite statement</a:t>
            </a:r>
            <a:r>
              <a:rPr lang="en-GB" dirty="0">
                <a:ea typeface="+mn-lt"/>
                <a:cs typeface="+mn-lt"/>
              </a:rPr>
              <a:t>. Available at: </a:t>
            </a:r>
            <a:r>
              <a:rPr lang="en-GB" dirty="0">
                <a:ea typeface="+mn-lt"/>
                <a:cs typeface="+mn-lt"/>
                <a:hlinkClick r:id="rId5"/>
              </a:rPr>
              <a:t>https://www.uwl.ac.uk/about-us/policies-and-regulations/risk-appetite-statement</a:t>
            </a:r>
            <a:r>
              <a:rPr lang="en-GB" dirty="0">
                <a:ea typeface="+mn-lt"/>
                <a:cs typeface="+mn-lt"/>
              </a:rPr>
              <a:t> [Accessed: 21 September 2022].</a:t>
            </a:r>
            <a:endParaRPr lang="en-US" dirty="0">
              <a:ea typeface="+mn-lt"/>
              <a:cs typeface="+mn-lt"/>
            </a:endParaRPr>
          </a:p>
        </p:txBody>
      </p:sp>
    </p:spTree>
    <p:extLst>
      <p:ext uri="{BB962C8B-B14F-4D97-AF65-F5344CB8AC3E}">
        <p14:creationId xmlns:p14="http://schemas.microsoft.com/office/powerpoint/2010/main" val="914165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dirty="0"/>
              <a:t>Contact us</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a:bodyPr>
          <a:lstStyle/>
          <a:p>
            <a:pPr marL="0" indent="0">
              <a:buNone/>
            </a:pPr>
            <a:r>
              <a:rPr lang="en-GB" sz="3200" dirty="0"/>
              <a:t>Tundun Folami, Systems Librarian | </a:t>
            </a:r>
            <a:r>
              <a:rPr lang="en-GB" sz="3200" dirty="0">
                <a:hlinkClick r:id="rId3"/>
              </a:rPr>
              <a:t>tundun.folami@uwl.ac.uk</a:t>
            </a:r>
            <a:r>
              <a:rPr lang="en-GB" sz="3200" dirty="0"/>
              <a:t>| </a:t>
            </a:r>
            <a:r>
              <a:rPr lang="en-GB" sz="3200" dirty="0">
                <a:hlinkClick r:id="rId4"/>
              </a:rPr>
              <a:t>@_yomikoreadman</a:t>
            </a:r>
          </a:p>
          <a:p>
            <a:pPr marL="0" indent="0">
              <a:buNone/>
            </a:pPr>
            <a:r>
              <a:rPr lang="en-GB" sz="3200" dirty="0">
                <a:ea typeface="+mn-lt"/>
                <a:cs typeface="+mn-lt"/>
              </a:rPr>
              <a:t>Andrew Preater, Director of Library Services | </a:t>
            </a:r>
            <a:r>
              <a:rPr lang="en-GB" sz="3200" dirty="0">
                <a:ea typeface="+mn-lt"/>
                <a:cs typeface="+mn-lt"/>
                <a:hlinkClick r:id="rId5"/>
              </a:rPr>
              <a:t>andrew.preater@uwl.ac.uk</a:t>
            </a:r>
            <a:r>
              <a:rPr lang="en-GB" sz="3200" dirty="0">
                <a:ea typeface="+mn-lt"/>
                <a:cs typeface="+mn-lt"/>
              </a:rPr>
              <a:t> | </a:t>
            </a:r>
            <a:r>
              <a:rPr lang="en-GB" sz="3200" dirty="0">
                <a:ea typeface="+mn-lt"/>
                <a:cs typeface="+mn-lt"/>
                <a:hlinkClick r:id="rId6"/>
              </a:rPr>
              <a:t>@preater</a:t>
            </a:r>
            <a:endParaRPr lang="en-GB" sz="3200" dirty="0">
              <a:ea typeface="+mn-lt"/>
              <a:cs typeface="+mn-lt"/>
            </a:endParaRPr>
          </a:p>
        </p:txBody>
      </p:sp>
    </p:spTree>
    <p:extLst>
      <p:ext uri="{BB962C8B-B14F-4D97-AF65-F5344CB8AC3E}">
        <p14:creationId xmlns:p14="http://schemas.microsoft.com/office/powerpoint/2010/main" val="720246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dirty="0"/>
              <a:t>Outline</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lnSpcReduction="10000"/>
          </a:bodyPr>
          <a:lstStyle/>
          <a:p>
            <a:pPr marL="457200" indent="-457200"/>
            <a:r>
              <a:rPr lang="en-GB" sz="3200" dirty="0">
                <a:ea typeface="+mn-lt"/>
                <a:cs typeface="+mn-lt"/>
              </a:rPr>
              <a:t>Free (libre) open source software (FOSS) </a:t>
            </a:r>
            <a:r>
              <a:rPr lang="en-GB" sz="3200" dirty="0"/>
              <a:t>and Open Access values</a:t>
            </a:r>
          </a:p>
          <a:p>
            <a:pPr marL="457200" indent="-457200"/>
            <a:r>
              <a:rPr lang="en-GB" sz="3200" dirty="0"/>
              <a:t>Perceptions of FOSS in </a:t>
            </a:r>
            <a:r>
              <a:rPr lang="en-GB" sz="3200" dirty="0" err="1"/>
              <a:t>libraryland</a:t>
            </a:r>
            <a:endParaRPr lang="en-GB" sz="3200" dirty="0"/>
          </a:p>
          <a:p>
            <a:pPr marL="457200" indent="-457200"/>
            <a:r>
              <a:rPr lang="en-GB" sz="3200" dirty="0"/>
              <a:t>How we advocated strategically for FOSS</a:t>
            </a:r>
          </a:p>
          <a:p>
            <a:pPr marL="457200" indent="-457200"/>
            <a:r>
              <a:rPr lang="en-GB" sz="3200" dirty="0"/>
              <a:t>Lessons from our Koha implementation at UWL</a:t>
            </a:r>
          </a:p>
          <a:p>
            <a:pPr marL="457200" indent="-457200"/>
            <a:r>
              <a:rPr lang="en-GB" sz="3200" dirty="0"/>
              <a:t>How FOSS enables continuing professional development (CPD)</a:t>
            </a:r>
          </a:p>
        </p:txBody>
      </p:sp>
    </p:spTree>
    <p:extLst>
      <p:ext uri="{BB962C8B-B14F-4D97-AF65-F5344CB8AC3E}">
        <p14:creationId xmlns:p14="http://schemas.microsoft.com/office/powerpoint/2010/main" val="22231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a:t>FOSS and OA values and principles</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a:bodyPr>
          <a:lstStyle/>
          <a:p>
            <a:r>
              <a:rPr lang="en-GB" sz="3600" dirty="0"/>
              <a:t>FOSS are free cultural works in the domain of software</a:t>
            </a:r>
          </a:p>
          <a:p>
            <a:r>
              <a:rPr lang="en-GB" sz="3600" dirty="0"/>
              <a:t>Open access (OA) research and scholarship are free cultural works in the domain of higher education</a:t>
            </a:r>
            <a:endParaRPr lang="en-GB" sz="3600" dirty="0">
              <a:ea typeface="+mn-lt"/>
              <a:cs typeface="+mn-lt"/>
            </a:endParaRPr>
          </a:p>
        </p:txBody>
      </p:sp>
      <p:sp>
        <p:nvSpPr>
          <p:cNvPr id="2" name="TextBox 1">
            <a:extLst>
              <a:ext uri="{FF2B5EF4-FFF2-40B4-BE49-F238E27FC236}">
                <a16:creationId xmlns:a16="http://schemas.microsoft.com/office/drawing/2014/main" id="{D840AB2A-D6FF-76E3-E8C4-7E10CAC83406}"/>
              </a:ext>
            </a:extLst>
          </p:cNvPr>
          <p:cNvSpPr txBox="1"/>
          <p:nvPr/>
        </p:nvSpPr>
        <p:spPr>
          <a:xfrm>
            <a:off x="1263650" y="5908934"/>
            <a:ext cx="85851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ea typeface="+mn-lt"/>
                <a:cs typeface="+mn-lt"/>
              </a:rPr>
              <a:t>Freedom Defined Contributors (2022). </a:t>
            </a:r>
            <a:r>
              <a:rPr lang="en-GB" i="1" dirty="0">
                <a:ea typeface="+mn-lt"/>
                <a:cs typeface="+mn-lt"/>
              </a:rPr>
              <a:t>Definition</a:t>
            </a:r>
            <a:r>
              <a:rPr lang="en-GB" dirty="0">
                <a:ea typeface="+mn-lt"/>
                <a:cs typeface="+mn-lt"/>
              </a:rPr>
              <a:t>. [online] Free Cultural Works wiki. Available at: </a:t>
            </a:r>
            <a:r>
              <a:rPr lang="en-GB" dirty="0">
                <a:ea typeface="+mn-lt"/>
                <a:cs typeface="+mn-lt"/>
                <a:hlinkClick r:id="rId3"/>
              </a:rPr>
              <a:t>https://freedomdefined.org/Definition</a:t>
            </a:r>
            <a:r>
              <a:rPr lang="en-GB" dirty="0">
                <a:ea typeface="+mn-lt"/>
                <a:cs typeface="+mn-lt"/>
              </a:rPr>
              <a:t> [Accessed: 19 September 2022].</a:t>
            </a:r>
          </a:p>
        </p:txBody>
      </p:sp>
    </p:spTree>
    <p:extLst>
      <p:ext uri="{BB962C8B-B14F-4D97-AF65-F5344CB8AC3E}">
        <p14:creationId xmlns:p14="http://schemas.microsoft.com/office/powerpoint/2010/main" val="64211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dirty="0"/>
              <a:t>Some perceptions of FOSS</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Autofit/>
          </a:bodyPr>
          <a:lstStyle/>
          <a:p>
            <a:pPr marL="274320" lvl="1">
              <a:buNone/>
            </a:pPr>
            <a:r>
              <a:rPr lang="en-GB" sz="2000" dirty="0">
                <a:solidFill>
                  <a:schemeClr val="tx1"/>
                </a:solidFill>
                <a:ea typeface="+mn-lt"/>
                <a:cs typeface="+mn-lt"/>
              </a:rPr>
              <a:t>"</a:t>
            </a:r>
            <a:r>
              <a:rPr lang="en-GB" sz="2000" i="1" dirty="0">
                <a:solidFill>
                  <a:schemeClr val="tx1"/>
                </a:solidFill>
                <a:ea typeface="+mn-lt"/>
                <a:cs typeface="+mn-lt"/>
              </a:rPr>
              <a:t>Open Source attractive intellectually, but pragmatically we need strong vendor support having a tiny technical team in an under-resourced smallish remote/regional university.</a:t>
            </a:r>
            <a:r>
              <a:rPr lang="en-GB" sz="2000" dirty="0">
                <a:solidFill>
                  <a:schemeClr val="tx1"/>
                </a:solidFill>
                <a:ea typeface="+mn-lt"/>
                <a:cs typeface="+mn-lt"/>
              </a:rPr>
              <a:t>" (Academic library, large collection size)</a:t>
            </a:r>
            <a:endParaRPr lang="en-US" sz="2000" dirty="0">
              <a:solidFill>
                <a:schemeClr val="tx1"/>
              </a:solidFill>
            </a:endParaRPr>
          </a:p>
          <a:p>
            <a:pPr marL="274320" lvl="1">
              <a:buNone/>
            </a:pPr>
            <a:r>
              <a:rPr lang="en-GB" sz="2000" dirty="0">
                <a:solidFill>
                  <a:schemeClr val="tx1"/>
                </a:solidFill>
                <a:ea typeface="+mn-lt"/>
                <a:cs typeface="+mn-lt"/>
              </a:rPr>
              <a:t>"</a:t>
            </a:r>
            <a:r>
              <a:rPr lang="en-GB" sz="2000" i="1" dirty="0">
                <a:solidFill>
                  <a:schemeClr val="tx1"/>
                </a:solidFill>
                <a:ea typeface="+mn-lt"/>
                <a:cs typeface="+mn-lt"/>
              </a:rPr>
              <a:t>Our institutional ethos always tries to avoid open source and bespoke offering, based on many past experiences.</a:t>
            </a:r>
            <a:r>
              <a:rPr lang="en-GB" sz="2000" dirty="0">
                <a:solidFill>
                  <a:schemeClr val="tx1"/>
                </a:solidFill>
                <a:ea typeface="+mn-lt"/>
                <a:cs typeface="+mn-lt"/>
              </a:rPr>
              <a:t>" (Academic library, large collection size)</a:t>
            </a:r>
          </a:p>
          <a:p>
            <a:pPr marL="274320" lvl="1">
              <a:buNone/>
            </a:pPr>
            <a:r>
              <a:rPr lang="en-GB" sz="2000" dirty="0">
                <a:solidFill>
                  <a:schemeClr val="tx1"/>
                </a:solidFill>
                <a:ea typeface="+mn-lt"/>
                <a:cs typeface="+mn-lt"/>
              </a:rPr>
              <a:t>"</a:t>
            </a:r>
            <a:r>
              <a:rPr lang="en-GB" sz="2000" i="1" dirty="0">
                <a:solidFill>
                  <a:schemeClr val="tx1"/>
                </a:solidFill>
                <a:ea typeface="+mn-lt"/>
                <a:cs typeface="+mn-lt"/>
              </a:rPr>
              <a:t>Don't have staff or skills to maintain open source but have heard great things about Koha from small libraries.</a:t>
            </a:r>
            <a:r>
              <a:rPr lang="en-GB" sz="2000" dirty="0">
                <a:solidFill>
                  <a:schemeClr val="tx1"/>
                </a:solidFill>
                <a:ea typeface="+mn-lt"/>
                <a:cs typeface="+mn-lt"/>
              </a:rPr>
              <a:t>" (Unknown library type, very small collection size)</a:t>
            </a:r>
          </a:p>
          <a:p>
            <a:pPr marL="274320" lvl="1">
              <a:buNone/>
            </a:pPr>
            <a:r>
              <a:rPr lang="en-GB" sz="2000" dirty="0">
                <a:solidFill>
                  <a:schemeClr val="tx1"/>
                </a:solidFill>
                <a:ea typeface="+mn-lt"/>
                <a:cs typeface="+mn-lt"/>
              </a:rPr>
              <a:t>"</a:t>
            </a:r>
            <a:r>
              <a:rPr lang="en-GB" sz="2000" i="1" dirty="0">
                <a:solidFill>
                  <a:schemeClr val="tx1"/>
                </a:solidFill>
                <a:ea typeface="+mn-lt"/>
                <a:cs typeface="+mn-lt"/>
              </a:rPr>
              <a:t>I like open source as a concept. However, we do not currently have the necessary staffing expertise to set-up and maintain an open source product.</a:t>
            </a:r>
            <a:r>
              <a:rPr lang="en-GB" sz="2000" dirty="0">
                <a:solidFill>
                  <a:schemeClr val="tx1"/>
                </a:solidFill>
                <a:ea typeface="+mn-lt"/>
                <a:cs typeface="+mn-lt"/>
              </a:rPr>
              <a:t>" (Academic library, medium collection size)</a:t>
            </a:r>
          </a:p>
        </p:txBody>
      </p:sp>
      <p:sp>
        <p:nvSpPr>
          <p:cNvPr id="6" name="Content Placeholder 4">
            <a:extLst>
              <a:ext uri="{FF2B5EF4-FFF2-40B4-BE49-F238E27FC236}">
                <a16:creationId xmlns:a16="http://schemas.microsoft.com/office/drawing/2014/main" id="{0F02D100-89F0-B11E-5968-3017FCBB449E}"/>
              </a:ext>
            </a:extLst>
          </p:cNvPr>
          <p:cNvSpPr txBox="1">
            <a:spLocks/>
          </p:cNvSpPr>
          <p:nvPr/>
        </p:nvSpPr>
        <p:spPr>
          <a:xfrm>
            <a:off x="1264243" y="5984508"/>
            <a:ext cx="8490237" cy="643996"/>
          </a:xfrm>
          <a:prstGeom prst="rect">
            <a:avLst/>
          </a:prstGeom>
        </p:spPr>
        <p:txBody>
          <a:bodyPr vert="horz" lIns="91440" tIns="45720" rIns="91440" bIns="45720" rtlCol="0" anchor="t">
            <a:no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buNone/>
            </a:pPr>
            <a:r>
              <a:rPr lang="en-GB" sz="1600" dirty="0"/>
              <a:t>Breeding, M. (2022) </a:t>
            </a:r>
            <a:r>
              <a:rPr lang="en-GB" sz="1600" i="1" dirty="0"/>
              <a:t>Library Perceptions 2022: Results of the 15th International Survey of Library Automation</a:t>
            </a:r>
            <a:r>
              <a:rPr lang="en-GB" sz="1600" dirty="0"/>
              <a:t>. Available at: </a:t>
            </a:r>
            <a:r>
              <a:rPr lang="en-GB" sz="1600" dirty="0">
                <a:ea typeface="+mn-lt"/>
                <a:cs typeface="+mn-lt"/>
                <a:hlinkClick r:id="rId3"/>
              </a:rPr>
              <a:t>https://librarytechnology.org/perceptions/2021/</a:t>
            </a:r>
            <a:r>
              <a:rPr lang="en-GB" sz="1600" dirty="0">
                <a:ea typeface="+mn-lt"/>
                <a:cs typeface="+mn-lt"/>
              </a:rPr>
              <a:t> </a:t>
            </a:r>
            <a:r>
              <a:rPr lang="en-GB" sz="1600" dirty="0"/>
              <a:t>[Accessed: 19 September 2022].</a:t>
            </a:r>
            <a:endParaRPr lang="en-US" sz="1600" dirty="0"/>
          </a:p>
        </p:txBody>
      </p:sp>
    </p:spTree>
    <p:extLst>
      <p:ext uri="{BB962C8B-B14F-4D97-AF65-F5344CB8AC3E}">
        <p14:creationId xmlns:p14="http://schemas.microsoft.com/office/powerpoint/2010/main" val="1769540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dirty="0"/>
              <a:t>Strategic advocacy for FOSS</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a:bodyPr>
          <a:lstStyle/>
          <a:p>
            <a:pPr marL="0" indent="0">
              <a:buNone/>
            </a:pPr>
            <a:r>
              <a:rPr lang="en-GB" sz="3200" dirty="0">
                <a:ea typeface="+mn-lt"/>
                <a:cs typeface="+mn-lt"/>
              </a:rPr>
              <a:t>We selected and implemented Koha supported by PTFS Europe in 2020</a:t>
            </a:r>
          </a:p>
          <a:p>
            <a:pPr marL="0" indent="0">
              <a:buNone/>
            </a:pPr>
            <a:r>
              <a:rPr lang="en-GB" sz="3200" dirty="0">
                <a:ea typeface="+mn-lt"/>
                <a:cs typeface="+mn-lt"/>
              </a:rPr>
              <a:t>We did not set out to select FOSS</a:t>
            </a:r>
          </a:p>
          <a:p>
            <a:pPr marL="0" indent="0">
              <a:buNone/>
            </a:pPr>
            <a:r>
              <a:rPr lang="en-GB" sz="3200" dirty="0"/>
              <a:t>UWL has a low risk appetite around activity that affect students' educational experiences</a:t>
            </a:r>
            <a:endParaRPr lang="en-GB" dirty="0"/>
          </a:p>
        </p:txBody>
      </p:sp>
      <p:sp>
        <p:nvSpPr>
          <p:cNvPr id="6" name="Content Placeholder 4">
            <a:extLst>
              <a:ext uri="{FF2B5EF4-FFF2-40B4-BE49-F238E27FC236}">
                <a16:creationId xmlns:a16="http://schemas.microsoft.com/office/drawing/2014/main" id="{735EE702-D8E1-4953-881F-30976C8975CE}"/>
              </a:ext>
            </a:extLst>
          </p:cNvPr>
          <p:cNvSpPr txBox="1">
            <a:spLocks/>
          </p:cNvSpPr>
          <p:nvPr/>
        </p:nvSpPr>
        <p:spPr>
          <a:xfrm>
            <a:off x="1264243" y="5918984"/>
            <a:ext cx="9410387" cy="643996"/>
          </a:xfrm>
          <a:prstGeom prst="rect">
            <a:avLst/>
          </a:prstGeom>
        </p:spPr>
        <p:txBody>
          <a:bodyPr vert="horz" lIns="91440" tIns="45720" rIns="91440" bIns="45720" rtlCol="0" anchor="t">
            <a:no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buNone/>
            </a:pPr>
            <a:r>
              <a:rPr lang="en-GB" dirty="0">
                <a:ea typeface="+mn-lt"/>
                <a:cs typeface="+mn-lt"/>
              </a:rPr>
              <a:t>Lowe, M. (2022) </a:t>
            </a:r>
            <a:r>
              <a:rPr lang="en-GB" i="1" dirty="0">
                <a:ea typeface="+mn-lt"/>
                <a:cs typeface="+mn-lt"/>
              </a:rPr>
              <a:t>Risk appetite statement</a:t>
            </a:r>
            <a:r>
              <a:rPr lang="en-GB" dirty="0">
                <a:ea typeface="+mn-lt"/>
                <a:cs typeface="+mn-lt"/>
              </a:rPr>
              <a:t>. Available at: </a:t>
            </a:r>
            <a:r>
              <a:rPr lang="en-GB" dirty="0">
                <a:ea typeface="+mn-lt"/>
                <a:cs typeface="+mn-lt"/>
                <a:hlinkClick r:id="rId3"/>
              </a:rPr>
              <a:t>https://www.uwl.ac.uk/about-us/policies-and-regulations/risk-appetite-statement</a:t>
            </a:r>
            <a:r>
              <a:rPr lang="en-GB" dirty="0">
                <a:ea typeface="+mn-lt"/>
                <a:cs typeface="+mn-lt"/>
              </a:rPr>
              <a:t> </a:t>
            </a:r>
            <a:r>
              <a:rPr lang="en-GB" dirty="0"/>
              <a:t>[Accessed: 21 September 2022].</a:t>
            </a:r>
            <a:endParaRPr lang="en-US" dirty="0"/>
          </a:p>
        </p:txBody>
      </p:sp>
    </p:spTree>
    <p:extLst>
      <p:ext uri="{BB962C8B-B14F-4D97-AF65-F5344CB8AC3E}">
        <p14:creationId xmlns:p14="http://schemas.microsoft.com/office/powerpoint/2010/main" val="3781821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a:t>Strategic advocacy for FOSS</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a:bodyPr>
          <a:lstStyle/>
          <a:p>
            <a:pPr marL="0" indent="0">
              <a:buNone/>
            </a:pPr>
            <a:r>
              <a:rPr lang="en-GB" sz="3200" dirty="0"/>
              <a:t>Our business case was based on:</a:t>
            </a:r>
            <a:endParaRPr lang="en-US" sz="3200" dirty="0"/>
          </a:p>
          <a:p>
            <a:r>
              <a:rPr lang="en-GB" sz="3200" dirty="0"/>
              <a:t>Benefits to the institution</a:t>
            </a:r>
            <a:endParaRPr lang="en-US" sz="3200" dirty="0"/>
          </a:p>
          <a:p>
            <a:r>
              <a:rPr lang="en-GB" sz="3200" spc="0" dirty="0"/>
              <a:t>Risk mitigation based on experience with non-free software</a:t>
            </a:r>
            <a:endParaRPr lang="en-US" sz="3200" spc="0" dirty="0"/>
          </a:p>
          <a:p>
            <a:r>
              <a:rPr lang="en-GB" sz="3200" spc="0" dirty="0">
                <a:ea typeface="+mn-lt"/>
                <a:cs typeface="+mn-lt"/>
              </a:rPr>
              <a:t>Financials</a:t>
            </a:r>
          </a:p>
        </p:txBody>
      </p:sp>
      <p:sp>
        <p:nvSpPr>
          <p:cNvPr id="3" name="Content Placeholder 4">
            <a:extLst>
              <a:ext uri="{FF2B5EF4-FFF2-40B4-BE49-F238E27FC236}">
                <a16:creationId xmlns:a16="http://schemas.microsoft.com/office/drawing/2014/main" id="{E281DF63-7DB4-CD89-9E54-6AFC3AA27A1C}"/>
              </a:ext>
            </a:extLst>
          </p:cNvPr>
          <p:cNvSpPr txBox="1">
            <a:spLocks/>
          </p:cNvSpPr>
          <p:nvPr/>
        </p:nvSpPr>
        <p:spPr>
          <a:xfrm>
            <a:off x="1264243" y="5918984"/>
            <a:ext cx="9410387" cy="643996"/>
          </a:xfrm>
          <a:prstGeom prst="rect">
            <a:avLst/>
          </a:prstGeom>
        </p:spPr>
        <p:txBody>
          <a:bodyPr vert="horz" lIns="91440" tIns="45720" rIns="91440" bIns="45720" rtlCol="0" anchor="t">
            <a:no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buNone/>
            </a:pPr>
            <a:r>
              <a:rPr lang="en-GB" dirty="0">
                <a:ea typeface="+mn-lt"/>
                <a:cs typeface="+mn-lt"/>
              </a:rPr>
              <a:t>Lowe, M. (2022) </a:t>
            </a:r>
            <a:r>
              <a:rPr lang="en-GB" i="1" dirty="0">
                <a:ea typeface="+mn-lt"/>
                <a:cs typeface="+mn-lt"/>
              </a:rPr>
              <a:t>Risk appetite statement</a:t>
            </a:r>
            <a:r>
              <a:rPr lang="en-GB" dirty="0">
                <a:ea typeface="+mn-lt"/>
                <a:cs typeface="+mn-lt"/>
              </a:rPr>
              <a:t>. Available at: </a:t>
            </a:r>
            <a:r>
              <a:rPr lang="en-GB" dirty="0">
                <a:ea typeface="+mn-lt"/>
                <a:cs typeface="+mn-lt"/>
                <a:hlinkClick r:id="rId3"/>
              </a:rPr>
              <a:t>https://www.uwl.ac.uk/about-us/policies-and-regulations/risk-appetite-statement</a:t>
            </a:r>
            <a:r>
              <a:rPr lang="en-GB" dirty="0">
                <a:ea typeface="+mn-lt"/>
                <a:cs typeface="+mn-lt"/>
              </a:rPr>
              <a:t> </a:t>
            </a:r>
            <a:r>
              <a:rPr lang="en-GB" dirty="0"/>
              <a:t>[Accessed: 21 September 2022].</a:t>
            </a:r>
            <a:endParaRPr lang="en-US" dirty="0"/>
          </a:p>
        </p:txBody>
      </p:sp>
    </p:spTree>
    <p:extLst>
      <p:ext uri="{BB962C8B-B14F-4D97-AF65-F5344CB8AC3E}">
        <p14:creationId xmlns:p14="http://schemas.microsoft.com/office/powerpoint/2010/main" val="357813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dirty="0">
                <a:ea typeface="+mj-lt"/>
                <a:cs typeface="+mj-lt"/>
              </a:rPr>
              <a:t>Strategic advocacy for FOSS (2)</a:t>
            </a:r>
            <a:endParaRPr lang="en-US" dirty="0">
              <a:ea typeface="+mj-lt"/>
              <a:cs typeface="+mj-lt"/>
            </a:endParaRP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a:bodyPr>
          <a:lstStyle/>
          <a:p>
            <a:pPr marL="0" indent="0">
              <a:buNone/>
            </a:pPr>
            <a:r>
              <a:rPr lang="en-GB" sz="3200" i="1" dirty="0">
                <a:ea typeface="+mn-lt"/>
                <a:cs typeface="+mn-lt"/>
              </a:rPr>
              <a:t>“Do you, or can you license your software to your customers under the same terms you enjoy yourself? For example, if your system contains software licensed under the Apache License, can you provide software derived from this to customers under the same license?”</a:t>
            </a:r>
          </a:p>
          <a:p>
            <a:pPr marL="0" indent="0">
              <a:buNone/>
            </a:pPr>
            <a:r>
              <a:rPr lang="en-GB" sz="2800" dirty="0">
                <a:ea typeface="+mn-lt"/>
                <a:cs typeface="+mn-lt"/>
              </a:rPr>
              <a:t>Question used in soft market-testing procurement phase.</a:t>
            </a:r>
          </a:p>
        </p:txBody>
      </p:sp>
    </p:spTree>
    <p:extLst>
      <p:ext uri="{BB962C8B-B14F-4D97-AF65-F5344CB8AC3E}">
        <p14:creationId xmlns:p14="http://schemas.microsoft.com/office/powerpoint/2010/main" val="4047358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a:t>Practical implementation</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t">
            <a:normAutofit/>
          </a:bodyPr>
          <a:lstStyle/>
          <a:p>
            <a:endParaRPr lang="en-GB" sz="2000" dirty="0"/>
          </a:p>
          <a:p>
            <a:r>
              <a:rPr lang="en-GB" sz="3600" dirty="0"/>
              <a:t>Success and challenges of implementation</a:t>
            </a:r>
            <a:endParaRPr lang="en-US" sz="3600" dirty="0"/>
          </a:p>
          <a:p>
            <a:pPr lvl="1"/>
            <a:r>
              <a:rPr lang="en-GB" sz="2400" dirty="0"/>
              <a:t>Support from PTFS Europe</a:t>
            </a:r>
          </a:p>
          <a:p>
            <a:pPr lvl="1"/>
            <a:r>
              <a:rPr lang="en-GB" sz="2400" dirty="0"/>
              <a:t>Data extraction</a:t>
            </a:r>
          </a:p>
          <a:p>
            <a:pPr lvl="1"/>
            <a:r>
              <a:rPr lang="en-GB" sz="2400" dirty="0"/>
              <a:t>Picking up skills</a:t>
            </a:r>
          </a:p>
          <a:p>
            <a:r>
              <a:rPr lang="en-GB" sz="3600" dirty="0"/>
              <a:t>Migrating systems during COVID-19 lockdown</a:t>
            </a:r>
          </a:p>
        </p:txBody>
      </p:sp>
    </p:spTree>
    <p:extLst>
      <p:ext uri="{BB962C8B-B14F-4D97-AF65-F5344CB8AC3E}">
        <p14:creationId xmlns:p14="http://schemas.microsoft.com/office/powerpoint/2010/main" val="2587525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AF3D8-1724-4EE6-B2BF-4AE6D94301E0}"/>
              </a:ext>
            </a:extLst>
          </p:cNvPr>
          <p:cNvSpPr>
            <a:spLocks noGrp="1"/>
          </p:cNvSpPr>
          <p:nvPr>
            <p:ph type="title"/>
          </p:nvPr>
        </p:nvSpPr>
        <p:spPr/>
        <p:txBody>
          <a:bodyPr/>
          <a:lstStyle/>
          <a:p>
            <a:r>
              <a:rPr lang="en-GB"/>
              <a:t>How FOSS enables CPD</a:t>
            </a:r>
          </a:p>
        </p:txBody>
      </p:sp>
      <p:sp>
        <p:nvSpPr>
          <p:cNvPr id="5" name="Content Placeholder 4">
            <a:extLst>
              <a:ext uri="{FF2B5EF4-FFF2-40B4-BE49-F238E27FC236}">
                <a16:creationId xmlns:a16="http://schemas.microsoft.com/office/drawing/2014/main" id="{BBCA132F-6259-424E-BC0C-347A964230C0}"/>
              </a:ext>
            </a:extLst>
          </p:cNvPr>
          <p:cNvSpPr>
            <a:spLocks noGrp="1"/>
          </p:cNvSpPr>
          <p:nvPr>
            <p:ph idx="1"/>
          </p:nvPr>
        </p:nvSpPr>
        <p:spPr/>
        <p:txBody>
          <a:bodyPr vert="horz" lIns="91440" tIns="45720" rIns="91440" bIns="45720" rtlCol="0" anchor="ctr">
            <a:normAutofit/>
          </a:bodyPr>
          <a:lstStyle/>
          <a:p>
            <a:r>
              <a:rPr lang="en-GB" sz="4000" dirty="0"/>
              <a:t>Collaboration with other Koha users</a:t>
            </a:r>
            <a:endParaRPr lang="en-US" sz="4000" dirty="0"/>
          </a:p>
          <a:p>
            <a:r>
              <a:rPr lang="en-GB" sz="4000" dirty="0"/>
              <a:t>Community engagement</a:t>
            </a:r>
          </a:p>
          <a:p>
            <a:endParaRPr lang="en-GB" sz="2400" dirty="0"/>
          </a:p>
        </p:txBody>
      </p:sp>
    </p:spTree>
    <p:extLst>
      <p:ext uri="{BB962C8B-B14F-4D97-AF65-F5344CB8AC3E}">
        <p14:creationId xmlns:p14="http://schemas.microsoft.com/office/powerpoint/2010/main" val="3288790102"/>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View</Template>
  <TotalTime>1</TotalTime>
  <Words>2389</Words>
  <Application>Microsoft Office PowerPoint</Application>
  <PresentationFormat>Widescreen</PresentationFormat>
  <Paragraphs>129</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Arial,Sans-Serif</vt:lpstr>
      <vt:lpstr>Calibri</vt:lpstr>
      <vt:lpstr>Century Schoolbook</vt:lpstr>
      <vt:lpstr>Courier New</vt:lpstr>
      <vt:lpstr>Wingdings 2</vt:lpstr>
      <vt:lpstr>View</vt:lpstr>
      <vt:lpstr>Free and Open Source Software as Free Culture</vt:lpstr>
      <vt:lpstr>Outline</vt:lpstr>
      <vt:lpstr>FOSS and OA values and principles</vt:lpstr>
      <vt:lpstr>Some perceptions of FOSS</vt:lpstr>
      <vt:lpstr>Strategic advocacy for FOSS</vt:lpstr>
      <vt:lpstr>Strategic advocacy for FOSS</vt:lpstr>
      <vt:lpstr>Strategic advocacy for FOSS (2)</vt:lpstr>
      <vt:lpstr>Practical implementation</vt:lpstr>
      <vt:lpstr>How FOSS enables CPD</vt:lpstr>
      <vt:lpstr>References</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and Open Source Software as Free Culture</dc:title>
  <dc:creator>Andrew Preater</dc:creator>
  <cp:lastModifiedBy>Andrew Preater</cp:lastModifiedBy>
  <cp:revision>556</cp:revision>
  <dcterms:created xsi:type="dcterms:W3CDTF">2022-09-12T16:12:26Z</dcterms:created>
  <dcterms:modified xsi:type="dcterms:W3CDTF">2022-10-14T10:08:58Z</dcterms:modified>
</cp:coreProperties>
</file>